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3" r:id="rId7"/>
    <p:sldId id="264" r:id="rId8"/>
    <p:sldId id="261" r:id="rId9"/>
    <p:sldId id="270" r:id="rId10"/>
    <p:sldId id="262" r:id="rId11"/>
    <p:sldId id="266" r:id="rId12"/>
    <p:sldId id="267" r:id="rId13"/>
    <p:sldId id="268" r:id="rId14"/>
    <p:sldId id="269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4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3309EC-17EC-45E2-A5C9-5B574ED13C0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E36450-5974-42CA-ABF5-3C7A1B4ACE73}">
      <dgm:prSet phldrT="[Текст]" custT="1"/>
      <dgm:spPr/>
      <dgm:t>
        <a:bodyPr/>
        <a:lstStyle/>
        <a:p>
          <a:r>
            <a:rPr lang="uk-UA" sz="6000" b="1" dirty="0" smtClean="0"/>
            <a:t>Вітаміни</a:t>
          </a:r>
          <a:endParaRPr lang="ru-RU" sz="6000" b="1" dirty="0"/>
        </a:p>
      </dgm:t>
    </dgm:pt>
    <dgm:pt modelId="{0EFA4329-75BE-441F-9B46-247CFFCC2CAD}" type="parTrans" cxnId="{5E59245D-3A9B-4438-B0F6-F27A87E413EB}">
      <dgm:prSet/>
      <dgm:spPr/>
      <dgm:t>
        <a:bodyPr/>
        <a:lstStyle/>
        <a:p>
          <a:endParaRPr lang="ru-RU"/>
        </a:p>
      </dgm:t>
    </dgm:pt>
    <dgm:pt modelId="{BC77D1D7-6B0D-41A6-969A-665DE80AC78B}" type="sibTrans" cxnId="{5E59245D-3A9B-4438-B0F6-F27A87E413EB}">
      <dgm:prSet/>
      <dgm:spPr/>
      <dgm:t>
        <a:bodyPr/>
        <a:lstStyle/>
        <a:p>
          <a:endParaRPr lang="ru-RU"/>
        </a:p>
      </dgm:t>
    </dgm:pt>
    <dgm:pt modelId="{8596575A-16A7-453F-8C5E-D1399A1728E3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err="1" smtClean="0">
              <a:solidFill>
                <a:schemeClr val="accent5">
                  <a:lumMod val="40000"/>
                  <a:lumOff val="60000"/>
                </a:schemeClr>
              </a:solidFill>
            </a:rPr>
            <a:t>Водорозчинні</a:t>
          </a:r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 </a:t>
          </a:r>
          <a:r>
            <a:rPr lang="ru-RU" sz="2400" b="1" dirty="0" err="1" smtClean="0">
              <a:solidFill>
                <a:schemeClr val="accent5">
                  <a:lumMod val="40000"/>
                  <a:lumOff val="60000"/>
                </a:schemeClr>
              </a:solidFill>
            </a:rPr>
            <a:t>вітаміни</a:t>
          </a:r>
          <a:r>
            <a:rPr lang="ru-RU" sz="1600" dirty="0" smtClean="0"/>
            <a:t>: </a:t>
          </a:r>
          <a:r>
            <a:rPr lang="ru-RU" sz="1800" dirty="0" smtClean="0"/>
            <a:t>В1 (</a:t>
          </a:r>
          <a:r>
            <a:rPr lang="ru-RU" sz="1800" dirty="0" err="1" smtClean="0"/>
            <a:t>тіамін</a:t>
          </a:r>
          <a:r>
            <a:rPr lang="ru-RU" sz="1800" dirty="0" smtClean="0"/>
            <a:t>),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 smtClean="0"/>
            <a:t>B2 (</a:t>
          </a:r>
          <a:r>
            <a:rPr lang="ru-RU" sz="1800" dirty="0" err="1" smtClean="0"/>
            <a:t>рибофлавін</a:t>
          </a:r>
          <a:r>
            <a:rPr lang="ru-RU" sz="1800" dirty="0" smtClean="0"/>
            <a:t>), В3 (</a:t>
          </a:r>
          <a:r>
            <a:rPr lang="ru-RU" sz="1800" dirty="0" err="1" smtClean="0"/>
            <a:t>нікотинамід</a:t>
          </a:r>
          <a:r>
            <a:rPr lang="ru-RU" sz="1800" dirty="0" smtClean="0"/>
            <a:t>, </a:t>
          </a:r>
          <a:r>
            <a:rPr lang="ru-RU" sz="1800" dirty="0" err="1" smtClean="0"/>
            <a:t>нікотинова</a:t>
          </a:r>
          <a:r>
            <a:rPr lang="ru-RU" sz="1800" dirty="0" smtClean="0"/>
            <a:t> кислота),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 smtClean="0"/>
            <a:t>B5 (</a:t>
          </a:r>
          <a:r>
            <a:rPr lang="ru-RU" sz="1800" dirty="0" smtClean="0"/>
            <a:t>пантотенова кислота),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 smtClean="0"/>
            <a:t>B6 (</a:t>
          </a:r>
          <a:r>
            <a:rPr lang="ru-RU" sz="1800" dirty="0" err="1" smtClean="0"/>
            <a:t>піридоксин,піридоксаль</a:t>
          </a:r>
          <a:r>
            <a:rPr lang="ru-RU" sz="1800" dirty="0" smtClean="0"/>
            <a:t>, </a:t>
          </a:r>
          <a:r>
            <a:rPr lang="ru-RU" sz="1800" dirty="0" err="1" smtClean="0"/>
            <a:t>піридоксамін</a:t>
          </a:r>
          <a:r>
            <a:rPr lang="ru-RU" sz="1800" dirty="0" smtClean="0"/>
            <a:t>),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 smtClean="0"/>
            <a:t>H (B7) (</a:t>
          </a:r>
          <a:r>
            <a:rPr lang="ru-RU" sz="1800" dirty="0" err="1" smtClean="0"/>
            <a:t>біотин</a:t>
          </a:r>
          <a:r>
            <a:rPr lang="ru-RU" sz="1800" dirty="0" smtClean="0"/>
            <a:t>),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 smtClean="0"/>
            <a:t>B9 (</a:t>
          </a:r>
          <a:r>
            <a:rPr lang="ru-RU" sz="1800" dirty="0" err="1" smtClean="0"/>
            <a:t>фолієва</a:t>
          </a:r>
          <a:r>
            <a:rPr lang="ru-RU" sz="1800" dirty="0" smtClean="0"/>
            <a:t> кислота), </a:t>
          </a:r>
          <a:r>
            <a:rPr lang="en-US" sz="1800" dirty="0" smtClean="0"/>
            <a:t>B12 (</a:t>
          </a:r>
          <a:r>
            <a:rPr lang="ru-RU" sz="1800" dirty="0" err="1" smtClean="0"/>
            <a:t>кобаламін</a:t>
          </a:r>
          <a:r>
            <a:rPr lang="ru-RU" sz="1800" dirty="0" smtClean="0"/>
            <a:t>),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 smtClean="0"/>
            <a:t>B4 (</a:t>
          </a:r>
          <a:r>
            <a:rPr lang="ru-RU" sz="1800" dirty="0" err="1" smtClean="0"/>
            <a:t>аденін</a:t>
          </a:r>
          <a:r>
            <a:rPr lang="ru-RU" sz="1800" dirty="0" smtClean="0"/>
            <a:t>),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 smtClean="0"/>
            <a:t>B8 (</a:t>
          </a:r>
          <a:r>
            <a:rPr lang="ru-RU" sz="1800" dirty="0" err="1" smtClean="0"/>
            <a:t>інозитол</a:t>
          </a:r>
          <a:r>
            <a:rPr lang="ru-RU" sz="1800" dirty="0" smtClean="0"/>
            <a:t>), </a:t>
          </a:r>
          <a:r>
            <a:rPr lang="en-US" sz="1800" dirty="0" smtClean="0"/>
            <a:t>B10 (</a:t>
          </a:r>
          <a:r>
            <a:rPr lang="ru-RU" sz="1800" dirty="0" err="1" smtClean="0"/>
            <a:t>параамінобензойна</a:t>
          </a:r>
          <a:r>
            <a:rPr lang="ru-RU" sz="1800" dirty="0" smtClean="0"/>
            <a:t> кислота),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 smtClean="0"/>
            <a:t>B11 (BC) (</a:t>
          </a:r>
          <a:r>
            <a:rPr lang="ru-RU" sz="1800" dirty="0" err="1" smtClean="0"/>
            <a:t>холін</a:t>
          </a:r>
          <a:r>
            <a:rPr lang="ru-RU" sz="1800" dirty="0" smtClean="0"/>
            <a:t>), С (</a:t>
          </a:r>
          <a:r>
            <a:rPr lang="ru-RU" sz="1800" dirty="0" err="1" smtClean="0"/>
            <a:t>аскорбінова</a:t>
          </a:r>
          <a:r>
            <a:rPr lang="ru-RU" sz="1800" dirty="0" smtClean="0"/>
            <a:t> кислота)</a:t>
          </a:r>
          <a:endParaRPr lang="ru-RU" sz="1600" dirty="0"/>
        </a:p>
      </dgm:t>
    </dgm:pt>
    <dgm:pt modelId="{9E21064D-8E58-426B-BFD0-73F65315CDC4}" type="parTrans" cxnId="{CEB438C9-CB32-4C56-8F8E-786EE37C1B6F}">
      <dgm:prSet/>
      <dgm:spPr/>
      <dgm:t>
        <a:bodyPr/>
        <a:lstStyle/>
        <a:p>
          <a:endParaRPr lang="ru-RU"/>
        </a:p>
      </dgm:t>
    </dgm:pt>
    <dgm:pt modelId="{5D3F4342-3A3C-4E46-B5F8-ED7F24886B77}" type="sibTrans" cxnId="{CEB438C9-CB32-4C56-8F8E-786EE37C1B6F}">
      <dgm:prSet/>
      <dgm:spPr/>
      <dgm:t>
        <a:bodyPr/>
        <a:lstStyle/>
        <a:p>
          <a:endParaRPr lang="ru-RU"/>
        </a:p>
      </dgm:t>
    </dgm:pt>
    <dgm:pt modelId="{152B4237-56AD-4F80-BEE3-FC6231723A74}">
      <dgm:prSet custT="1"/>
      <dgm:spPr/>
      <dgm:t>
        <a:bodyPr/>
        <a:lstStyle/>
        <a:p>
          <a:pPr>
            <a:spcAft>
              <a:spcPct val="35000"/>
            </a:spcAft>
          </a:pPr>
          <a:r>
            <a:rPr lang="ru-RU" sz="2200" b="1" dirty="0" err="1" smtClean="0">
              <a:solidFill>
                <a:schemeClr val="accent5">
                  <a:lumMod val="40000"/>
                  <a:lumOff val="60000"/>
                </a:schemeClr>
              </a:solidFill>
            </a:rPr>
            <a:t>Жиророзчинні</a:t>
          </a:r>
          <a:r>
            <a:rPr lang="ru-RU" sz="22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 </a:t>
          </a:r>
          <a:r>
            <a:rPr lang="ru-RU" sz="2200" b="1" dirty="0" err="1" smtClean="0">
              <a:solidFill>
                <a:schemeClr val="accent5">
                  <a:lumMod val="40000"/>
                  <a:lumOff val="60000"/>
                </a:schemeClr>
              </a:solidFill>
            </a:rPr>
            <a:t>вітаміни</a:t>
          </a:r>
          <a:r>
            <a:rPr lang="ru-RU" sz="2200" dirty="0" smtClean="0"/>
            <a:t>: </a:t>
          </a:r>
        </a:p>
        <a:p>
          <a:pPr>
            <a:spcAft>
              <a:spcPts val="0"/>
            </a:spcAft>
          </a:pPr>
          <a:r>
            <a:rPr lang="ru-RU" sz="2200" dirty="0" smtClean="0"/>
            <a:t>А (</a:t>
          </a:r>
          <a:r>
            <a:rPr lang="ru-RU" sz="2200" dirty="0" err="1" smtClean="0"/>
            <a:t>ретинол</a:t>
          </a:r>
          <a:r>
            <a:rPr lang="ru-RU" sz="2200" dirty="0" smtClean="0"/>
            <a:t>), </a:t>
          </a:r>
        </a:p>
        <a:p>
          <a:pPr>
            <a:spcAft>
              <a:spcPts val="0"/>
            </a:spcAft>
          </a:pPr>
          <a:r>
            <a:rPr lang="ru-RU" sz="2200" dirty="0" smtClean="0"/>
            <a:t>D2 (кальциферол), </a:t>
          </a:r>
        </a:p>
        <a:p>
          <a:pPr>
            <a:spcAft>
              <a:spcPts val="0"/>
            </a:spcAft>
          </a:pPr>
          <a:r>
            <a:rPr lang="ru-RU" sz="2200" dirty="0" smtClean="0"/>
            <a:t>D3 (</a:t>
          </a:r>
          <a:r>
            <a:rPr lang="ru-RU" sz="2200" dirty="0" err="1" smtClean="0"/>
            <a:t>холекальциферол</a:t>
          </a:r>
          <a:r>
            <a:rPr lang="ru-RU" sz="2200" dirty="0" smtClean="0"/>
            <a:t>), </a:t>
          </a:r>
        </a:p>
        <a:p>
          <a:pPr>
            <a:spcAft>
              <a:spcPts val="0"/>
            </a:spcAft>
          </a:pPr>
          <a:r>
            <a:rPr lang="ru-RU" sz="2200" dirty="0" smtClean="0"/>
            <a:t>Е (токоферол), </a:t>
          </a:r>
        </a:p>
        <a:p>
          <a:pPr>
            <a:spcAft>
              <a:spcPts val="0"/>
            </a:spcAft>
          </a:pPr>
          <a:r>
            <a:rPr lang="ru-RU" sz="2200" dirty="0" smtClean="0"/>
            <a:t>К1 (</a:t>
          </a:r>
          <a:r>
            <a:rPr lang="ru-RU" sz="2200" dirty="0" err="1" smtClean="0"/>
            <a:t>філохінон</a:t>
          </a:r>
          <a:r>
            <a:rPr lang="ru-RU" sz="2200" dirty="0" smtClean="0"/>
            <a:t>).</a:t>
          </a:r>
          <a:endParaRPr lang="ru-RU" sz="2200" dirty="0"/>
        </a:p>
      </dgm:t>
    </dgm:pt>
    <dgm:pt modelId="{78CBF9A7-60B4-478C-BA2F-06FE7991DCB0}" type="parTrans" cxnId="{FCD6B69D-59EE-409B-94CF-08306E278E93}">
      <dgm:prSet/>
      <dgm:spPr/>
      <dgm:t>
        <a:bodyPr/>
        <a:lstStyle/>
        <a:p>
          <a:endParaRPr lang="ru-RU"/>
        </a:p>
      </dgm:t>
    </dgm:pt>
    <dgm:pt modelId="{48F23B8E-B7AA-4B0E-B7B2-58E1E21BF549}" type="sibTrans" cxnId="{FCD6B69D-59EE-409B-94CF-08306E278E93}">
      <dgm:prSet/>
      <dgm:spPr/>
      <dgm:t>
        <a:bodyPr/>
        <a:lstStyle/>
        <a:p>
          <a:endParaRPr lang="ru-RU"/>
        </a:p>
      </dgm:t>
    </dgm:pt>
    <dgm:pt modelId="{CE672C51-EA91-4D26-AA6A-010FD919A2D0}" type="pres">
      <dgm:prSet presAssocID="{B83309EC-17EC-45E2-A5C9-5B574ED13C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88D4A8B-3A07-41A9-8B11-C165481E59F0}" type="pres">
      <dgm:prSet presAssocID="{14E36450-5974-42CA-ABF5-3C7A1B4ACE73}" presName="hierRoot1" presStyleCnt="0">
        <dgm:presLayoutVars>
          <dgm:hierBranch val="init"/>
        </dgm:presLayoutVars>
      </dgm:prSet>
      <dgm:spPr/>
    </dgm:pt>
    <dgm:pt modelId="{4990D837-8A37-4EBE-A9EE-B76535884AB1}" type="pres">
      <dgm:prSet presAssocID="{14E36450-5974-42CA-ABF5-3C7A1B4ACE73}" presName="rootComposite1" presStyleCnt="0"/>
      <dgm:spPr/>
    </dgm:pt>
    <dgm:pt modelId="{7EF0B6F1-352B-4CAF-B92E-561E706108F9}" type="pres">
      <dgm:prSet presAssocID="{14E36450-5974-42CA-ABF5-3C7A1B4ACE73}" presName="rootText1" presStyleLbl="node0" presStyleIdx="0" presStyleCnt="1" custScaleX="176379" custScaleY="1120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8EB2AF-0490-4B07-A698-CE7A9AC36D80}" type="pres">
      <dgm:prSet presAssocID="{14E36450-5974-42CA-ABF5-3C7A1B4ACE7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21C0B7B-466F-44A1-8411-6C04BAC28B0E}" type="pres">
      <dgm:prSet presAssocID="{14E36450-5974-42CA-ABF5-3C7A1B4ACE73}" presName="hierChild2" presStyleCnt="0"/>
      <dgm:spPr/>
    </dgm:pt>
    <dgm:pt modelId="{1C0F6216-4AB9-4224-BED6-3827E16F36E4}" type="pres">
      <dgm:prSet presAssocID="{9E21064D-8E58-426B-BFD0-73F65315CDC4}" presName="Name37" presStyleLbl="parChTrans1D2" presStyleIdx="0" presStyleCnt="2"/>
      <dgm:spPr/>
      <dgm:t>
        <a:bodyPr/>
        <a:lstStyle/>
        <a:p>
          <a:endParaRPr lang="ru-RU"/>
        </a:p>
      </dgm:t>
    </dgm:pt>
    <dgm:pt modelId="{25C947A5-8A0A-4A5D-88DD-EEF2512CD48B}" type="pres">
      <dgm:prSet presAssocID="{8596575A-16A7-453F-8C5E-D1399A1728E3}" presName="hierRoot2" presStyleCnt="0">
        <dgm:presLayoutVars>
          <dgm:hierBranch val="init"/>
        </dgm:presLayoutVars>
      </dgm:prSet>
      <dgm:spPr/>
    </dgm:pt>
    <dgm:pt modelId="{3B02A07B-BF5F-4B23-A2EA-E8CC9FD9EBA9}" type="pres">
      <dgm:prSet presAssocID="{8596575A-16A7-453F-8C5E-D1399A1728E3}" presName="rootComposite" presStyleCnt="0"/>
      <dgm:spPr/>
    </dgm:pt>
    <dgm:pt modelId="{A2B39B42-0597-4AEA-802C-B27E0A24D322}" type="pres">
      <dgm:prSet presAssocID="{8596575A-16A7-453F-8C5E-D1399A1728E3}" presName="rootText" presStyleLbl="node2" presStyleIdx="0" presStyleCnt="2" custScaleX="207830" custScaleY="331332" custLinFactNeighborX="810" custLinFactNeighborY="141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BFA94C-57DB-40DA-B857-8F6637F79450}" type="pres">
      <dgm:prSet presAssocID="{8596575A-16A7-453F-8C5E-D1399A1728E3}" presName="rootConnector" presStyleLbl="node2" presStyleIdx="0" presStyleCnt="2"/>
      <dgm:spPr/>
      <dgm:t>
        <a:bodyPr/>
        <a:lstStyle/>
        <a:p>
          <a:endParaRPr lang="ru-RU"/>
        </a:p>
      </dgm:t>
    </dgm:pt>
    <dgm:pt modelId="{A54A775C-5651-4D71-BE76-BA7FD79E4A50}" type="pres">
      <dgm:prSet presAssocID="{8596575A-16A7-453F-8C5E-D1399A1728E3}" presName="hierChild4" presStyleCnt="0"/>
      <dgm:spPr/>
    </dgm:pt>
    <dgm:pt modelId="{670329BB-C420-45DA-A8AB-97D0CAE24D3B}" type="pres">
      <dgm:prSet presAssocID="{8596575A-16A7-453F-8C5E-D1399A1728E3}" presName="hierChild5" presStyleCnt="0"/>
      <dgm:spPr/>
    </dgm:pt>
    <dgm:pt modelId="{17EDB462-72B1-478E-9183-EFED98226B12}" type="pres">
      <dgm:prSet presAssocID="{78CBF9A7-60B4-478C-BA2F-06FE7991DCB0}" presName="Name37" presStyleLbl="parChTrans1D2" presStyleIdx="1" presStyleCnt="2"/>
      <dgm:spPr/>
      <dgm:t>
        <a:bodyPr/>
        <a:lstStyle/>
        <a:p>
          <a:endParaRPr lang="ru-RU"/>
        </a:p>
      </dgm:t>
    </dgm:pt>
    <dgm:pt modelId="{8F687BB6-FA8A-4142-A201-930A53481DCB}" type="pres">
      <dgm:prSet presAssocID="{152B4237-56AD-4F80-BEE3-FC6231723A74}" presName="hierRoot2" presStyleCnt="0">
        <dgm:presLayoutVars>
          <dgm:hierBranch val="init"/>
        </dgm:presLayoutVars>
      </dgm:prSet>
      <dgm:spPr/>
    </dgm:pt>
    <dgm:pt modelId="{44F1F980-5290-4B2D-A513-B8CA8C4C6CE7}" type="pres">
      <dgm:prSet presAssocID="{152B4237-56AD-4F80-BEE3-FC6231723A74}" presName="rootComposite" presStyleCnt="0"/>
      <dgm:spPr/>
    </dgm:pt>
    <dgm:pt modelId="{39259C3F-9F8E-439D-93D5-E924153D3104}" type="pres">
      <dgm:prSet presAssocID="{152B4237-56AD-4F80-BEE3-FC6231723A74}" presName="rootText" presStyleLbl="node2" presStyleIdx="1" presStyleCnt="2" custScaleX="134009" custScaleY="190657" custLinFactNeighborX="-1231" custLinFactNeighborY="11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3F4533-41E5-4F9F-95F5-F7F86D02053F}" type="pres">
      <dgm:prSet presAssocID="{152B4237-56AD-4F80-BEE3-FC6231723A74}" presName="rootConnector" presStyleLbl="node2" presStyleIdx="1" presStyleCnt="2"/>
      <dgm:spPr/>
      <dgm:t>
        <a:bodyPr/>
        <a:lstStyle/>
        <a:p>
          <a:endParaRPr lang="ru-RU"/>
        </a:p>
      </dgm:t>
    </dgm:pt>
    <dgm:pt modelId="{FC1E7E81-D5CE-49AF-9C43-1E122EC8678C}" type="pres">
      <dgm:prSet presAssocID="{152B4237-56AD-4F80-BEE3-FC6231723A74}" presName="hierChild4" presStyleCnt="0"/>
      <dgm:spPr/>
    </dgm:pt>
    <dgm:pt modelId="{46988742-732E-4A73-B22C-3B87C6B9752C}" type="pres">
      <dgm:prSet presAssocID="{152B4237-56AD-4F80-BEE3-FC6231723A74}" presName="hierChild5" presStyleCnt="0"/>
      <dgm:spPr/>
    </dgm:pt>
    <dgm:pt modelId="{D74FB5D9-20BF-4F5D-B281-B18B09C0F38D}" type="pres">
      <dgm:prSet presAssocID="{14E36450-5974-42CA-ABF5-3C7A1B4ACE73}" presName="hierChild3" presStyleCnt="0"/>
      <dgm:spPr/>
    </dgm:pt>
  </dgm:ptLst>
  <dgm:cxnLst>
    <dgm:cxn modelId="{66F84FCF-1824-4CBA-A20F-C51F4BEBA870}" type="presOf" srcId="{B83309EC-17EC-45E2-A5C9-5B574ED13C0F}" destId="{CE672C51-EA91-4D26-AA6A-010FD919A2D0}" srcOrd="0" destOrd="0" presId="urn:microsoft.com/office/officeart/2005/8/layout/orgChart1"/>
    <dgm:cxn modelId="{DBFCB525-597D-4322-96F2-F321AC0C0FF6}" type="presOf" srcId="{9E21064D-8E58-426B-BFD0-73F65315CDC4}" destId="{1C0F6216-4AB9-4224-BED6-3827E16F36E4}" srcOrd="0" destOrd="0" presId="urn:microsoft.com/office/officeart/2005/8/layout/orgChart1"/>
    <dgm:cxn modelId="{345F2744-AC60-42B4-82BB-F419A3101AEF}" type="presOf" srcId="{8596575A-16A7-453F-8C5E-D1399A1728E3}" destId="{A2B39B42-0597-4AEA-802C-B27E0A24D322}" srcOrd="0" destOrd="0" presId="urn:microsoft.com/office/officeart/2005/8/layout/orgChart1"/>
    <dgm:cxn modelId="{8E11FC7A-EF9B-4EB0-9DAA-3759784B8B37}" type="presOf" srcId="{14E36450-5974-42CA-ABF5-3C7A1B4ACE73}" destId="{7EF0B6F1-352B-4CAF-B92E-561E706108F9}" srcOrd="0" destOrd="0" presId="urn:microsoft.com/office/officeart/2005/8/layout/orgChart1"/>
    <dgm:cxn modelId="{963BAAE3-7C3D-41A0-AD54-42C173B52DF3}" type="presOf" srcId="{78CBF9A7-60B4-478C-BA2F-06FE7991DCB0}" destId="{17EDB462-72B1-478E-9183-EFED98226B12}" srcOrd="0" destOrd="0" presId="urn:microsoft.com/office/officeart/2005/8/layout/orgChart1"/>
    <dgm:cxn modelId="{113B75DD-8842-42BF-A458-3019FBAA3808}" type="presOf" srcId="{14E36450-5974-42CA-ABF5-3C7A1B4ACE73}" destId="{D68EB2AF-0490-4B07-A698-CE7A9AC36D80}" srcOrd="1" destOrd="0" presId="urn:microsoft.com/office/officeart/2005/8/layout/orgChart1"/>
    <dgm:cxn modelId="{FCD6B69D-59EE-409B-94CF-08306E278E93}" srcId="{14E36450-5974-42CA-ABF5-3C7A1B4ACE73}" destId="{152B4237-56AD-4F80-BEE3-FC6231723A74}" srcOrd="1" destOrd="0" parTransId="{78CBF9A7-60B4-478C-BA2F-06FE7991DCB0}" sibTransId="{48F23B8E-B7AA-4B0E-B7B2-58E1E21BF549}"/>
    <dgm:cxn modelId="{7BBF9042-4D13-4F50-9885-16D054BAB594}" type="presOf" srcId="{152B4237-56AD-4F80-BEE3-FC6231723A74}" destId="{B43F4533-41E5-4F9F-95F5-F7F86D02053F}" srcOrd="1" destOrd="0" presId="urn:microsoft.com/office/officeart/2005/8/layout/orgChart1"/>
    <dgm:cxn modelId="{9BA6A7E9-A3E2-4BB1-AF8F-C230FD2A4745}" type="presOf" srcId="{152B4237-56AD-4F80-BEE3-FC6231723A74}" destId="{39259C3F-9F8E-439D-93D5-E924153D3104}" srcOrd="0" destOrd="0" presId="urn:microsoft.com/office/officeart/2005/8/layout/orgChart1"/>
    <dgm:cxn modelId="{5E59245D-3A9B-4438-B0F6-F27A87E413EB}" srcId="{B83309EC-17EC-45E2-A5C9-5B574ED13C0F}" destId="{14E36450-5974-42CA-ABF5-3C7A1B4ACE73}" srcOrd="0" destOrd="0" parTransId="{0EFA4329-75BE-441F-9B46-247CFFCC2CAD}" sibTransId="{BC77D1D7-6B0D-41A6-969A-665DE80AC78B}"/>
    <dgm:cxn modelId="{29339278-03EB-4E07-95B6-4597BEA6AAF7}" type="presOf" srcId="{8596575A-16A7-453F-8C5E-D1399A1728E3}" destId="{47BFA94C-57DB-40DA-B857-8F6637F79450}" srcOrd="1" destOrd="0" presId="urn:microsoft.com/office/officeart/2005/8/layout/orgChart1"/>
    <dgm:cxn modelId="{CEB438C9-CB32-4C56-8F8E-786EE37C1B6F}" srcId="{14E36450-5974-42CA-ABF5-3C7A1B4ACE73}" destId="{8596575A-16A7-453F-8C5E-D1399A1728E3}" srcOrd="0" destOrd="0" parTransId="{9E21064D-8E58-426B-BFD0-73F65315CDC4}" sibTransId="{5D3F4342-3A3C-4E46-B5F8-ED7F24886B77}"/>
    <dgm:cxn modelId="{A3FB7658-2043-47C2-B3A3-3D28C20341C9}" type="presParOf" srcId="{CE672C51-EA91-4D26-AA6A-010FD919A2D0}" destId="{188D4A8B-3A07-41A9-8B11-C165481E59F0}" srcOrd="0" destOrd="0" presId="urn:microsoft.com/office/officeart/2005/8/layout/orgChart1"/>
    <dgm:cxn modelId="{5452DD4D-2C02-4093-8C6D-569D6743B35F}" type="presParOf" srcId="{188D4A8B-3A07-41A9-8B11-C165481E59F0}" destId="{4990D837-8A37-4EBE-A9EE-B76535884AB1}" srcOrd="0" destOrd="0" presId="urn:microsoft.com/office/officeart/2005/8/layout/orgChart1"/>
    <dgm:cxn modelId="{A3F54364-2DC8-437C-B3FA-7799A90BF7E5}" type="presParOf" srcId="{4990D837-8A37-4EBE-A9EE-B76535884AB1}" destId="{7EF0B6F1-352B-4CAF-B92E-561E706108F9}" srcOrd="0" destOrd="0" presId="urn:microsoft.com/office/officeart/2005/8/layout/orgChart1"/>
    <dgm:cxn modelId="{E7022718-4FF7-4F66-9D84-2B5E287CD089}" type="presParOf" srcId="{4990D837-8A37-4EBE-A9EE-B76535884AB1}" destId="{D68EB2AF-0490-4B07-A698-CE7A9AC36D80}" srcOrd="1" destOrd="0" presId="urn:microsoft.com/office/officeart/2005/8/layout/orgChart1"/>
    <dgm:cxn modelId="{D1AA74BB-E8F7-43F9-9EDC-656A3448BDF3}" type="presParOf" srcId="{188D4A8B-3A07-41A9-8B11-C165481E59F0}" destId="{421C0B7B-466F-44A1-8411-6C04BAC28B0E}" srcOrd="1" destOrd="0" presId="urn:microsoft.com/office/officeart/2005/8/layout/orgChart1"/>
    <dgm:cxn modelId="{7CA69427-C7FC-42FC-9808-7E70EA3B445F}" type="presParOf" srcId="{421C0B7B-466F-44A1-8411-6C04BAC28B0E}" destId="{1C0F6216-4AB9-4224-BED6-3827E16F36E4}" srcOrd="0" destOrd="0" presId="urn:microsoft.com/office/officeart/2005/8/layout/orgChart1"/>
    <dgm:cxn modelId="{24D5DAE8-58AD-472B-9862-E0CCE783BF6A}" type="presParOf" srcId="{421C0B7B-466F-44A1-8411-6C04BAC28B0E}" destId="{25C947A5-8A0A-4A5D-88DD-EEF2512CD48B}" srcOrd="1" destOrd="0" presId="urn:microsoft.com/office/officeart/2005/8/layout/orgChart1"/>
    <dgm:cxn modelId="{DDD11253-9D4A-420A-AE8D-0F8CE086BD95}" type="presParOf" srcId="{25C947A5-8A0A-4A5D-88DD-EEF2512CD48B}" destId="{3B02A07B-BF5F-4B23-A2EA-E8CC9FD9EBA9}" srcOrd="0" destOrd="0" presId="urn:microsoft.com/office/officeart/2005/8/layout/orgChart1"/>
    <dgm:cxn modelId="{4F4FC9F3-5B38-4101-9F04-41A788524B4C}" type="presParOf" srcId="{3B02A07B-BF5F-4B23-A2EA-E8CC9FD9EBA9}" destId="{A2B39B42-0597-4AEA-802C-B27E0A24D322}" srcOrd="0" destOrd="0" presId="urn:microsoft.com/office/officeart/2005/8/layout/orgChart1"/>
    <dgm:cxn modelId="{34F7E2F2-5209-4C4D-8A08-19C9035AB50D}" type="presParOf" srcId="{3B02A07B-BF5F-4B23-A2EA-E8CC9FD9EBA9}" destId="{47BFA94C-57DB-40DA-B857-8F6637F79450}" srcOrd="1" destOrd="0" presId="urn:microsoft.com/office/officeart/2005/8/layout/orgChart1"/>
    <dgm:cxn modelId="{436E99BF-9075-400E-B065-2A33672842A6}" type="presParOf" srcId="{25C947A5-8A0A-4A5D-88DD-EEF2512CD48B}" destId="{A54A775C-5651-4D71-BE76-BA7FD79E4A50}" srcOrd="1" destOrd="0" presId="urn:microsoft.com/office/officeart/2005/8/layout/orgChart1"/>
    <dgm:cxn modelId="{BCF1E113-C0F1-4617-B59F-8BE121C22BCF}" type="presParOf" srcId="{25C947A5-8A0A-4A5D-88DD-EEF2512CD48B}" destId="{670329BB-C420-45DA-A8AB-97D0CAE24D3B}" srcOrd="2" destOrd="0" presId="urn:microsoft.com/office/officeart/2005/8/layout/orgChart1"/>
    <dgm:cxn modelId="{37DE6AEE-9D5F-4A90-984D-3516B35C3665}" type="presParOf" srcId="{421C0B7B-466F-44A1-8411-6C04BAC28B0E}" destId="{17EDB462-72B1-478E-9183-EFED98226B12}" srcOrd="2" destOrd="0" presId="urn:microsoft.com/office/officeart/2005/8/layout/orgChart1"/>
    <dgm:cxn modelId="{08DACD4D-9697-4C8A-A71B-E1F6FC8F732D}" type="presParOf" srcId="{421C0B7B-466F-44A1-8411-6C04BAC28B0E}" destId="{8F687BB6-FA8A-4142-A201-930A53481DCB}" srcOrd="3" destOrd="0" presId="urn:microsoft.com/office/officeart/2005/8/layout/orgChart1"/>
    <dgm:cxn modelId="{45DA6B37-2F60-454D-9BC6-6901EEFFA1B5}" type="presParOf" srcId="{8F687BB6-FA8A-4142-A201-930A53481DCB}" destId="{44F1F980-5290-4B2D-A513-B8CA8C4C6CE7}" srcOrd="0" destOrd="0" presId="urn:microsoft.com/office/officeart/2005/8/layout/orgChart1"/>
    <dgm:cxn modelId="{E4EBB7CF-2509-4128-A930-D49DC3A33F07}" type="presParOf" srcId="{44F1F980-5290-4B2D-A513-B8CA8C4C6CE7}" destId="{39259C3F-9F8E-439D-93D5-E924153D3104}" srcOrd="0" destOrd="0" presId="urn:microsoft.com/office/officeart/2005/8/layout/orgChart1"/>
    <dgm:cxn modelId="{E3E53A27-B31D-4448-B533-E3218D2A7EF4}" type="presParOf" srcId="{44F1F980-5290-4B2D-A513-B8CA8C4C6CE7}" destId="{B43F4533-41E5-4F9F-95F5-F7F86D02053F}" srcOrd="1" destOrd="0" presId="urn:microsoft.com/office/officeart/2005/8/layout/orgChart1"/>
    <dgm:cxn modelId="{AAB1D168-D396-460B-A938-1B3EE36A8E38}" type="presParOf" srcId="{8F687BB6-FA8A-4142-A201-930A53481DCB}" destId="{FC1E7E81-D5CE-49AF-9C43-1E122EC8678C}" srcOrd="1" destOrd="0" presId="urn:microsoft.com/office/officeart/2005/8/layout/orgChart1"/>
    <dgm:cxn modelId="{AD3385A7-7379-405A-A2D7-C679C7612DD9}" type="presParOf" srcId="{8F687BB6-FA8A-4142-A201-930A53481DCB}" destId="{46988742-732E-4A73-B22C-3B87C6B9752C}" srcOrd="2" destOrd="0" presId="urn:microsoft.com/office/officeart/2005/8/layout/orgChart1"/>
    <dgm:cxn modelId="{CA90B8AB-067B-4448-9032-CC36B7715E37}" type="presParOf" srcId="{188D4A8B-3A07-41A9-8B11-C165481E59F0}" destId="{D74FB5D9-20BF-4F5D-B281-B18B09C0F3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EDB462-72B1-478E-9183-EFED98226B12}">
      <dsp:nvSpPr>
        <dsp:cNvPr id="0" name=""/>
        <dsp:cNvSpPr/>
      </dsp:nvSpPr>
      <dsp:spPr>
        <a:xfrm>
          <a:off x="4446240" y="1248512"/>
          <a:ext cx="2515601" cy="479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306"/>
              </a:lnTo>
              <a:lnTo>
                <a:pt x="2515601" y="246306"/>
              </a:lnTo>
              <a:lnTo>
                <a:pt x="2515601" y="4796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0F6216-4AB9-4224-BED6-3827E16F36E4}">
      <dsp:nvSpPr>
        <dsp:cNvPr id="0" name=""/>
        <dsp:cNvSpPr/>
      </dsp:nvSpPr>
      <dsp:spPr>
        <a:xfrm>
          <a:off x="2741645" y="1248512"/>
          <a:ext cx="1704594" cy="470032"/>
        </a:xfrm>
        <a:custGeom>
          <a:avLst/>
          <a:gdLst/>
          <a:ahLst/>
          <a:cxnLst/>
          <a:rect l="0" t="0" r="0" b="0"/>
          <a:pathLst>
            <a:path>
              <a:moveTo>
                <a:pt x="1704594" y="0"/>
              </a:moveTo>
              <a:lnTo>
                <a:pt x="1704594" y="236662"/>
              </a:lnTo>
              <a:lnTo>
                <a:pt x="0" y="236662"/>
              </a:lnTo>
              <a:lnTo>
                <a:pt x="0" y="4700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F0B6F1-352B-4CAF-B92E-561E706108F9}">
      <dsp:nvSpPr>
        <dsp:cNvPr id="0" name=""/>
        <dsp:cNvSpPr/>
      </dsp:nvSpPr>
      <dsp:spPr>
        <a:xfrm>
          <a:off x="2486160" y="3291"/>
          <a:ext cx="3920159" cy="12452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000" b="1" kern="1200" dirty="0" smtClean="0"/>
            <a:t>Вітаміни</a:t>
          </a:r>
          <a:endParaRPr lang="ru-RU" sz="6000" b="1" kern="1200" dirty="0"/>
        </a:p>
      </dsp:txBody>
      <dsp:txXfrm>
        <a:off x="2486160" y="3291"/>
        <a:ext cx="3920159" cy="1245221"/>
      </dsp:txXfrm>
    </dsp:sp>
    <dsp:sp modelId="{A2B39B42-0597-4AEA-802C-B27E0A24D322}">
      <dsp:nvSpPr>
        <dsp:cNvPr id="0" name=""/>
        <dsp:cNvSpPr/>
      </dsp:nvSpPr>
      <dsp:spPr>
        <a:xfrm>
          <a:off x="432054" y="1718545"/>
          <a:ext cx="4619182" cy="36820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err="1" smtClean="0">
              <a:solidFill>
                <a:schemeClr val="accent5">
                  <a:lumMod val="40000"/>
                  <a:lumOff val="60000"/>
                </a:schemeClr>
              </a:solidFill>
            </a:rPr>
            <a:t>Водорозчинні</a:t>
          </a: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 </a:t>
          </a:r>
          <a:r>
            <a:rPr lang="ru-RU" sz="2400" b="1" kern="1200" dirty="0" err="1" smtClean="0">
              <a:solidFill>
                <a:schemeClr val="accent5">
                  <a:lumMod val="40000"/>
                  <a:lumOff val="60000"/>
                </a:schemeClr>
              </a:solidFill>
            </a:rPr>
            <a:t>вітаміни</a:t>
          </a:r>
          <a:r>
            <a:rPr lang="ru-RU" sz="1600" kern="1200" dirty="0" smtClean="0"/>
            <a:t>: </a:t>
          </a:r>
          <a:r>
            <a:rPr lang="ru-RU" sz="1800" kern="1200" dirty="0" smtClean="0"/>
            <a:t>В1 (</a:t>
          </a:r>
          <a:r>
            <a:rPr lang="ru-RU" sz="1800" kern="1200" dirty="0" err="1" smtClean="0"/>
            <a:t>тіамін</a:t>
          </a:r>
          <a:r>
            <a:rPr lang="ru-RU" sz="1800" kern="1200" dirty="0" smtClean="0"/>
            <a:t>),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B2 (</a:t>
          </a:r>
          <a:r>
            <a:rPr lang="ru-RU" sz="1800" kern="1200" dirty="0" err="1" smtClean="0"/>
            <a:t>рибофлавін</a:t>
          </a:r>
          <a:r>
            <a:rPr lang="ru-RU" sz="1800" kern="1200" dirty="0" smtClean="0"/>
            <a:t>), В3 (</a:t>
          </a:r>
          <a:r>
            <a:rPr lang="ru-RU" sz="1800" kern="1200" dirty="0" err="1" smtClean="0"/>
            <a:t>нікотинамід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нікотинова</a:t>
          </a:r>
          <a:r>
            <a:rPr lang="ru-RU" sz="1800" kern="1200" dirty="0" smtClean="0"/>
            <a:t> кислота),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B5 (</a:t>
          </a:r>
          <a:r>
            <a:rPr lang="ru-RU" sz="1800" kern="1200" dirty="0" smtClean="0"/>
            <a:t>пантотенова кислота),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B6 (</a:t>
          </a:r>
          <a:r>
            <a:rPr lang="ru-RU" sz="1800" kern="1200" dirty="0" err="1" smtClean="0"/>
            <a:t>піридоксин,піридоксаль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піридоксамін</a:t>
          </a:r>
          <a:r>
            <a:rPr lang="ru-RU" sz="1800" kern="1200" dirty="0" smtClean="0"/>
            <a:t>),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H (B7) (</a:t>
          </a:r>
          <a:r>
            <a:rPr lang="ru-RU" sz="1800" kern="1200" dirty="0" err="1" smtClean="0"/>
            <a:t>біотин</a:t>
          </a:r>
          <a:r>
            <a:rPr lang="ru-RU" sz="1800" kern="1200" dirty="0" smtClean="0"/>
            <a:t>),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B9 (</a:t>
          </a:r>
          <a:r>
            <a:rPr lang="ru-RU" sz="1800" kern="1200" dirty="0" err="1" smtClean="0"/>
            <a:t>фолієва</a:t>
          </a:r>
          <a:r>
            <a:rPr lang="ru-RU" sz="1800" kern="1200" dirty="0" smtClean="0"/>
            <a:t> кислота), </a:t>
          </a:r>
          <a:r>
            <a:rPr lang="en-US" sz="1800" kern="1200" dirty="0" smtClean="0"/>
            <a:t>B12 (</a:t>
          </a:r>
          <a:r>
            <a:rPr lang="ru-RU" sz="1800" kern="1200" dirty="0" err="1" smtClean="0"/>
            <a:t>кобаламін</a:t>
          </a:r>
          <a:r>
            <a:rPr lang="ru-RU" sz="1800" kern="1200" dirty="0" smtClean="0"/>
            <a:t>),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B4 (</a:t>
          </a:r>
          <a:r>
            <a:rPr lang="ru-RU" sz="1800" kern="1200" dirty="0" err="1" smtClean="0"/>
            <a:t>аденін</a:t>
          </a:r>
          <a:r>
            <a:rPr lang="ru-RU" sz="1800" kern="1200" dirty="0" smtClean="0"/>
            <a:t>),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B8 (</a:t>
          </a:r>
          <a:r>
            <a:rPr lang="ru-RU" sz="1800" kern="1200" dirty="0" err="1" smtClean="0"/>
            <a:t>інозитол</a:t>
          </a:r>
          <a:r>
            <a:rPr lang="ru-RU" sz="1800" kern="1200" dirty="0" smtClean="0"/>
            <a:t>), </a:t>
          </a:r>
          <a:r>
            <a:rPr lang="en-US" sz="1800" kern="1200" dirty="0" smtClean="0"/>
            <a:t>B10 (</a:t>
          </a:r>
          <a:r>
            <a:rPr lang="ru-RU" sz="1800" kern="1200" dirty="0" err="1" smtClean="0"/>
            <a:t>параамінобензойна</a:t>
          </a:r>
          <a:r>
            <a:rPr lang="ru-RU" sz="1800" kern="1200" dirty="0" smtClean="0"/>
            <a:t> кислота),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B11 (BC) (</a:t>
          </a:r>
          <a:r>
            <a:rPr lang="ru-RU" sz="1800" kern="1200" dirty="0" err="1" smtClean="0"/>
            <a:t>холін</a:t>
          </a:r>
          <a:r>
            <a:rPr lang="ru-RU" sz="1800" kern="1200" dirty="0" smtClean="0"/>
            <a:t>), С (</a:t>
          </a:r>
          <a:r>
            <a:rPr lang="ru-RU" sz="1800" kern="1200" dirty="0" err="1" smtClean="0"/>
            <a:t>аскорбінова</a:t>
          </a:r>
          <a:r>
            <a:rPr lang="ru-RU" sz="1800" kern="1200" dirty="0" smtClean="0"/>
            <a:t> кислота)</a:t>
          </a:r>
          <a:endParaRPr lang="ru-RU" sz="1600" kern="1200" dirty="0"/>
        </a:p>
      </dsp:txBody>
      <dsp:txXfrm>
        <a:off x="432054" y="1718545"/>
        <a:ext cx="4619182" cy="3682054"/>
      </dsp:txXfrm>
    </dsp:sp>
    <dsp:sp modelId="{39259C3F-9F8E-439D-93D5-E924153D3104}">
      <dsp:nvSpPr>
        <dsp:cNvPr id="0" name=""/>
        <dsp:cNvSpPr/>
      </dsp:nvSpPr>
      <dsp:spPr>
        <a:xfrm>
          <a:off x="5472615" y="1728189"/>
          <a:ext cx="2978453" cy="21187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>
              <a:solidFill>
                <a:schemeClr val="accent5">
                  <a:lumMod val="40000"/>
                  <a:lumOff val="60000"/>
                </a:schemeClr>
              </a:solidFill>
            </a:rPr>
            <a:t>Жиророзчинні</a:t>
          </a:r>
          <a:r>
            <a:rPr lang="ru-RU" sz="22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 </a:t>
          </a:r>
          <a:r>
            <a:rPr lang="ru-RU" sz="2200" b="1" kern="1200" dirty="0" err="1" smtClean="0">
              <a:solidFill>
                <a:schemeClr val="accent5">
                  <a:lumMod val="40000"/>
                  <a:lumOff val="60000"/>
                </a:schemeClr>
              </a:solidFill>
            </a:rPr>
            <a:t>вітаміни</a:t>
          </a:r>
          <a:r>
            <a:rPr lang="ru-RU" sz="2200" kern="1200" dirty="0" smtClean="0"/>
            <a:t>: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 smtClean="0"/>
            <a:t>А (</a:t>
          </a:r>
          <a:r>
            <a:rPr lang="ru-RU" sz="2200" kern="1200" dirty="0" err="1" smtClean="0"/>
            <a:t>ретинол</a:t>
          </a:r>
          <a:r>
            <a:rPr lang="ru-RU" sz="2200" kern="1200" dirty="0" smtClean="0"/>
            <a:t>),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 smtClean="0"/>
            <a:t>D2 (кальциферол),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 smtClean="0"/>
            <a:t>D3 (</a:t>
          </a:r>
          <a:r>
            <a:rPr lang="ru-RU" sz="2200" kern="1200" dirty="0" err="1" smtClean="0"/>
            <a:t>холекальциферол</a:t>
          </a:r>
          <a:r>
            <a:rPr lang="ru-RU" sz="2200" kern="1200" dirty="0" smtClean="0"/>
            <a:t>),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 smtClean="0"/>
            <a:t>Е (токоферол),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 smtClean="0"/>
            <a:t>К1 (</a:t>
          </a:r>
          <a:r>
            <a:rPr lang="ru-RU" sz="2200" kern="1200" dirty="0" err="1" smtClean="0"/>
            <a:t>філохінон</a:t>
          </a:r>
          <a:r>
            <a:rPr lang="ru-RU" sz="2200" kern="1200" dirty="0" smtClean="0"/>
            <a:t>).</a:t>
          </a:r>
          <a:endParaRPr lang="ru-RU" sz="2200" kern="1200" dirty="0"/>
        </a:p>
      </dsp:txBody>
      <dsp:txXfrm>
        <a:off x="5472615" y="1728189"/>
        <a:ext cx="2978453" cy="2118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1370-E86E-4ED5-BE82-7D866526B080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8F5F-F75E-4AA1-A178-6706BA2E3F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1370-E86E-4ED5-BE82-7D866526B080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8F5F-F75E-4AA1-A178-6706BA2E3F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1370-E86E-4ED5-BE82-7D866526B080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8F5F-F75E-4AA1-A178-6706BA2E3F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1370-E86E-4ED5-BE82-7D866526B080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8F5F-F75E-4AA1-A178-6706BA2E3F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1370-E86E-4ED5-BE82-7D866526B080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8F5F-F75E-4AA1-A178-6706BA2E3F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1370-E86E-4ED5-BE82-7D866526B080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8F5F-F75E-4AA1-A178-6706BA2E3F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1370-E86E-4ED5-BE82-7D866526B080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8F5F-F75E-4AA1-A178-6706BA2E3F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1370-E86E-4ED5-BE82-7D866526B080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8F5F-F75E-4AA1-A178-6706BA2E3F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1370-E86E-4ED5-BE82-7D866526B080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8F5F-F75E-4AA1-A178-6706BA2E3F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1370-E86E-4ED5-BE82-7D866526B080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8F5F-F75E-4AA1-A178-6706BA2E3F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1370-E86E-4ED5-BE82-7D866526B080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8F5F-F75E-4AA1-A178-6706BA2E3F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21370-E86E-4ED5-BE82-7D866526B080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38F5F-F75E-4AA1-A178-6706BA2E3FD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Мои документы\Downloads\adamast_ru_pic12470757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д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3675" y="0"/>
            <a:ext cx="64103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untitleфыфы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88"/>
            <a:ext cx="3600450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428625" y="500063"/>
            <a:ext cx="5511527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Вітаміни</a:t>
            </a:r>
            <a:r>
              <a:rPr lang="ru-RU" sz="40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, як </a:t>
            </a:r>
            <a:r>
              <a:rPr lang="ru-RU" sz="40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компоненти</a:t>
            </a:r>
            <a:endParaRPr lang="ru-RU" sz="40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5301208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Підготувала</a:t>
            </a:r>
          </a:p>
          <a:p>
            <a:r>
              <a:rPr lang="uk-UA" sz="2000" b="1" dirty="0" smtClean="0"/>
              <a:t>Учениця 11 класу</a:t>
            </a:r>
          </a:p>
          <a:p>
            <a:r>
              <a:rPr lang="uk-UA" sz="2000" b="1" dirty="0" err="1" smtClean="0"/>
              <a:t>Гозалішвілі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Маріам</a:t>
            </a:r>
            <a:endParaRPr lang="ru-RU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600" dirty="0" smtClean="0">
                <a:solidFill>
                  <a:schemeClr val="accent2">
                    <a:lumMod val="50000"/>
                  </a:schemeClr>
                </a:solidFill>
              </a:rPr>
              <a:t>ВІТАМІН А</a:t>
            </a:r>
            <a:endParaRPr lang="ru-RU" sz="4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14313" y="1143000"/>
            <a:ext cx="4210050" cy="53578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Вітамін А є одним із найважливішим для дітей. Він необхідний для нормального розвитку і росту дитини. А ще він корисний для зору і робить нашу шкіру здоровою і еластичною.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Содержимое 4" descr="1215683150_1170-4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 l="1796" t="2312" b="7536"/>
          <a:stretch>
            <a:fillRect/>
          </a:stretch>
        </p:blipFill>
        <p:spPr>
          <a:xfrm>
            <a:off x="4572000" y="1143000"/>
            <a:ext cx="3905250" cy="480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45000">
              <a:srgbClr val="FFC000"/>
            </a:gs>
            <a:gs pos="7000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600" dirty="0" smtClean="0">
                <a:solidFill>
                  <a:srgbClr val="00B050"/>
                </a:solidFill>
              </a:rPr>
              <a:t>ВІТАМІН С</a:t>
            </a:r>
            <a:endParaRPr lang="ru-RU" sz="4600" dirty="0" smtClean="0">
              <a:solidFill>
                <a:srgbClr val="00B05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14313" y="1143000"/>
            <a:ext cx="4210050" cy="5357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Вітамін С дуже важливий для всіх людей. Він потрібен для нормальної роботи всього організму. Також він допомагає залишатися нам здоровими і захищає від різних інфекцій.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C:\Documents and Settings\Admin\Мои документы\Мои рисунки\Фоны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196752"/>
            <a:ext cx="316835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1143000"/>
          </a:xfrm>
        </p:spPr>
        <p:txBody>
          <a:bodyPr/>
          <a:lstStyle/>
          <a:p>
            <a:r>
              <a:rPr lang="uk-UA" dirty="0" smtClean="0"/>
              <a:t>Вітамін Е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143500" y="214313"/>
            <a:ext cx="3786188" cy="42148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uk-U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Вітамін Е добре впливає на очі. Він потрібен для нормального обміну речовин у нашому організмі та для роботи печінки і нервової системи.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Documents and Settings\Admin\Мои документы\Мои рисунки\Фоны\Хлеб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881405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Мои документы\Мои рисунки\Фоны\255.jpg"/>
          <p:cNvPicPr>
            <a:picLocks noChangeAspect="1" noChangeArrowheads="1"/>
          </p:cNvPicPr>
          <p:nvPr/>
        </p:nvPicPr>
        <p:blipFill>
          <a:blip r:embed="rId3" cstate="print"/>
          <a:srcRect l="1042" t="15445" r="1459" b="4556"/>
          <a:stretch>
            <a:fillRect/>
          </a:stretch>
        </p:blipFill>
        <p:spPr bwMode="auto">
          <a:xfrm>
            <a:off x="5286375" y="4429125"/>
            <a:ext cx="3714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6491064" cy="1143000"/>
          </a:xfrm>
        </p:spPr>
        <p:txBody>
          <a:bodyPr/>
          <a:lstStyle/>
          <a:p>
            <a:r>
              <a:rPr lang="uk-UA" dirty="0" smtClean="0"/>
              <a:t>Вітамін </a:t>
            </a:r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643313" y="1124744"/>
            <a:ext cx="5500687" cy="3714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Вітамін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ще називають </a:t>
            </a:r>
            <a:r>
              <a:rPr kumimoji="0" lang="uk-U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“вітаміном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сонця”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бо за умов достатнього перебування на сонці, він утворюється в шкірі під дією сонячних променів. Він потрібен для росту і укріплення кісток а також підтримує нашу імунну систему.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Documents and Settings\Admin\Мои документы\Мои рисунки\Фоны\273789_fd6749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36867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Мои документы\Мои рисунки\Фоны\lacteos_vitamina_D.jpg"/>
          <p:cNvPicPr>
            <a:picLocks noChangeAspect="1" noChangeArrowheads="1"/>
          </p:cNvPicPr>
          <p:nvPr/>
        </p:nvPicPr>
        <p:blipFill>
          <a:blip r:embed="rId3" cstate="print"/>
          <a:srcRect l="2557" t="9496"/>
          <a:stretch>
            <a:fillRect/>
          </a:stretch>
        </p:blipFill>
        <p:spPr bwMode="auto">
          <a:xfrm>
            <a:off x="4143375" y="4221163"/>
            <a:ext cx="41433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8976" cy="1143000"/>
          </a:xfrm>
        </p:spPr>
        <p:txBody>
          <a:bodyPr/>
          <a:lstStyle/>
          <a:p>
            <a:r>
              <a:rPr lang="uk-UA" dirty="0" smtClean="0"/>
              <a:t>Вітаміни групи В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Фоны\31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2850" y="1052736"/>
            <a:ext cx="412115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0" y="1628800"/>
            <a:ext cx="5000626" cy="41764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Вітаміни групи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мають різноманітні функції: сприяють росту, допомагають травленню, нормалізують роботу м’язів, серця, нервової системи, потрібні для криси наших шкіри та волосся.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vitaminy-vo-frukta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6600" b="1" i="1" dirty="0" err="1" smtClean="0">
                <a:solidFill>
                  <a:srgbClr val="00B0F0"/>
                </a:solidFill>
              </a:rPr>
              <a:t>Значення</a:t>
            </a:r>
            <a:r>
              <a:rPr lang="ru-RU" sz="6600" b="1" i="1" dirty="0" smtClean="0">
                <a:solidFill>
                  <a:srgbClr val="00B0F0"/>
                </a:solidFill>
              </a:rPr>
              <a:t> </a:t>
            </a:r>
            <a:r>
              <a:rPr lang="ru-RU" sz="6600" b="1" i="1" dirty="0" err="1" smtClean="0">
                <a:solidFill>
                  <a:srgbClr val="00B0F0"/>
                </a:solidFill>
              </a:rPr>
              <a:t>вітамінів</a:t>
            </a:r>
            <a:r>
              <a:rPr lang="ru-RU" sz="6600" b="1" i="1" dirty="0" smtClean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ru-RU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Входять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складу </a:t>
            </a:r>
            <a:r>
              <a:rPr lang="ru-RU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ферментів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Впливають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обмін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Впливають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ріст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організму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Підвищують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опір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організму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несприятливих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факторів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середовища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vitaminiamrit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048672" cy="5157192"/>
          </a:xfrm>
          <a:prstGeom prst="rect">
            <a:avLst/>
          </a:prstGeom>
          <a:noFill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0825" y="5084763"/>
            <a:ext cx="8569325" cy="1584325"/>
          </a:xfrm>
          <a:prstGeom prst="rect">
            <a:avLst/>
          </a:prstGeom>
          <a:solidFill>
            <a:srgbClr val="FFC0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uk-UA" dirty="0" err="1">
                <a:latin typeface="Franklin Gothic Heavy" pitchFamily="34" charset="0"/>
              </a:rPr>
              <a:t>Вітамі́ни</a:t>
            </a:r>
            <a:r>
              <a:rPr lang="uk-UA" dirty="0">
                <a:latin typeface="Franklin Gothic Heavy" pitchFamily="34" charset="0"/>
              </a:rPr>
              <a:t> — низькомолекулярні органічні сполуки різної хімічної природи, </a:t>
            </a:r>
            <a:endParaRPr lang="uk-UA" dirty="0" smtClean="0">
              <a:latin typeface="Franklin Gothic Heavy" pitchFamily="34" charset="0"/>
            </a:endParaRPr>
          </a:p>
          <a:p>
            <a:pPr>
              <a:lnSpc>
                <a:spcPct val="80000"/>
              </a:lnSpc>
            </a:pPr>
            <a:r>
              <a:rPr lang="uk-UA" dirty="0" smtClean="0">
                <a:latin typeface="Franklin Gothic Heavy" pitchFamily="34" charset="0"/>
              </a:rPr>
              <a:t>що необхідні </a:t>
            </a:r>
            <a:r>
              <a:rPr lang="uk-UA" dirty="0">
                <a:latin typeface="Franklin Gothic Heavy" pitchFamily="34" charset="0"/>
              </a:rPr>
              <a:t>для життєдіяльності живого організму в малих дозах, і не </a:t>
            </a:r>
            <a:endParaRPr lang="uk-UA" dirty="0" smtClean="0">
              <a:latin typeface="Franklin Gothic Heavy" pitchFamily="34" charset="0"/>
            </a:endParaRPr>
          </a:p>
          <a:p>
            <a:pPr>
              <a:lnSpc>
                <a:spcPct val="80000"/>
              </a:lnSpc>
            </a:pPr>
            <a:r>
              <a:rPr lang="uk-UA" dirty="0" smtClean="0">
                <a:latin typeface="Franklin Gothic Heavy" pitchFamily="34" charset="0"/>
              </a:rPr>
              <a:t>утворюються в самому </a:t>
            </a:r>
            <a:r>
              <a:rPr lang="uk-UA" dirty="0">
                <a:latin typeface="Franklin Gothic Heavy" pitchFamily="34" charset="0"/>
              </a:rPr>
              <a:t>цьому організмі в достатній кількості, через що </a:t>
            </a:r>
            <a:endParaRPr lang="uk-UA" dirty="0" smtClean="0">
              <a:latin typeface="Franklin Gothic Heavy" pitchFamily="34" charset="0"/>
            </a:endParaRPr>
          </a:p>
          <a:p>
            <a:pPr>
              <a:lnSpc>
                <a:spcPct val="80000"/>
              </a:lnSpc>
            </a:pPr>
            <a:r>
              <a:rPr lang="uk-UA" dirty="0" smtClean="0">
                <a:latin typeface="Franklin Gothic Heavy" pitchFamily="34" charset="0"/>
              </a:rPr>
              <a:t>повинні </a:t>
            </a:r>
            <a:r>
              <a:rPr lang="uk-UA" dirty="0">
                <a:latin typeface="Franklin Gothic Heavy" pitchFamily="34" charset="0"/>
              </a:rPr>
              <a:t>надходити із їжею.</a:t>
            </a:r>
            <a:endParaRPr lang="uk-UA" dirty="0">
              <a:latin typeface="Franklin Gothic Heavy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Documents and Settings\USER\Мои документы\Downloads\1_1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0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" descr="1580-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3500438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2875" y="142875"/>
            <a:ext cx="8229600" cy="928688"/>
          </a:xfrm>
          <a:prstGeom prst="rect">
            <a:avLst/>
          </a:prstGeom>
          <a:ln w="25400" cmpd="dbl">
            <a:solidFill>
              <a:srgbClr val="660033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Трішки історії…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1026" name="Picture 2" descr="http://elcode-blog.ru/wp-content/uploads/2014/03/02-%D0%9A%D0%B0%D0%B7%D0%B8%D0%BC%D0%B8%D1%80-%D0%A4%D1%83%D0%BD%D0%BA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0"/>
            <a:ext cx="3312368" cy="403244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3528" y="5373216"/>
            <a:ext cx="3384376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660033"/>
              </a:buClr>
              <a:buFont typeface="Wingdings" pitchFamily="2" charset="2"/>
              <a:buChar char="Ø"/>
            </a:pPr>
            <a:r>
              <a:rPr lang="ru-RU" sz="2800" b="1" dirty="0" err="1" smtClean="0">
                <a:solidFill>
                  <a:srgbClr val="920049"/>
                </a:solidFill>
              </a:rPr>
              <a:t>Вітаміни</a:t>
            </a:r>
            <a:r>
              <a:rPr lang="ru-RU" sz="2800" b="1" dirty="0" smtClean="0">
                <a:solidFill>
                  <a:srgbClr val="920049"/>
                </a:solidFill>
              </a:rPr>
              <a:t> </a:t>
            </a:r>
            <a:r>
              <a:rPr lang="ru-RU" sz="2800" b="1" dirty="0" err="1" smtClean="0">
                <a:solidFill>
                  <a:srgbClr val="920049"/>
                </a:solidFill>
              </a:rPr>
              <a:t>відкрив</a:t>
            </a:r>
            <a:endParaRPr lang="ru-RU" sz="2800" b="1" dirty="0" smtClean="0">
              <a:solidFill>
                <a:srgbClr val="920049"/>
              </a:solidFill>
            </a:endParaRPr>
          </a:p>
          <a:p>
            <a:pPr>
              <a:lnSpc>
                <a:spcPct val="80000"/>
              </a:lnSpc>
              <a:buClr>
                <a:srgbClr val="660033"/>
              </a:buClr>
            </a:pPr>
            <a:r>
              <a:rPr lang="ru-RU" sz="2800" b="1" dirty="0" smtClean="0">
                <a:solidFill>
                  <a:srgbClr val="920049"/>
                </a:solidFill>
              </a:rPr>
              <a:t> М.І. </a:t>
            </a:r>
            <a:r>
              <a:rPr lang="ru-RU" sz="2800" b="1" dirty="0" err="1" smtClean="0">
                <a:solidFill>
                  <a:srgbClr val="920049"/>
                </a:solidFill>
              </a:rPr>
              <a:t>Лунін</a:t>
            </a:r>
            <a:r>
              <a:rPr lang="ru-RU" sz="2800" b="1" dirty="0" smtClean="0">
                <a:solidFill>
                  <a:srgbClr val="920049"/>
                </a:solidFill>
              </a:rPr>
              <a:t> у 1880 </a:t>
            </a:r>
            <a:r>
              <a:rPr lang="ru-RU" sz="2800" b="1" dirty="0" err="1" smtClean="0">
                <a:solidFill>
                  <a:srgbClr val="920049"/>
                </a:solidFill>
              </a:rPr>
              <a:t>році</a:t>
            </a:r>
            <a:r>
              <a:rPr lang="ru-RU" sz="2800" b="1" dirty="0" smtClean="0">
                <a:solidFill>
                  <a:srgbClr val="920049"/>
                </a:solidFill>
              </a:rPr>
              <a:t>.</a:t>
            </a:r>
            <a:endParaRPr lang="ru-RU" sz="2800" b="1" dirty="0" smtClean="0">
              <a:solidFill>
                <a:srgbClr val="92004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4077072"/>
            <a:ext cx="4427984" cy="2758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660033"/>
              </a:buClr>
              <a:buFont typeface="Wingdings" pitchFamily="2" charset="2"/>
              <a:buChar char="Ø"/>
            </a:pPr>
            <a:r>
              <a:rPr lang="ru-RU" sz="2400" b="1" dirty="0" err="1" smtClean="0">
                <a:solidFill>
                  <a:srgbClr val="920049"/>
                </a:solidFill>
              </a:rPr>
              <a:t>Вперше</a:t>
            </a:r>
            <a:r>
              <a:rPr lang="ru-RU" sz="2400" b="1" dirty="0" smtClean="0">
                <a:solidFill>
                  <a:srgbClr val="920049"/>
                </a:solidFill>
              </a:rPr>
              <a:t> штучно </a:t>
            </a:r>
            <a:r>
              <a:rPr lang="ru-RU" sz="2400" b="1" dirty="0" err="1" smtClean="0">
                <a:solidFill>
                  <a:srgbClr val="920049"/>
                </a:solidFill>
              </a:rPr>
              <a:t>синтезував</a:t>
            </a:r>
            <a:r>
              <a:rPr lang="ru-RU" sz="2400" b="1" dirty="0" smtClean="0">
                <a:solidFill>
                  <a:srgbClr val="920049"/>
                </a:solidFill>
              </a:rPr>
              <a:t> </a:t>
            </a:r>
            <a:r>
              <a:rPr lang="ru-RU" sz="2400" b="1" dirty="0" err="1" smtClean="0">
                <a:solidFill>
                  <a:srgbClr val="920049"/>
                </a:solidFill>
              </a:rPr>
              <a:t>вітамін</a:t>
            </a:r>
            <a:r>
              <a:rPr lang="ru-RU" sz="2400" b="1" dirty="0" smtClean="0">
                <a:solidFill>
                  <a:srgbClr val="920049"/>
                </a:solidFill>
              </a:rPr>
              <a:t> </a:t>
            </a:r>
            <a:r>
              <a:rPr lang="ru-RU" sz="2400" b="1" dirty="0" err="1" smtClean="0">
                <a:solidFill>
                  <a:srgbClr val="920049"/>
                </a:solidFill>
              </a:rPr>
              <a:t>польський</a:t>
            </a:r>
            <a:r>
              <a:rPr lang="ru-RU" sz="2400" b="1" dirty="0" smtClean="0">
                <a:solidFill>
                  <a:srgbClr val="920049"/>
                </a:solidFill>
              </a:rPr>
              <a:t> </a:t>
            </a:r>
            <a:r>
              <a:rPr lang="ru-RU" sz="2400" b="1" dirty="0" err="1" smtClean="0">
                <a:solidFill>
                  <a:srgbClr val="920049"/>
                </a:solidFill>
              </a:rPr>
              <a:t>біохімик</a:t>
            </a:r>
            <a:r>
              <a:rPr lang="ru-RU" sz="2400" b="1" dirty="0" smtClean="0">
                <a:solidFill>
                  <a:srgbClr val="920049"/>
                </a:solidFill>
              </a:rPr>
              <a:t>  Казимир </a:t>
            </a:r>
            <a:r>
              <a:rPr lang="ru-RU" sz="2400" b="1" dirty="0" err="1" smtClean="0">
                <a:solidFill>
                  <a:srgbClr val="920049"/>
                </a:solidFill>
              </a:rPr>
              <a:t>Функ</a:t>
            </a:r>
            <a:r>
              <a:rPr lang="ru-RU" sz="2400" b="1" dirty="0" smtClean="0">
                <a:solidFill>
                  <a:srgbClr val="920049"/>
                </a:solidFill>
              </a:rPr>
              <a:t> у 1911 </a:t>
            </a:r>
            <a:r>
              <a:rPr lang="ru-RU" sz="2400" b="1" dirty="0" err="1" smtClean="0">
                <a:solidFill>
                  <a:srgbClr val="920049"/>
                </a:solidFill>
              </a:rPr>
              <a:t>році</a:t>
            </a:r>
            <a:r>
              <a:rPr lang="ru-RU" sz="2400" b="1" dirty="0" smtClean="0">
                <a:solidFill>
                  <a:srgbClr val="920049"/>
                </a:solidFill>
              </a:rPr>
              <a:t>. </a:t>
            </a:r>
          </a:p>
          <a:p>
            <a:pPr>
              <a:lnSpc>
                <a:spcPct val="80000"/>
              </a:lnSpc>
              <a:buClr>
                <a:srgbClr val="660033"/>
              </a:buClr>
            </a:pPr>
            <a:r>
              <a:rPr lang="ru-RU" sz="2400" b="1" dirty="0" smtClean="0">
                <a:solidFill>
                  <a:srgbClr val="920049"/>
                </a:solidFill>
              </a:rPr>
              <a:t>     Через </a:t>
            </a:r>
            <a:r>
              <a:rPr lang="ru-RU" sz="2400" b="1" dirty="0" err="1" smtClean="0">
                <a:solidFill>
                  <a:srgbClr val="920049"/>
                </a:solidFill>
              </a:rPr>
              <a:t>рік</a:t>
            </a:r>
            <a:r>
              <a:rPr lang="ru-RU" sz="2400" b="1" dirty="0" smtClean="0">
                <a:solidFill>
                  <a:srgbClr val="920049"/>
                </a:solidFill>
              </a:rPr>
              <a:t> </a:t>
            </a:r>
            <a:r>
              <a:rPr lang="ru-RU" sz="2400" b="1" dirty="0" err="1" smtClean="0">
                <a:solidFill>
                  <a:srgbClr val="920049"/>
                </a:solidFill>
              </a:rPr>
              <a:t>він</a:t>
            </a:r>
            <a:r>
              <a:rPr lang="ru-RU" sz="2400" b="1" dirty="0" smtClean="0">
                <a:solidFill>
                  <a:srgbClr val="920049"/>
                </a:solidFill>
              </a:rPr>
              <a:t> придумав </a:t>
            </a:r>
            <a:r>
              <a:rPr lang="ru-RU" sz="2400" b="1" dirty="0" err="1" smtClean="0">
                <a:solidFill>
                  <a:srgbClr val="920049"/>
                </a:solidFill>
              </a:rPr>
              <a:t>і</a:t>
            </a:r>
            <a:r>
              <a:rPr lang="ru-RU" sz="2400" b="1" dirty="0" smtClean="0">
                <a:solidFill>
                  <a:srgbClr val="920049"/>
                </a:solidFill>
              </a:rPr>
              <a:t> </a:t>
            </a:r>
            <a:r>
              <a:rPr lang="ru-RU" sz="2400" b="1" dirty="0" err="1" smtClean="0">
                <a:solidFill>
                  <a:srgbClr val="920049"/>
                </a:solidFill>
              </a:rPr>
              <a:t>назву</a:t>
            </a:r>
            <a:r>
              <a:rPr lang="ru-RU" sz="2400" b="1" dirty="0" smtClean="0">
                <a:solidFill>
                  <a:srgbClr val="920049"/>
                </a:solidFill>
              </a:rPr>
              <a:t> - </a:t>
            </a:r>
            <a:r>
              <a:rPr lang="ru-RU" sz="2400" b="1" dirty="0" err="1" smtClean="0">
                <a:solidFill>
                  <a:srgbClr val="920049"/>
                </a:solidFill>
              </a:rPr>
              <a:t>від</a:t>
            </a:r>
            <a:r>
              <a:rPr lang="ru-RU" sz="2400" b="1" dirty="0" smtClean="0">
                <a:solidFill>
                  <a:srgbClr val="920049"/>
                </a:solidFill>
              </a:rPr>
              <a:t> </a:t>
            </a:r>
            <a:r>
              <a:rPr lang="ru-RU" sz="2400" b="1" dirty="0" err="1" smtClean="0">
                <a:solidFill>
                  <a:srgbClr val="920049"/>
                </a:solidFill>
              </a:rPr>
              <a:t>латинського</a:t>
            </a:r>
            <a:r>
              <a:rPr lang="ru-RU" sz="2400" b="1" dirty="0" smtClean="0">
                <a:solidFill>
                  <a:srgbClr val="920049"/>
                </a:solidFill>
              </a:rPr>
              <a:t> "</a:t>
            </a:r>
            <a:r>
              <a:rPr lang="ru-RU" sz="2400" b="1" dirty="0" err="1" smtClean="0">
                <a:solidFill>
                  <a:srgbClr val="920049"/>
                </a:solidFill>
              </a:rPr>
              <a:t>vita</a:t>
            </a:r>
            <a:r>
              <a:rPr lang="ru-RU" sz="2400" b="1" dirty="0" smtClean="0">
                <a:solidFill>
                  <a:srgbClr val="920049"/>
                </a:solidFill>
              </a:rPr>
              <a:t>" - "</a:t>
            </a:r>
            <a:r>
              <a:rPr lang="ru-RU" sz="2400" b="1" dirty="0" err="1" smtClean="0">
                <a:solidFill>
                  <a:srgbClr val="920049"/>
                </a:solidFill>
              </a:rPr>
              <a:t>життя</a:t>
            </a:r>
            <a:r>
              <a:rPr lang="ru-RU" sz="2400" b="1" dirty="0" smtClean="0">
                <a:solidFill>
                  <a:srgbClr val="920049"/>
                </a:solidFill>
              </a:rPr>
              <a:t>".</a:t>
            </a:r>
          </a:p>
          <a:p>
            <a:pPr>
              <a:lnSpc>
                <a:spcPct val="80000"/>
              </a:lnSpc>
              <a:buClr>
                <a:srgbClr val="660033"/>
              </a:buClr>
            </a:pPr>
            <a:endParaRPr lang="ru-RU" sz="2400" b="1" dirty="0" smtClean="0">
              <a:solidFill>
                <a:srgbClr val="920049"/>
              </a:solidFill>
            </a:endParaRPr>
          </a:p>
          <a:p>
            <a:pPr>
              <a:lnSpc>
                <a:spcPct val="80000"/>
              </a:lnSpc>
              <a:buClr>
                <a:srgbClr val="660033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920049"/>
                </a:solidFill>
              </a:rPr>
              <a:t>Зараз </a:t>
            </a:r>
            <a:r>
              <a:rPr lang="ru-RU" sz="2400" b="1" dirty="0" err="1" smtClean="0">
                <a:solidFill>
                  <a:srgbClr val="920049"/>
                </a:solidFill>
              </a:rPr>
              <a:t>відомо</a:t>
            </a:r>
            <a:r>
              <a:rPr lang="ru-RU" sz="2400" b="1" dirty="0" smtClean="0">
                <a:solidFill>
                  <a:srgbClr val="920049"/>
                </a:solidFill>
              </a:rPr>
              <a:t> </a:t>
            </a:r>
            <a:r>
              <a:rPr lang="ru-RU" sz="2400" b="1" dirty="0" err="1" smtClean="0">
                <a:solidFill>
                  <a:srgbClr val="920049"/>
                </a:solidFill>
              </a:rPr>
              <a:t>близько</a:t>
            </a:r>
            <a:r>
              <a:rPr lang="ru-RU" sz="2400" b="1" dirty="0" smtClean="0">
                <a:solidFill>
                  <a:srgbClr val="920049"/>
                </a:solidFill>
              </a:rPr>
              <a:t> 50 </a:t>
            </a:r>
            <a:r>
              <a:rPr lang="ru-RU" sz="2400" b="1" dirty="0" err="1" smtClean="0">
                <a:solidFill>
                  <a:srgbClr val="920049"/>
                </a:solidFill>
              </a:rPr>
              <a:t>видів</a:t>
            </a:r>
            <a:r>
              <a:rPr lang="ru-RU" sz="2400" b="1" dirty="0" smtClean="0">
                <a:solidFill>
                  <a:srgbClr val="920049"/>
                </a:solidFill>
              </a:rPr>
              <a:t> </a:t>
            </a:r>
            <a:r>
              <a:rPr lang="ru-RU" sz="2400" b="1" dirty="0" err="1" smtClean="0">
                <a:solidFill>
                  <a:srgbClr val="920049"/>
                </a:solidFill>
              </a:rPr>
              <a:t>вітамінів</a:t>
            </a:r>
            <a:r>
              <a:rPr lang="ru-RU" sz="2400" b="1" dirty="0" smtClean="0">
                <a:solidFill>
                  <a:srgbClr val="920049"/>
                </a:solidFill>
              </a:rPr>
              <a:t>. </a:t>
            </a:r>
            <a:endParaRPr lang="ru-RU" sz="2400" b="1" dirty="0" smtClean="0">
              <a:solidFill>
                <a:srgbClr val="92004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www.momscorp.ru/image_storage/85ef40466efd8062829357ac898fe07b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Объект 3"/>
          <p:cNvGraphicFramePr>
            <a:graphicFrameLocks/>
          </p:cNvGraphicFramePr>
          <p:nvPr/>
        </p:nvGraphicFramePr>
        <p:xfrm>
          <a:off x="0" y="476672"/>
          <a:ext cx="889248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Кожен день у наш організм потрапляють вітаміни: з кожним прийомом їжі чи смачних таблеток</a:t>
            </a:r>
            <a:r>
              <a:rPr lang="uk-UA" dirty="0" smtClean="0">
                <a:latin typeface="Arial" charset="0"/>
              </a:rPr>
              <a:t> </a:t>
            </a:r>
            <a:r>
              <a:rPr lang="uk-UA" dirty="0" err="1" smtClean="0"/>
              <a:t>-вітамінок</a:t>
            </a:r>
            <a:r>
              <a:rPr lang="uk-UA" dirty="0" smtClean="0"/>
              <a:t> і навіть від сонця. </a:t>
            </a:r>
            <a:endParaRPr lang="ru-RU" dirty="0"/>
          </a:p>
        </p:txBody>
      </p:sp>
      <p:pic>
        <p:nvPicPr>
          <p:cNvPr id="4" name="Содержимое 4" descr="big_38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720" y="3068960"/>
            <a:ext cx="4857750" cy="32289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6" descr="C:\Documents and Settings\Admin\Мои документы\Мои рисунки\Фоны\c_vitamin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429000"/>
            <a:ext cx="3103240" cy="295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Admin\Мои документы\Мои рисунки\Фоны\67222c4f71f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3429000"/>
            <a:ext cx="45180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39552" y="0"/>
            <a:ext cx="8329612" cy="3154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2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Дефіцит вітамінів, особливо у дітей, може зупинити належний розвиток і ріст, приводить до різних захворювань, втоми, розгубленості. </a:t>
            </a:r>
            <a:endParaRPr kumimoji="0" lang="ru-RU" sz="4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1438" y="285750"/>
            <a:ext cx="5214937" cy="2500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Тож для того щоб гарно навчатися, бути здоровим та сповненим сил нам потрібно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Documents and Settings\Admin\Мои документы\Мои рисунки\Фоны\192_15537517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571500"/>
            <a:ext cx="33115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Мои документы\Мои рисунки\Фоны\8e76b90cb6a0.jpg"/>
          <p:cNvPicPr>
            <a:picLocks noChangeAspect="1" noChangeArrowheads="1"/>
          </p:cNvPicPr>
          <p:nvPr/>
        </p:nvPicPr>
        <p:blipFill>
          <a:blip r:embed="rId4" cstate="print"/>
          <a:srcRect l="5936" t="10437" r="6355" b="14070"/>
          <a:stretch>
            <a:fillRect/>
          </a:stretch>
        </p:blipFill>
        <p:spPr bwMode="auto">
          <a:xfrm>
            <a:off x="571500" y="3143250"/>
            <a:ext cx="3786188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714875" y="3000375"/>
            <a:ext cx="4357688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правильно харчуватися, щоб забезпечувати наш організм всіма потрібними елементами.</a:t>
            </a:r>
            <a:endParaRPr lang="ru-RU" sz="4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21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&amp;Kcy;&amp;acy;&amp;kcy; &amp;ucy;&amp;scy;&amp;pcy;&amp;iecy;&amp;tcy;&amp;softcy; &amp;pcy;&amp;ocy;&amp;khcy;&amp;ucy;&amp;dcy;&amp;iecy;&amp;tcy;&amp;softcy; &amp;dcy;&amp;ocy; &amp;Ncy;&amp;ocy;&amp;vcy;&amp;ocy;&amp;gcy;&amp;ocy; &amp;gcy;&amp;ocy;&amp;d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305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Кожен день у наш організм потрапляють вітаміни: з кожним прийомом їжі чи смачних таблеток -вітамінок і навіть від сонця. </vt:lpstr>
      <vt:lpstr>Слайд 6</vt:lpstr>
      <vt:lpstr>Слайд 7</vt:lpstr>
      <vt:lpstr>Слайд 8</vt:lpstr>
      <vt:lpstr>Слайд 9</vt:lpstr>
      <vt:lpstr>ВІТАМІН А</vt:lpstr>
      <vt:lpstr>ВІТАМІН С</vt:lpstr>
      <vt:lpstr>Вітамін Е</vt:lpstr>
      <vt:lpstr>Вітамін D</vt:lpstr>
      <vt:lpstr>Вітаміни групи В</vt:lpstr>
      <vt:lpstr>Значення вітамінів.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</dc:creator>
  <cp:lastModifiedBy>Natasha</cp:lastModifiedBy>
  <cp:revision>6</cp:revision>
  <dcterms:created xsi:type="dcterms:W3CDTF">2015-01-25T11:56:50Z</dcterms:created>
  <dcterms:modified xsi:type="dcterms:W3CDTF">2015-01-25T12:48:58Z</dcterms:modified>
</cp:coreProperties>
</file>