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  <p:sldId id="273" r:id="rId15"/>
    <p:sldId id="274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3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2F08157-173D-424E-95F4-392C774BD27A}" type="datetimeFigureOut">
              <a:rPr lang="ru-RU" smtClean="0"/>
              <a:pPr/>
              <a:t>05.09.2013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901C1F6-5B2E-4738-8873-60C26811E8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Українське бароко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split dir="in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http://dok.znaimo.com.ua/pars_docs/refs/3/2061/img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022"/>
            <a:ext cx="9144000" cy="6863022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" y="0"/>
            <a:ext cx="48600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Місто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Жовква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Домініканський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костел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4932040" y="0"/>
            <a:ext cx="40324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Київ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,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церква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Андрія</a:t>
            </a:r>
            <a:r>
              <a:rPr lang="ru-RU" sz="28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tx2">
                    <a:lumMod val="75000"/>
                  </a:schemeClr>
                </a:solidFill>
              </a:rPr>
              <a:t>Першозванного</a:t>
            </a:r>
            <a:endParaRPr lang="ru-RU" sz="28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4" descr="412px-Zhovkva_Dominikan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43000"/>
            <a:ext cx="4139952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 descr="457px-St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91075" y="1143000"/>
            <a:ext cx="4352925" cy="571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2" descr="http://lifeglobe.net/x/entry/122/847828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0"/>
            <a:ext cx="6876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>
                <a:solidFill>
                  <a:schemeClr val="tx2">
                    <a:lumMod val="75000"/>
                  </a:schemeClr>
                </a:solidFill>
              </a:rPr>
              <a:t>Почаївська лавра</a:t>
            </a:r>
            <a:endParaRPr lang="ru-RU" sz="54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ru-RU" dirty="0"/>
          </a:p>
        </p:txBody>
      </p:sp>
    </p:spTree>
  </p:cSld>
  <p:clrMapOvr>
    <a:masterClrMapping/>
  </p:clrMapOvr>
  <p:transition>
    <p:wipe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http://babinagora.narod.ru/CSJ/LARGECSJ/CSJ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68299" cy="6858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0"/>
            <a:ext cx="8719696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0000"/>
                </a:solidFill>
              </a:rPr>
              <a:t>Костел Святого </a:t>
            </a:r>
            <a:r>
              <a:rPr lang="ru-RU" sz="4400" dirty="0" err="1" smtClean="0">
                <a:solidFill>
                  <a:srgbClr val="FF0000"/>
                </a:solidFill>
              </a:rPr>
              <a:t>Йосипа</a:t>
            </a:r>
            <a:r>
              <a:rPr lang="ru-RU" sz="4400" dirty="0" smtClean="0">
                <a:solidFill>
                  <a:srgbClr val="FF0000"/>
                </a:solidFill>
              </a:rPr>
              <a:t> та </a:t>
            </a:r>
            <a:r>
              <a:rPr lang="ru-RU" sz="4400" dirty="0" err="1" smtClean="0">
                <a:solidFill>
                  <a:srgbClr val="FF0000"/>
                </a:solidFill>
              </a:rPr>
              <a:t>монастир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отців</a:t>
            </a:r>
            <a:r>
              <a:rPr lang="ru-RU" sz="4400" dirty="0" smtClean="0">
                <a:solidFill>
                  <a:srgbClr val="FF0000"/>
                </a:solidFill>
              </a:rPr>
              <a:t> </a:t>
            </a:r>
            <a:r>
              <a:rPr lang="ru-RU" sz="4400" dirty="0" err="1" smtClean="0">
                <a:solidFill>
                  <a:srgbClr val="FF0000"/>
                </a:solidFill>
              </a:rPr>
              <a:t>Лазаритів</a:t>
            </a:r>
            <a:r>
              <a:rPr lang="ru-RU" sz="4400" dirty="0" smtClean="0">
                <a:solidFill>
                  <a:srgbClr val="FF0000"/>
                </a:solidFill>
              </a:rPr>
              <a:t> , м. </a:t>
            </a:r>
            <a:r>
              <a:rPr lang="ru-RU" sz="4400" dirty="0" err="1" smtClean="0">
                <a:solidFill>
                  <a:srgbClr val="FF0000"/>
                </a:solidFill>
              </a:rPr>
              <a:t>Ізяслав</a:t>
            </a:r>
            <a:endParaRPr lang="ru-RU" sz="4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http://n1.by/sites/default/files/news/03/25/477056/13326555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0"/>
            <a:ext cx="8964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Михайлівський</a:t>
            </a:r>
            <a:r>
              <a:rPr lang="ru-RU" sz="3600" dirty="0" smtClean="0">
                <a:solidFill>
                  <a:schemeClr val="tx2">
                    <a:lumMod val="75000"/>
                  </a:schemeClr>
                </a:solidFill>
              </a:rPr>
              <a:t> Золотоверхий </a:t>
            </a:r>
            <a:r>
              <a:rPr lang="ru-RU" sz="3600" dirty="0" err="1" smtClean="0">
                <a:solidFill>
                  <a:schemeClr val="tx2">
                    <a:lumMod val="75000"/>
                  </a:schemeClr>
                </a:solidFill>
              </a:rPr>
              <a:t>монастир</a:t>
            </a:r>
            <a:endParaRPr lang="ru-RU" sz="3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556792"/>
            <a:ext cx="82089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600" dirty="0" err="1">
                <a:solidFill>
                  <a:schemeClr val="tx2">
                    <a:lumMod val="75000"/>
                  </a:schemeClr>
                </a:solidFill>
              </a:rPr>
              <a:t>Д</a:t>
            </a:r>
            <a:r>
              <a:rPr lang="ru-RU" sz="6600" dirty="0" err="1" smtClean="0">
                <a:solidFill>
                  <a:schemeClr val="tx2">
                    <a:lumMod val="75000"/>
                  </a:schemeClr>
                </a:solidFill>
              </a:rPr>
              <a:t>якую</a:t>
            </a: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 за </a:t>
            </a:r>
            <a:r>
              <a:rPr lang="ru-RU" sz="6600" dirty="0" err="1" smtClean="0">
                <a:solidFill>
                  <a:schemeClr val="tx2">
                    <a:lumMod val="75000"/>
                  </a:schemeClr>
                </a:solidFill>
              </a:rPr>
              <a:t>увагу</a:t>
            </a:r>
            <a:r>
              <a:rPr lang="ru-RU" sz="6600" dirty="0" smtClean="0">
                <a:solidFill>
                  <a:schemeClr val="tx2">
                    <a:lumMod val="75000"/>
                  </a:schemeClr>
                </a:solidFill>
              </a:rPr>
              <a:t> !!!</a:t>
            </a:r>
            <a:endParaRPr lang="ru-RU" sz="66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dissolv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 smtClean="0"/>
              <a:t>Украї́нське баро́ко</a:t>
            </a:r>
            <a:r>
              <a:rPr lang="vi-VN" sz="2800" dirty="0" smtClean="0"/>
              <a:t> або </a:t>
            </a:r>
            <a:r>
              <a:rPr lang="vi-VN" sz="2800" b="1" dirty="0" smtClean="0"/>
              <a:t>Коза́цьке баро́ко</a:t>
            </a:r>
            <a:r>
              <a:rPr lang="vi-VN" sz="2800" dirty="0" smtClean="0"/>
              <a:t> — назва мистецького стилю, що був поширений в українських землях Війська Запорозького у </a:t>
            </a:r>
            <a:r>
              <a:rPr lang="en-US" sz="2800" dirty="0" smtClean="0"/>
              <a:t>XVII–XVIII </a:t>
            </a:r>
            <a:r>
              <a:rPr lang="vi-VN" sz="2800" dirty="0" smtClean="0"/>
              <a:t>ст. Виник унаслідок поєднання місцевих архітектурних традицій та європейського бароко.</a:t>
            </a:r>
            <a:endParaRPr lang="ru-RU" sz="2800" dirty="0"/>
          </a:p>
        </p:txBody>
      </p:sp>
      <p:pic>
        <p:nvPicPr>
          <p:cNvPr id="16388" name="Picture 4" descr="http://photoshare.ru/data/82/82795/1/5k9wsq-p8c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420888"/>
            <a:ext cx="4644008" cy="4437112"/>
          </a:xfrm>
          <a:prstGeom prst="rect">
            <a:avLst/>
          </a:prstGeom>
          <a:noFill/>
        </p:spPr>
      </p:pic>
      <p:pic>
        <p:nvPicPr>
          <p:cNvPr id="16390" name="Picture 6" descr="http://photoshare.ru/data/82/82795/1/5k9wsj-qq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2420888"/>
            <a:ext cx="4499992" cy="4437112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 dir="in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620688"/>
            <a:ext cx="8316416" cy="56175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3200" dirty="0"/>
              <a:t>Справжній початок бароко — це Мелетій Смотрицький, це проповіді та вірші Кирила </a:t>
            </a:r>
            <a:r>
              <a:rPr lang="uk-UA" sz="3200" dirty="0" err="1"/>
              <a:t>Транквіліона</a:t>
            </a:r>
            <a:r>
              <a:rPr lang="uk-UA" sz="3200" dirty="0"/>
              <a:t> </a:t>
            </a:r>
            <a:r>
              <a:rPr lang="uk-UA" sz="3200" dirty="0" err="1"/>
              <a:t>Ставровецького</a:t>
            </a:r>
            <a:r>
              <a:rPr lang="uk-UA" sz="3200" dirty="0"/>
              <a:t>, а повна перемога бароко — утворення київської школи. Найбільшими культурно-політичними успіхами, які відігравали велику роль в історії українського барокового письменства, були: відновлення православної ієрархії 1620 року та заснування київської школи 1615 року й її реформи, проведені Могилою (1644 р.) та Мазепою (1694 р.), нові ієрархи, і професори Академії були головними репрезентантами бароко</a:t>
            </a:r>
            <a:r>
              <a:rPr lang="uk-UA" sz="3200" dirty="0" smtClean="0"/>
              <a:t>.</a:t>
            </a:r>
            <a:endParaRPr lang="uk-UA" sz="3200" dirty="0"/>
          </a:p>
        </p:txBody>
      </p:sp>
    </p:spTree>
  </p:cSld>
  <p:clrMapOvr>
    <a:masterClrMapping/>
  </p:clrMapOvr>
  <p:transition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548680"/>
            <a:ext cx="68580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2800" dirty="0"/>
              <a:t>Бароко в Україні поширюється в усіх жанрах тодішньої літератури. В поезії українського бароко виникає силабічний вірш, поряд з яким існує також вірш народний. Найвідомішим жанром барокової поезії була духовна пісня. Різноманітні жанрові форми існують і всередині поезії світської: філософська й еротична лірика, панегірик та епіграма, пейзажні та емблематичні вірші тощо.</a:t>
            </a: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83439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32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Мелетій Смотрицький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836711"/>
            <a:ext cx="565212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uk-UA" sz="2400" dirty="0">
                <a:effectLst>
                  <a:outerShdw blurRad="38100" dist="38100" dir="2700000" algn="tl">
                    <a:srgbClr val="FFFFFF"/>
                  </a:outerShdw>
                </a:effectLst>
              </a:rPr>
              <a:t>Мелетій Смотрицький (світське ім'я — Максим Герасимович; 1577 — 27 грудня 1633) — письменник, церковний і освітній діяч Речі Посполитої, український мовознавець, праці якого вплинули на розвиток східнослов'янських мов. Автор «Граматики слов'янської» (1619), що систематизувала церковнослов'янську мову.</a:t>
            </a:r>
          </a:p>
        </p:txBody>
      </p:sp>
      <p:pic>
        <p:nvPicPr>
          <p:cNvPr id="1026" name="Picture 2" descr="http://image.zn.ua/media/images/614xX/Sep2012/4745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99792" y="4068202"/>
            <a:ext cx="3347864" cy="2789798"/>
          </a:xfrm>
          <a:prstGeom prst="rect">
            <a:avLst/>
          </a:prstGeom>
          <a:noFill/>
        </p:spPr>
      </p:pic>
      <p:pic>
        <p:nvPicPr>
          <p:cNvPr id="5" name="Picture 6" descr="M_Smotrytskyi_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191000"/>
            <a:ext cx="2667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8" descr="5ae81daa87d6649df09002741e5b173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84169" y="0"/>
            <a:ext cx="3059832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47471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5400" dirty="0" err="1" smtClean="0"/>
              <a:t>Барокова</a:t>
            </a:r>
            <a:r>
              <a:rPr lang="ru-RU" sz="5400" dirty="0" smtClean="0"/>
              <a:t> проза</a:t>
            </a:r>
            <a:endParaRPr lang="ru-RU" sz="5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6043"/>
            <a:ext cx="8100392" cy="4819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uk-UA" sz="2400" dirty="0" smtClean="0"/>
              <a:t>- релігійного </a:t>
            </a:r>
            <a:r>
              <a:rPr lang="uk-UA" sz="2400" dirty="0"/>
              <a:t>характеру (Д. Туптало, П. Могила)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/>
              <a:t>світського («Римська історія»)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/>
              <a:t>демонологічна повість 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/>
              <a:t>авантюрне оповідання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/>
              <a:t>бароковий театр. 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 smtClean="0"/>
              <a:t>- шкільна </a:t>
            </a:r>
            <a:r>
              <a:rPr lang="uk-UA" sz="2400" dirty="0"/>
              <a:t>драма, у творах якої використані мотиви та образи як християнства, так і античності. Поширюються великодні й різдвяні драми, п’єси типу європейських міраклю та мораліте. </a:t>
            </a:r>
          </a:p>
          <a:p>
            <a:pPr>
              <a:lnSpc>
                <a:spcPct val="80000"/>
              </a:lnSpc>
              <a:defRPr/>
            </a:pPr>
            <a:r>
              <a:rPr lang="uk-UA" sz="2400" dirty="0" smtClean="0"/>
              <a:t>- У </a:t>
            </a:r>
            <a:r>
              <a:rPr lang="uk-UA" sz="2400" dirty="0"/>
              <a:t>XVIII столітті з’являються й чисто світські драматичні твори на сюжети з української та всесвітньої історії («Володимир» Ф. Прокоповича, «Фотій» Г. </a:t>
            </a:r>
            <a:r>
              <a:rPr lang="uk-UA" sz="2400" dirty="0" err="1"/>
              <a:t>Щербацького</a:t>
            </a:r>
            <a:r>
              <a:rPr lang="uk-UA" sz="2400" dirty="0"/>
              <a:t>, «</a:t>
            </a:r>
            <a:r>
              <a:rPr lang="uk-UA" sz="2400" dirty="0" err="1"/>
              <a:t>Благоутробіє</a:t>
            </a:r>
            <a:r>
              <a:rPr lang="uk-UA" sz="2400" dirty="0"/>
              <a:t> Марка Аврелія» М. </a:t>
            </a:r>
            <a:r>
              <a:rPr lang="uk-UA" sz="2400" dirty="0" err="1"/>
              <a:t>Козачинського</a:t>
            </a:r>
            <a:r>
              <a:rPr lang="uk-UA" sz="2400" dirty="0"/>
              <a:t>). З комедійних жанрів драми в українському бароко існували інтермедії («Продав кота в мішку», «Найліпший сон»).</a:t>
            </a:r>
          </a:p>
        </p:txBody>
      </p:sp>
    </p:spTree>
  </p:cSld>
  <p:clrMapOvr>
    <a:masterClrMapping/>
  </p:clrMapOvr>
  <p:transition>
    <p:circl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2200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4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Козацькі літописи</a:t>
            </a:r>
            <a:endParaRPr lang="ru-RU" sz="4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52736"/>
            <a:ext cx="5220072" cy="57061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- До </a:t>
            </a:r>
            <a:r>
              <a:rPr lang="ru-RU" sz="2400" dirty="0"/>
              <a:t>наших </a:t>
            </a:r>
            <a:r>
              <a:rPr lang="ru-RU" sz="2400" dirty="0" err="1"/>
              <a:t>днів</a:t>
            </a:r>
            <a:r>
              <a:rPr lang="ru-RU" sz="2400" dirty="0"/>
              <a:t> </a:t>
            </a:r>
            <a:r>
              <a:rPr lang="ru-RU" sz="2400" dirty="0" err="1"/>
              <a:t>дійшли</a:t>
            </a:r>
            <a:r>
              <a:rPr lang="ru-RU" sz="2400" dirty="0"/>
              <a:t> три </a:t>
            </a:r>
            <a:r>
              <a:rPr lang="ru-RU" sz="2400" dirty="0" err="1"/>
              <a:t>найвизначніші</a:t>
            </a:r>
            <a:r>
              <a:rPr lang="ru-RU" sz="2400" dirty="0"/>
              <a:t> </a:t>
            </a:r>
            <a:r>
              <a:rPr lang="ru-RU" sz="2400" dirty="0" err="1"/>
              <a:t>козацькі</a:t>
            </a:r>
            <a:r>
              <a:rPr lang="ru-RU" sz="2400" dirty="0"/>
              <a:t> </a:t>
            </a:r>
            <a:r>
              <a:rPr lang="ru-RU" sz="2400" dirty="0" err="1"/>
              <a:t>літописи</a:t>
            </a:r>
            <a:r>
              <a:rPr lang="ru-RU" sz="2400" dirty="0"/>
              <a:t>:</a:t>
            </a:r>
          </a:p>
          <a:p>
            <a:pPr lvl="1">
              <a:lnSpc>
                <a:spcPct val="80000"/>
              </a:lnSpc>
              <a:buSzPct val="25000"/>
              <a:defRPr/>
            </a:pPr>
            <a:r>
              <a:rPr lang="ru-RU" sz="2400" dirty="0" smtClean="0"/>
              <a:t>- </a:t>
            </a:r>
            <a:r>
              <a:rPr lang="ru-RU" sz="2400" dirty="0" err="1" smtClean="0"/>
              <a:t>Самовидця</a:t>
            </a:r>
            <a:r>
              <a:rPr lang="ru-RU" sz="2400" dirty="0" smtClean="0"/>
              <a:t> </a:t>
            </a:r>
            <a:r>
              <a:rPr lang="ru-RU" sz="2400" dirty="0"/>
              <a:t>(про </a:t>
            </a:r>
            <a:r>
              <a:rPr lang="ru-RU" sz="2400" dirty="0" err="1"/>
              <a:t>події</a:t>
            </a:r>
            <a:r>
              <a:rPr lang="ru-RU" sz="2400" dirty="0"/>
              <a:t> 1648 — 1702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вірогідний</a:t>
            </a:r>
            <a:r>
              <a:rPr lang="ru-RU" sz="2400" dirty="0"/>
              <a:t> автор — Роман </a:t>
            </a:r>
            <a:r>
              <a:rPr lang="ru-RU" sz="2400" dirty="0" err="1"/>
              <a:t>Ракушка-Романовський</a:t>
            </a:r>
            <a:r>
              <a:rPr lang="ru-RU" sz="2400" dirty="0"/>
              <a:t>), </a:t>
            </a:r>
          </a:p>
          <a:p>
            <a:pPr lvl="1">
              <a:lnSpc>
                <a:spcPct val="80000"/>
              </a:lnSpc>
              <a:buSzPct val="25000"/>
              <a:defRPr/>
            </a:pPr>
            <a:r>
              <a:rPr lang="ru-RU" sz="2400" dirty="0" smtClean="0"/>
              <a:t>- </a:t>
            </a:r>
            <a:r>
              <a:rPr lang="ru-RU" sz="2400" dirty="0" err="1" smtClean="0"/>
              <a:t>Грабянки</a:t>
            </a:r>
            <a:r>
              <a:rPr lang="ru-RU" sz="2400" dirty="0" smtClean="0"/>
              <a:t> </a:t>
            </a:r>
            <a:r>
              <a:rPr lang="ru-RU" sz="2400" dirty="0"/>
              <a:t>(1710, про </a:t>
            </a:r>
            <a:r>
              <a:rPr lang="ru-RU" sz="2400" dirty="0" err="1"/>
              <a:t>події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виникнення</a:t>
            </a:r>
            <a:r>
              <a:rPr lang="ru-RU" sz="2400" dirty="0"/>
              <a:t> </a:t>
            </a:r>
            <a:r>
              <a:rPr lang="ru-RU" sz="2400" dirty="0" err="1"/>
              <a:t>козацтва</a:t>
            </a:r>
            <a:r>
              <a:rPr lang="ru-RU" sz="2400" dirty="0"/>
              <a:t> до 1709) </a:t>
            </a:r>
          </a:p>
          <a:p>
            <a:pPr lvl="1">
              <a:lnSpc>
                <a:spcPct val="80000"/>
              </a:lnSpc>
              <a:buSzPct val="25000"/>
              <a:defRPr/>
            </a:pPr>
            <a:r>
              <a:rPr lang="ru-RU" sz="2400" dirty="0" smtClean="0"/>
              <a:t>- </a:t>
            </a:r>
            <a:r>
              <a:rPr lang="ru-RU" sz="2400" dirty="0" err="1" smtClean="0"/>
              <a:t>Самійла</a:t>
            </a:r>
            <a:r>
              <a:rPr lang="ru-RU" sz="2400" dirty="0" smtClean="0"/>
              <a:t> </a:t>
            </a:r>
            <a:r>
              <a:rPr lang="ru-RU" sz="2400" dirty="0" err="1"/>
              <a:t>Величка</a:t>
            </a:r>
            <a:r>
              <a:rPr lang="ru-RU" sz="2400" dirty="0"/>
              <a:t> (1720, про </a:t>
            </a:r>
            <a:r>
              <a:rPr lang="ru-RU" sz="2400" dirty="0" err="1"/>
              <a:t>події</a:t>
            </a:r>
            <a:r>
              <a:rPr lang="ru-RU" sz="2400" dirty="0"/>
              <a:t> в </a:t>
            </a:r>
            <a:r>
              <a:rPr lang="ru-RU" sz="2400" dirty="0" err="1"/>
              <a:t>Україні</a:t>
            </a:r>
            <a:r>
              <a:rPr lang="ru-RU" sz="2400" dirty="0"/>
              <a:t> 1648 — 1700 </a:t>
            </a:r>
            <a:r>
              <a:rPr lang="ru-RU" sz="2400" dirty="0" err="1"/>
              <a:t>років</a:t>
            </a:r>
            <a:r>
              <a:rPr lang="ru-RU" sz="2400" dirty="0"/>
              <a:t>).</a:t>
            </a:r>
          </a:p>
          <a:p>
            <a:pPr>
              <a:lnSpc>
                <a:spcPct val="80000"/>
              </a:lnSpc>
              <a:defRPr/>
            </a:pPr>
            <a:r>
              <a:rPr lang="ru-RU" sz="2400" dirty="0" smtClean="0"/>
              <a:t>- </a:t>
            </a:r>
            <a:r>
              <a:rPr lang="ru-RU" sz="2400" dirty="0" err="1" smtClean="0"/>
              <a:t>Докладно</a:t>
            </a:r>
            <a:r>
              <a:rPr lang="ru-RU" sz="2400" dirty="0" smtClean="0"/>
              <a:t> </a:t>
            </a:r>
            <a:r>
              <a:rPr lang="ru-RU" sz="2400" dirty="0" err="1"/>
              <a:t>розповідається</a:t>
            </a:r>
            <a:r>
              <a:rPr lang="ru-RU" sz="2400" dirty="0"/>
              <a:t> про </a:t>
            </a:r>
            <a:r>
              <a:rPr lang="ru-RU" sz="2400" dirty="0" err="1"/>
              <a:t>Визвольну</a:t>
            </a:r>
            <a:r>
              <a:rPr lang="ru-RU" sz="2400" dirty="0"/>
              <a:t> </a:t>
            </a:r>
            <a:r>
              <a:rPr lang="ru-RU" sz="2400" dirty="0" err="1"/>
              <a:t>війну</a:t>
            </a:r>
            <a:r>
              <a:rPr lang="ru-RU" sz="2400" dirty="0"/>
              <a:t> </a:t>
            </a:r>
            <a:r>
              <a:rPr lang="ru-RU" sz="2400" dirty="0" err="1"/>
              <a:t>українського</a:t>
            </a:r>
            <a:r>
              <a:rPr lang="ru-RU" sz="2400" dirty="0"/>
              <a:t> народу 1648-1654 </a:t>
            </a:r>
            <a:r>
              <a:rPr lang="ru-RU" sz="2400" dirty="0" err="1"/>
              <a:t>років</a:t>
            </a:r>
            <a:r>
              <a:rPr lang="ru-RU" sz="2400" dirty="0"/>
              <a:t>, </a:t>
            </a:r>
            <a:r>
              <a:rPr lang="ru-RU" sz="2400" dirty="0" err="1"/>
              <a:t>подається</a:t>
            </a:r>
            <a:r>
              <a:rPr lang="ru-RU" sz="2400" dirty="0"/>
              <a:t> </a:t>
            </a:r>
            <a:r>
              <a:rPr lang="ru-RU" sz="2400" dirty="0" err="1"/>
              <a:t>економічна</a:t>
            </a:r>
            <a:r>
              <a:rPr lang="ru-RU" sz="2400" dirty="0"/>
              <a:t>, </a:t>
            </a:r>
            <a:r>
              <a:rPr lang="ru-RU" sz="2400" dirty="0" err="1"/>
              <a:t>політична</a:t>
            </a:r>
            <a:r>
              <a:rPr lang="ru-RU" sz="2400" dirty="0"/>
              <a:t> </a:t>
            </a:r>
            <a:r>
              <a:rPr lang="ru-RU" sz="2400" dirty="0" err="1"/>
              <a:t>і</a:t>
            </a:r>
            <a:r>
              <a:rPr lang="ru-RU" sz="2400" dirty="0"/>
              <a:t> культурна характеристика </a:t>
            </a:r>
            <a:r>
              <a:rPr lang="ru-RU" sz="2400" dirty="0" err="1"/>
              <a:t>країни</a:t>
            </a:r>
            <a:r>
              <a:rPr lang="ru-RU" sz="2400" dirty="0"/>
              <a:t>, </a:t>
            </a:r>
            <a:r>
              <a:rPr lang="ru-RU" sz="2400" dirty="0" err="1"/>
              <a:t>факти</a:t>
            </a:r>
            <a:r>
              <a:rPr lang="ru-RU" sz="2400" dirty="0"/>
              <a:t> </a:t>
            </a:r>
            <a:r>
              <a:rPr lang="ru-RU" sz="2400" dirty="0" err="1"/>
              <a:t>з</a:t>
            </a:r>
            <a:r>
              <a:rPr lang="ru-RU" sz="2400" dirty="0"/>
              <a:t> </a:t>
            </a:r>
            <a:r>
              <a:rPr lang="ru-RU" sz="2400" dirty="0" err="1"/>
              <a:t>історії</a:t>
            </a:r>
            <a:r>
              <a:rPr lang="ru-RU" sz="2400" dirty="0"/>
              <a:t> </a:t>
            </a:r>
            <a:r>
              <a:rPr lang="ru-RU" sz="2400" dirty="0" err="1"/>
              <a:t>Росії</a:t>
            </a:r>
            <a:r>
              <a:rPr lang="ru-RU" sz="2400" dirty="0"/>
              <a:t>, </a:t>
            </a:r>
            <a:r>
              <a:rPr lang="ru-RU" sz="2400" dirty="0" err="1"/>
              <a:t>Польщі</a:t>
            </a:r>
            <a:r>
              <a:rPr lang="ru-RU" sz="2400" dirty="0"/>
              <a:t>, </a:t>
            </a:r>
            <a:r>
              <a:rPr lang="ru-RU" sz="2400" dirty="0" err="1"/>
              <a:t>Угорщини</a:t>
            </a:r>
            <a:r>
              <a:rPr lang="ru-RU" sz="2400" dirty="0"/>
              <a:t>, </a:t>
            </a:r>
            <a:r>
              <a:rPr lang="ru-RU" sz="2400" dirty="0" err="1"/>
              <a:t>Швеції</a:t>
            </a:r>
            <a:r>
              <a:rPr lang="ru-RU" sz="2400" dirty="0"/>
              <a:t>, </a:t>
            </a:r>
            <a:r>
              <a:rPr lang="ru-RU" sz="2400" dirty="0" err="1"/>
              <a:t>Молдови</a:t>
            </a:r>
            <a:r>
              <a:rPr lang="ru-RU" sz="2400" dirty="0"/>
              <a:t>, </a:t>
            </a:r>
            <a:r>
              <a:rPr lang="ru-RU" sz="2400" dirty="0" err="1"/>
              <a:t>Туреччини</a:t>
            </a:r>
            <a:r>
              <a:rPr lang="ru-RU" sz="2400" dirty="0"/>
              <a:t> та </a:t>
            </a:r>
            <a:r>
              <a:rPr lang="ru-RU" sz="2400" dirty="0" err="1"/>
              <a:t>інших</a:t>
            </a:r>
            <a:r>
              <a:rPr lang="ru-RU" sz="2400" dirty="0"/>
              <a:t> держав.</a:t>
            </a:r>
          </a:p>
          <a:p>
            <a:pPr>
              <a:lnSpc>
                <a:spcPct val="80000"/>
              </a:lnSpc>
              <a:defRPr/>
            </a:pPr>
            <a:endParaRPr lang="ru-RU" sz="24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660232" y="0"/>
            <a:ext cx="248376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ПЕРША СТОРІНКА РУКОПИСУ «ЛІТОПИСУ САМОВИДЦЯ»</a:t>
            </a:r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6" name="Picture 7" descr="Knyha_02m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0"/>
            <a:ext cx="1768475" cy="248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9" descr="126-7-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1578088"/>
            <a:ext cx="2915816" cy="5279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77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1" dur="770" decel="100000"/>
                                        <p:tgtEl>
                                          <p:spTgt spid="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3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5" dur="77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6" name="Picture 6" descr="124"/>
          <p:cNvPicPr>
            <a:picLocks noChangeAspect="1" noChangeArrowheads="1"/>
          </p:cNvPicPr>
          <p:nvPr/>
        </p:nvPicPr>
        <p:blipFill>
          <a:blip r:embed="rId2" cstate="print"/>
          <a:srcRect r="-752"/>
          <a:stretch>
            <a:fillRect/>
          </a:stretch>
        </p:blipFill>
        <p:spPr bwMode="auto">
          <a:xfrm>
            <a:off x="2627784" y="1700808"/>
            <a:ext cx="3816424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4" name="Picture 4" descr="126-7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700808"/>
            <a:ext cx="2625725" cy="4032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5"/>
          <p:cNvSpPr>
            <a:spLocks noChangeArrowheads="1"/>
          </p:cNvSpPr>
          <p:nvPr/>
        </p:nvSpPr>
        <p:spPr bwMode="auto">
          <a:xfrm>
            <a:off x="-3492896" y="908720"/>
            <a:ext cx="2339752" cy="276999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sz="1200" dirty="0">
              <a:solidFill>
                <a:srgbClr val="FFFF00"/>
              </a:solidFill>
            </a:endParaRPr>
          </a:p>
        </p:txBody>
      </p:sp>
      <p:sp>
        <p:nvSpPr>
          <p:cNvPr id="8197" name="Rectangle 7"/>
          <p:cNvSpPr>
            <a:spLocks noChangeArrowheads="1"/>
          </p:cNvSpPr>
          <p:nvPr/>
        </p:nvSpPr>
        <p:spPr bwMode="auto">
          <a:xfrm>
            <a:off x="-1332656" y="980728"/>
            <a:ext cx="648072" cy="369332"/>
          </a:xfrm>
          <a:prstGeom prst="rect">
            <a:avLst/>
          </a:prstGeom>
          <a:gradFill rotWithShape="1">
            <a:gsLst>
              <a:gs pos="0">
                <a:srgbClr val="0000FF">
                  <a:alpha val="93999"/>
                </a:srgbClr>
              </a:gs>
              <a:gs pos="100000">
                <a:schemeClr val="tx1">
                  <a:alpha val="20000"/>
                </a:schemeClr>
              </a:gs>
            </a:gsLst>
            <a:path path="rect">
              <a:fillToRect l="100000" b="100000"/>
            </a:path>
          </a:gra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10248" name="Picture 8" descr="image00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64287" y="1268760"/>
            <a:ext cx="2779713" cy="5589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9" name="Text Box 9"/>
          <p:cNvSpPr txBox="1">
            <a:spLocks noChangeArrowheads="1"/>
          </p:cNvSpPr>
          <p:nvPr/>
        </p:nvSpPr>
        <p:spPr bwMode="auto">
          <a:xfrm>
            <a:off x="6372200" y="692696"/>
            <a:ext cx="27718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uk-UA" sz="1600" dirty="0" smtClean="0">
                <a:solidFill>
                  <a:srgbClr val="FFFF00"/>
                </a:solidFill>
              </a:rPr>
              <a:t>Літопис  Самійла </a:t>
            </a:r>
            <a:r>
              <a:rPr lang="uk-UA" sz="1600" dirty="0">
                <a:solidFill>
                  <a:srgbClr val="FFFF00"/>
                </a:solidFill>
              </a:rPr>
              <a:t>Величка</a:t>
            </a:r>
            <a:endParaRPr lang="ru-RU" sz="1600" dirty="0">
              <a:solidFill>
                <a:srgbClr val="FFFF00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0" y="476672"/>
            <a:ext cx="291581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ОСИП БОДЯНСЬКИЙ, ПЕРШИЙ ПУБЛІКАТОР «ЛІТОПИСУ САМОВИДЦЯ» (1846 р.)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052994" y="980728"/>
            <a:ext cx="3038011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 smtClean="0">
                <a:solidFill>
                  <a:srgbClr val="FFFF00"/>
                </a:solidFill>
              </a:rPr>
              <a:t>Літопис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Григорія</a:t>
            </a:r>
            <a:r>
              <a:rPr lang="ru-RU" dirty="0" smtClean="0">
                <a:solidFill>
                  <a:srgbClr val="FFFF00"/>
                </a:solidFill>
              </a:rPr>
              <a:t> </a:t>
            </a:r>
            <a:r>
              <a:rPr lang="ru-RU" dirty="0" err="1" smtClean="0">
                <a:solidFill>
                  <a:srgbClr val="FFFF00"/>
                </a:solidFill>
              </a:rPr>
              <a:t>Грабянки</a:t>
            </a:r>
            <a:endParaRPr lang="ru-RU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"/>
                                        <p:tgtEl>
                                          <p:spTgt spid="102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400" fill="hold"/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10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529630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4000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Архітектура</a:t>
            </a:r>
            <a:endParaRPr lang="ru-RU" sz="4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0" y="1014493"/>
            <a:ext cx="9144000" cy="5521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defRPr/>
            </a:pPr>
            <a:r>
              <a:rPr lang="ru-RU" sz="2800" dirty="0"/>
              <a:t>В </a:t>
            </a:r>
            <a:r>
              <a:rPr lang="ru-RU" sz="2800" dirty="0" err="1"/>
              <a:t>архітектурі</a:t>
            </a:r>
            <a:r>
              <a:rPr lang="ru-RU" sz="2800" dirty="0"/>
              <a:t> </a:t>
            </a:r>
            <a:r>
              <a:rPr lang="ru-RU" sz="2800" dirty="0" err="1"/>
              <a:t>відрізняється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західноєвропейського</a:t>
            </a:r>
            <a:r>
              <a:rPr lang="ru-RU" sz="2800" dirty="0"/>
              <a:t> </a:t>
            </a:r>
            <a:r>
              <a:rPr lang="ru-RU" sz="2800" dirty="0" err="1"/>
              <a:t>бароко</a:t>
            </a:r>
            <a:r>
              <a:rPr lang="ru-RU" sz="2800" dirty="0"/>
              <a:t> </a:t>
            </a:r>
            <a:r>
              <a:rPr lang="ru-RU" sz="2800" dirty="0" err="1"/>
              <a:t>більш</a:t>
            </a:r>
            <a:r>
              <a:rPr lang="ru-RU" sz="2800" dirty="0"/>
              <a:t> </a:t>
            </a:r>
            <a:r>
              <a:rPr lang="ru-RU" sz="2800" dirty="0" err="1"/>
              <a:t>спокійними</a:t>
            </a:r>
            <a:r>
              <a:rPr lang="ru-RU" sz="2800" dirty="0"/>
              <a:t> орнаментами та </a:t>
            </a:r>
            <a:r>
              <a:rPr lang="ru-RU" sz="2800" dirty="0" err="1"/>
              <a:t>спрощеними</a:t>
            </a:r>
            <a:r>
              <a:rPr lang="ru-RU" sz="2800" dirty="0"/>
              <a:t> формами. </a:t>
            </a:r>
            <a:r>
              <a:rPr lang="ru-RU" sz="2800" dirty="0" err="1"/>
              <a:t>Певні</a:t>
            </a:r>
            <a:r>
              <a:rPr lang="ru-RU" sz="2800" dirty="0"/>
              <a:t> </a:t>
            </a:r>
            <a:r>
              <a:rPr lang="ru-RU" sz="2800" dirty="0" err="1"/>
              <a:t>елементи</a:t>
            </a:r>
            <a:r>
              <a:rPr lang="ru-RU" sz="2800" dirty="0"/>
              <a:t> </a:t>
            </a:r>
            <a:r>
              <a:rPr lang="ru-RU" sz="2800" dirty="0" err="1"/>
              <a:t>українського</a:t>
            </a:r>
            <a:r>
              <a:rPr lang="ru-RU" sz="2800" dirty="0"/>
              <a:t> </a:t>
            </a:r>
            <a:r>
              <a:rPr lang="ru-RU" sz="2800" dirty="0" err="1"/>
              <a:t>бароко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запозичені</a:t>
            </a:r>
            <a:r>
              <a:rPr lang="ru-RU" sz="2800" dirty="0"/>
              <a:t> </a:t>
            </a:r>
            <a:r>
              <a:rPr lang="ru-RU" sz="2800" dirty="0" err="1"/>
              <a:t>із</a:t>
            </a:r>
            <a:r>
              <a:rPr lang="ru-RU" sz="2800" dirty="0"/>
              <a:t> </a:t>
            </a:r>
            <a:r>
              <a:rPr lang="ru-RU" sz="2800" dirty="0" err="1"/>
              <a:t>російського</a:t>
            </a:r>
            <a:r>
              <a:rPr lang="ru-RU" sz="2800" dirty="0"/>
              <a:t>. Стиль </a:t>
            </a:r>
            <a:r>
              <a:rPr lang="ru-RU" sz="2800" dirty="0" err="1"/>
              <a:t>українського</a:t>
            </a:r>
            <a:r>
              <a:rPr lang="ru-RU" sz="2800" dirty="0"/>
              <a:t> </a:t>
            </a:r>
            <a:r>
              <a:rPr lang="ru-RU" sz="2800" dirty="0" err="1"/>
              <a:t>бароко</a:t>
            </a:r>
            <a:r>
              <a:rPr lang="ru-RU" sz="2800" dirty="0"/>
              <a:t> </a:t>
            </a:r>
            <a:r>
              <a:rPr lang="ru-RU" sz="2800" dirty="0" err="1"/>
              <a:t>продовжився</a:t>
            </a:r>
            <a:r>
              <a:rPr lang="ru-RU" sz="2800" dirty="0"/>
              <a:t> до </a:t>
            </a:r>
            <a:r>
              <a:rPr lang="ru-RU" sz="2800" dirty="0" err="1"/>
              <a:t>будівництва</a:t>
            </a:r>
            <a:r>
              <a:rPr lang="ru-RU" sz="2800" dirty="0"/>
              <a:t> храму </a:t>
            </a:r>
            <a:r>
              <a:rPr lang="ru-RU" sz="2800" dirty="0" err="1"/>
              <a:t>архієпископа</a:t>
            </a:r>
            <a:r>
              <a:rPr lang="ru-RU" sz="2800" dirty="0"/>
              <a:t> </a:t>
            </a:r>
            <a:r>
              <a:rPr lang="ru-RU" sz="2800" dirty="0" err="1"/>
              <a:t>Харківського</a:t>
            </a:r>
            <a:r>
              <a:rPr lang="ru-RU" sz="2800" dirty="0"/>
              <a:t> </a:t>
            </a:r>
            <a:r>
              <a:rPr lang="ru-RU" sz="2800" dirty="0" err="1"/>
              <a:t>Священномученика</a:t>
            </a:r>
            <a:r>
              <a:rPr lang="ru-RU" sz="2800" dirty="0"/>
              <a:t> </a:t>
            </a:r>
            <a:r>
              <a:rPr lang="ru-RU" sz="2800" dirty="0" err="1"/>
              <a:t>Олександра</a:t>
            </a:r>
            <a:r>
              <a:rPr lang="ru-RU" sz="2800" dirty="0"/>
              <a:t>. Принципами </a:t>
            </a:r>
            <a:r>
              <a:rPr lang="ru-RU" sz="2800" dirty="0" err="1"/>
              <a:t>українського</a:t>
            </a:r>
            <a:r>
              <a:rPr lang="ru-RU" sz="2800" dirty="0"/>
              <a:t> </a:t>
            </a:r>
            <a:r>
              <a:rPr lang="ru-RU" sz="2800" dirty="0" err="1"/>
              <a:t>бароко</a:t>
            </a:r>
            <a:r>
              <a:rPr lang="ru-RU" sz="2800" dirty="0"/>
              <a:t> </a:t>
            </a:r>
            <a:r>
              <a:rPr lang="ru-RU" sz="2800" dirty="0" err="1"/>
              <a:t>були</a:t>
            </a:r>
            <a:r>
              <a:rPr lang="ru-RU" sz="2800" dirty="0"/>
              <a:t> </a:t>
            </a:r>
            <a:r>
              <a:rPr lang="ru-RU" sz="2800" dirty="0" err="1"/>
              <a:t>пишність</a:t>
            </a:r>
            <a:r>
              <a:rPr lang="ru-RU" sz="2800" dirty="0"/>
              <a:t>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своєрідне</a:t>
            </a:r>
            <a:r>
              <a:rPr lang="ru-RU" sz="2800" dirty="0"/>
              <a:t> </a:t>
            </a:r>
            <a:r>
              <a:rPr lang="ru-RU" sz="2800" dirty="0" err="1"/>
              <a:t>розташування</a:t>
            </a:r>
            <a:r>
              <a:rPr lang="ru-RU" sz="2800" dirty="0"/>
              <a:t> </a:t>
            </a:r>
            <a:r>
              <a:rPr lang="ru-RU" sz="2800" dirty="0" err="1"/>
              <a:t>частин</a:t>
            </a:r>
            <a:r>
              <a:rPr lang="ru-RU" sz="2800" dirty="0"/>
              <a:t> деталей </a:t>
            </a:r>
            <a:r>
              <a:rPr lang="ru-RU" sz="2800" dirty="0" err="1"/>
              <a:t>споруд</a:t>
            </a:r>
            <a:r>
              <a:rPr lang="ru-RU" sz="2800" dirty="0"/>
              <a:t>, </a:t>
            </a:r>
            <a:r>
              <a:rPr lang="ru-RU" sz="2800" dirty="0" err="1"/>
              <a:t>декоративність</a:t>
            </a:r>
            <a:r>
              <a:rPr lang="ru-RU" sz="2800" dirty="0"/>
              <a:t> орнаменту </a:t>
            </a:r>
            <a:r>
              <a:rPr lang="ru-RU" sz="2800" dirty="0" err="1"/>
              <a:t>і</a:t>
            </a:r>
            <a:r>
              <a:rPr lang="ru-RU" sz="2800" dirty="0"/>
              <a:t> </a:t>
            </a:r>
            <a:r>
              <a:rPr lang="ru-RU" sz="2800" dirty="0" err="1"/>
              <a:t>гра</a:t>
            </a:r>
            <a:r>
              <a:rPr lang="ru-RU" sz="2800" dirty="0"/>
              <a:t> </a:t>
            </a:r>
            <a:r>
              <a:rPr lang="ru-RU" sz="2800" dirty="0" err="1"/>
              <a:t>світлотінні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підкреслювали</a:t>
            </a:r>
            <a:r>
              <a:rPr lang="ru-RU" sz="2800" dirty="0"/>
              <a:t> </a:t>
            </a:r>
            <a:r>
              <a:rPr lang="ru-RU" sz="2800" dirty="0" err="1"/>
              <a:t>переваги</a:t>
            </a:r>
            <a:r>
              <a:rPr lang="ru-RU" sz="2800" dirty="0"/>
              <a:t> </a:t>
            </a:r>
            <a:r>
              <a:rPr lang="ru-RU" sz="2800" dirty="0" err="1"/>
              <a:t>величезним</a:t>
            </a:r>
            <a:r>
              <a:rPr lang="ru-RU" sz="2800" dirty="0"/>
              <a:t> </a:t>
            </a:r>
            <a:r>
              <a:rPr lang="ru-RU" sz="2800" dirty="0" err="1"/>
              <a:t>площам</a:t>
            </a:r>
            <a:r>
              <a:rPr lang="ru-RU" sz="2800" dirty="0"/>
              <a:t> </a:t>
            </a:r>
            <a:r>
              <a:rPr lang="ru-RU" sz="2800" dirty="0" err="1"/>
              <a:t>кам'яних</a:t>
            </a:r>
            <a:r>
              <a:rPr lang="ru-RU" sz="2800" dirty="0"/>
              <a:t> </a:t>
            </a:r>
            <a:r>
              <a:rPr lang="ru-RU" sz="2800" dirty="0" err="1"/>
              <a:t>церков</a:t>
            </a:r>
            <a:r>
              <a:rPr lang="ru-RU" sz="2800" dirty="0"/>
              <a:t>. </a:t>
            </a:r>
            <a:r>
              <a:rPr lang="ru-RU" sz="2800" dirty="0" err="1"/>
              <a:t>Українські</a:t>
            </a:r>
            <a:r>
              <a:rPr lang="ru-RU" sz="2800" dirty="0"/>
              <a:t> </a:t>
            </a:r>
            <a:r>
              <a:rPr lang="ru-RU" sz="2800" dirty="0" err="1"/>
              <a:t>архітектори</a:t>
            </a:r>
            <a:r>
              <a:rPr lang="ru-RU" sz="2800" dirty="0"/>
              <a:t> </a:t>
            </a:r>
            <a:r>
              <a:rPr lang="ru-RU" sz="2800" dirty="0" err="1"/>
              <a:t>цього</a:t>
            </a:r>
            <a:r>
              <a:rPr lang="ru-RU" sz="2800" dirty="0"/>
              <a:t> </a:t>
            </a:r>
            <a:r>
              <a:rPr lang="ru-RU" sz="2800" dirty="0" err="1"/>
              <a:t>періоду</a:t>
            </a:r>
            <a:r>
              <a:rPr lang="ru-RU" sz="2800" dirty="0"/>
              <a:t> </a:t>
            </a:r>
            <a:r>
              <a:rPr lang="ru-RU" sz="2800" dirty="0" err="1"/>
              <a:t>намагалися</a:t>
            </a:r>
            <a:r>
              <a:rPr lang="ru-RU" sz="2800" dirty="0"/>
              <a:t> </a:t>
            </a:r>
            <a:r>
              <a:rPr lang="ru-RU" sz="2800" dirty="0" err="1"/>
              <a:t>поєднати</a:t>
            </a:r>
            <a:r>
              <a:rPr lang="ru-RU" sz="2800" dirty="0"/>
              <a:t> у </a:t>
            </a:r>
            <a:r>
              <a:rPr lang="ru-RU" sz="2800" dirty="0" err="1"/>
              <a:t>кам'яному</a:t>
            </a:r>
            <a:r>
              <a:rPr lang="ru-RU" sz="2800" dirty="0"/>
              <a:t> храмовому </a:t>
            </a:r>
            <a:r>
              <a:rPr lang="ru-RU" sz="2800" dirty="0" err="1"/>
              <a:t>будівництві</a:t>
            </a:r>
            <a:r>
              <a:rPr lang="ru-RU" sz="2800" dirty="0"/>
              <a:t> </a:t>
            </a:r>
            <a:r>
              <a:rPr lang="ru-RU" sz="2800" dirty="0" err="1"/>
              <a:t>європейські</a:t>
            </a:r>
            <a:r>
              <a:rPr lang="ru-RU" sz="2800" dirty="0"/>
              <a:t> </a:t>
            </a:r>
            <a:r>
              <a:rPr lang="ru-RU" sz="2800" dirty="0" err="1"/>
              <a:t>віяння</a:t>
            </a:r>
            <a:r>
              <a:rPr lang="ru-RU" sz="2800" dirty="0"/>
              <a:t> </a:t>
            </a:r>
            <a:r>
              <a:rPr lang="ru-RU" sz="2800" dirty="0" err="1"/>
              <a:t>мистецтва</a:t>
            </a:r>
            <a:r>
              <a:rPr lang="ru-RU" sz="2800" dirty="0"/>
              <a:t> </a:t>
            </a:r>
            <a:r>
              <a:rPr lang="ru-RU" sz="2800" dirty="0" err="1"/>
              <a:t>бароко</a:t>
            </a:r>
            <a:r>
              <a:rPr lang="ru-RU" sz="2800" dirty="0"/>
              <a:t> </a:t>
            </a:r>
            <a:r>
              <a:rPr lang="ru-RU" sz="2800" dirty="0" err="1"/>
              <a:t>з</a:t>
            </a:r>
            <a:r>
              <a:rPr lang="ru-RU" sz="2800" dirty="0"/>
              <a:t> великими </a:t>
            </a:r>
            <a:r>
              <a:rPr lang="ru-RU" sz="2800" dirty="0" err="1"/>
              <a:t>традиціями</a:t>
            </a:r>
            <a:r>
              <a:rPr lang="ru-RU" sz="2800" dirty="0"/>
              <a:t> </a:t>
            </a:r>
            <a:r>
              <a:rPr lang="ru-RU" sz="2800" dirty="0" err="1"/>
              <a:t>Київської</a:t>
            </a:r>
            <a:r>
              <a:rPr lang="ru-RU" sz="2800" dirty="0"/>
              <a:t> </a:t>
            </a:r>
            <a:r>
              <a:rPr lang="ru-RU" sz="2800" dirty="0" err="1"/>
              <a:t>Русі</a:t>
            </a:r>
            <a:r>
              <a:rPr lang="ru-RU" sz="2800" dirty="0"/>
              <a:t>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хничес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54</TotalTime>
  <Words>542</Words>
  <Application>Microsoft Office PowerPoint</Application>
  <PresentationFormat>Экран (4:3)</PresentationFormat>
  <Paragraphs>32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Техническая</vt:lpstr>
      <vt:lpstr>Українське бароко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</vt:vector>
  </TitlesOfParts>
  <Company>Ya Blondinko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Українське бароко</dc:title>
  <dc:creator>Katya</dc:creator>
  <cp:lastModifiedBy>Katya</cp:lastModifiedBy>
  <cp:revision>7</cp:revision>
  <dcterms:created xsi:type="dcterms:W3CDTF">2013-09-05T18:34:25Z</dcterms:created>
  <dcterms:modified xsi:type="dcterms:W3CDTF">2013-09-05T19:30:07Z</dcterms:modified>
</cp:coreProperties>
</file>