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7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8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3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7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6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5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77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2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03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0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5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0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055B6B-1DB9-4708-91EF-A97AD66D157B}" type="datetimeFigureOut">
              <a:rPr lang="uk-UA" smtClean="0"/>
              <a:t>13.02.2015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F857-4E39-4144-9736-0AA5308633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220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1732548"/>
            <a:ext cx="12096750" cy="259180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Предмет і </a:t>
            </a:r>
            <a:r>
              <a:rPr lang="ru-RU" sz="4800" dirty="0" err="1"/>
              <a:t>методи</a:t>
            </a:r>
            <a:r>
              <a:rPr lang="ru-RU" sz="4800" dirty="0"/>
              <a:t> </a:t>
            </a:r>
            <a:r>
              <a:rPr lang="ru-RU" sz="4800" dirty="0" err="1"/>
              <a:t>теорії</a:t>
            </a:r>
            <a:r>
              <a:rPr lang="ru-RU" sz="4800" dirty="0"/>
              <a:t> </a:t>
            </a:r>
            <a:r>
              <a:rPr lang="ru-RU" sz="4800" dirty="0" err="1"/>
              <a:t>ймовірності,види</a:t>
            </a:r>
            <a:r>
              <a:rPr lang="ru-RU" sz="4800" dirty="0"/>
              <a:t> </a:t>
            </a:r>
            <a:r>
              <a:rPr lang="ru-RU" sz="4800" dirty="0" err="1" smtClean="0"/>
              <a:t>подій</a:t>
            </a:r>
            <a:r>
              <a:rPr lang="ru-RU" sz="4800" dirty="0" smtClean="0"/>
              <a:t>.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062" y="5556738"/>
            <a:ext cx="3727938" cy="13012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Презентацію виконали</a:t>
            </a:r>
            <a:r>
              <a:rPr lang="en-US" dirty="0" smtClean="0"/>
              <a:t>:</a:t>
            </a:r>
            <a:r>
              <a:rPr lang="uk-UA" dirty="0" err="1" smtClean="0"/>
              <a:t>Бутоліна</a:t>
            </a:r>
            <a:r>
              <a:rPr lang="uk-UA" dirty="0" smtClean="0"/>
              <a:t> Владислава та Моргун Аліна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74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</a:t>
            </a: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65" y="2052918"/>
            <a:ext cx="556337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2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групі</a:t>
            </a:r>
            <a:r>
              <a:rPr lang="ru-RU" sz="2800" dirty="0" smtClean="0"/>
              <a:t> 17 </a:t>
            </a:r>
            <a:r>
              <a:rPr lang="ru-RU" sz="2800" dirty="0" err="1" smtClean="0"/>
              <a:t>хлопців</a:t>
            </a:r>
            <a:r>
              <a:rPr lang="ru-RU" sz="2800" dirty="0" smtClean="0"/>
              <a:t> та 13 </a:t>
            </a:r>
            <a:r>
              <a:rPr lang="ru-RU" sz="2800" dirty="0" err="1" smtClean="0"/>
              <a:t>дівчат</a:t>
            </a:r>
            <a:r>
              <a:rPr lang="ru-RU" sz="2800" dirty="0" smtClean="0"/>
              <a:t>. </a:t>
            </a:r>
            <a:r>
              <a:rPr lang="ru-RU" sz="2800" dirty="0" err="1" smtClean="0"/>
              <a:t>Викладачеві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когось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перевірки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домашніх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завдань</a:t>
            </a:r>
            <a:r>
              <a:rPr lang="ru-RU" sz="2800" dirty="0" smtClean="0"/>
              <a:t>. Яка </a:t>
            </a:r>
            <a:r>
              <a:rPr lang="ru-RU" sz="2800" dirty="0" err="1" smtClean="0"/>
              <a:t>ймовірність</a:t>
            </a:r>
            <a:r>
              <a:rPr lang="ru-RU" sz="2800" dirty="0" smtClean="0"/>
              <a:t>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дошки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вийде</a:t>
            </a:r>
            <a:r>
              <a:rPr lang="ru-RU" sz="2800" dirty="0" smtClean="0"/>
              <a:t> </a:t>
            </a:r>
            <a:r>
              <a:rPr lang="ru-RU" sz="2800" dirty="0" err="1" smtClean="0"/>
              <a:t>дівчина</a:t>
            </a:r>
            <a:r>
              <a:rPr lang="ru-RU" sz="2800" dirty="0" smtClean="0"/>
              <a:t>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184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</a:t>
            </a: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33" y="2481940"/>
            <a:ext cx="4896533" cy="1667108"/>
          </a:xfrm>
        </p:spPr>
      </p:pic>
    </p:spTree>
    <p:extLst>
      <p:ext uri="{BB962C8B-B14F-4D97-AF65-F5344CB8AC3E}">
        <p14:creationId xmlns:p14="http://schemas.microsoft.com/office/powerpoint/2010/main" val="20164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</a:t>
            </a:r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В урні лежать 20 кульок, з яких 12 білих, решта — чорні. З </a:t>
            </a:r>
            <a:r>
              <a:rPr lang="uk-UA" sz="2800" dirty="0" smtClean="0"/>
              <a:t>урни навмання </a:t>
            </a:r>
            <a:r>
              <a:rPr lang="uk-UA" sz="2800" dirty="0"/>
              <a:t>виймають дві кульки. Яка ймовірність того, що вони білі?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3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Ро</a:t>
            </a:r>
            <a:r>
              <a:rPr lang="uk-UA" dirty="0"/>
              <a:t>зв</a:t>
            </a:r>
            <a:r>
              <a:rPr lang="en-US" dirty="0"/>
              <a:t>’</a:t>
            </a:r>
            <a:r>
              <a:rPr lang="uk-UA" dirty="0" err="1"/>
              <a:t>язання</a:t>
            </a:r>
            <a:r>
              <a:rPr lang="uk-UA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6" y="2631110"/>
            <a:ext cx="6477904" cy="2448267"/>
          </a:xfrm>
        </p:spPr>
      </p:pic>
    </p:spTree>
    <p:extLst>
      <p:ext uri="{BB962C8B-B14F-4D97-AF65-F5344CB8AC3E}">
        <p14:creationId xmlns:p14="http://schemas.microsoft.com/office/powerpoint/2010/main" val="16638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831" y="445477"/>
            <a:ext cx="10626969" cy="4290646"/>
          </a:xfrm>
        </p:spPr>
        <p:txBody>
          <a:bodyPr>
            <a:normAutofit/>
          </a:bodyPr>
          <a:lstStyle/>
          <a:p>
            <a:r>
              <a:rPr lang="ru-RU" sz="2800" dirty="0"/>
              <a:t>Предметом “</a:t>
            </a:r>
            <a:r>
              <a:rPr lang="ru-RU" sz="2800" dirty="0" err="1"/>
              <a:t>Теорії</a:t>
            </a:r>
            <a:r>
              <a:rPr lang="ru-RU" sz="2800" dirty="0"/>
              <a:t> </a:t>
            </a:r>
            <a:r>
              <a:rPr lang="ru-RU" sz="2800" dirty="0" err="1"/>
              <a:t>ймовірностей</a:t>
            </a:r>
            <a:r>
              <a:rPr lang="ru-RU" sz="2800" dirty="0"/>
              <a:t>” є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 smtClean="0"/>
              <a:t>стохастичних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закономірностей</a:t>
            </a:r>
            <a:r>
              <a:rPr lang="ru-RU" sz="2800" dirty="0" smtClean="0"/>
              <a:t> </a:t>
            </a:r>
            <a:r>
              <a:rPr lang="ru-RU" sz="2800" dirty="0" err="1"/>
              <a:t>однорідних</a:t>
            </a:r>
            <a:r>
              <a:rPr lang="ru-RU" sz="2800" dirty="0"/>
              <a:t> </a:t>
            </a:r>
            <a:r>
              <a:rPr lang="ru-RU" sz="2800" dirty="0" err="1"/>
              <a:t>випадкових</a:t>
            </a:r>
            <a:r>
              <a:rPr lang="ru-RU" sz="2800" dirty="0"/>
              <a:t> </a:t>
            </a:r>
            <a:r>
              <a:rPr lang="ru-RU" sz="2800" dirty="0" err="1"/>
              <a:t>масових</a:t>
            </a:r>
            <a:r>
              <a:rPr lang="ru-RU" sz="2800" dirty="0"/>
              <a:t> </a:t>
            </a:r>
            <a:r>
              <a:rPr lang="ru-RU" sz="2800" dirty="0" err="1"/>
              <a:t>явищ</a:t>
            </a:r>
            <a:r>
              <a:rPr lang="ru-RU" sz="2800" dirty="0"/>
              <a:t>. </a:t>
            </a:r>
            <a:endParaRPr lang="uk-UA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4679" y="2897660"/>
            <a:ext cx="3757188" cy="6733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Випадковою подією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2698403" y="4200806"/>
            <a:ext cx="1865014" cy="65184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Ймовірна подія</a:t>
            </a:r>
            <a:endParaRPr lang="uk-UA" sz="1400" dirty="0"/>
          </a:p>
        </p:txBody>
      </p:sp>
      <p:sp>
        <p:nvSpPr>
          <p:cNvPr id="6" name="Овал 5"/>
          <p:cNvSpPr/>
          <p:nvPr/>
        </p:nvSpPr>
        <p:spPr>
          <a:xfrm>
            <a:off x="4851053" y="4266818"/>
            <a:ext cx="1874067" cy="63374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Вірогідною (достовірною)</a:t>
            </a:r>
            <a:endParaRPr lang="uk-UA" sz="1400" dirty="0"/>
          </a:p>
        </p:txBody>
      </p:sp>
      <p:sp>
        <p:nvSpPr>
          <p:cNvPr id="8" name="Овал 7"/>
          <p:cNvSpPr/>
          <p:nvPr/>
        </p:nvSpPr>
        <p:spPr>
          <a:xfrm>
            <a:off x="7025489" y="4200807"/>
            <a:ext cx="1878971" cy="65184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Неможливою подією</a:t>
            </a:r>
            <a:endParaRPr lang="uk-UA" sz="1400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3529531" y="3571011"/>
            <a:ext cx="2263742" cy="62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 flipH="1">
            <a:off x="5788087" y="3571011"/>
            <a:ext cx="5186" cy="6958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5793273" y="3571011"/>
            <a:ext cx="2036653" cy="62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Ймовірна подія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772" y="1952374"/>
            <a:ext cx="10515600" cy="4351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Ймовірністю події називається чисельна міра свободи впевненості в появі даної події внаслідок нового випробування.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5968" y="3666560"/>
            <a:ext cx="5115208" cy="9229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Імовірність події </a:t>
            </a:r>
            <a:r>
              <a:rPr lang="uk-UA" u="sng" dirty="0">
                <a:solidFill>
                  <a:srgbClr val="FF0000"/>
                </a:solidFill>
              </a:rPr>
              <a:t>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позначається як </a:t>
            </a:r>
            <a:r>
              <a:rPr lang="en-US" u="sng" dirty="0" smtClean="0">
                <a:solidFill>
                  <a:srgbClr val="FF0000"/>
                </a:solidFill>
              </a:rPr>
              <a:t>P(A)</a:t>
            </a:r>
            <a:r>
              <a:rPr lang="uk-UA" u="sng" dirty="0" smtClean="0">
                <a:solidFill>
                  <a:srgbClr val="FF0000"/>
                </a:solidFill>
              </a:rPr>
              <a:t> </a:t>
            </a:r>
            <a:endParaRPr lang="uk-U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Вірогідна подія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Вірогідною (достовірною) називається подія , яка внаслідок випробування неодмінно повинна статися. Для достовірної події ймовірність рівна одиниці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2519" y="4057149"/>
            <a:ext cx="4048125" cy="933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P(U)=1</a:t>
            </a:r>
            <a:endParaRPr lang="uk-U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76" y="2612328"/>
            <a:ext cx="268247" cy="231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Неможлива подія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Неможливою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подія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, яка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відбутися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неможливої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рівна</a:t>
            </a:r>
            <a:r>
              <a:rPr lang="ru-RU" dirty="0" smtClean="0"/>
              <a:t> нулю </a:t>
            </a:r>
            <a:r>
              <a:rPr lang="en-US" dirty="0" smtClean="0">
                <a:solidFill>
                  <a:srgbClr val="FF0000"/>
                </a:solidFill>
              </a:rPr>
              <a:t>P (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)=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38393" y="2146133"/>
            <a:ext cx="257175" cy="2190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895530" y="2115176"/>
            <a:ext cx="342900" cy="280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856" y="2602000"/>
            <a:ext cx="334686" cy="2750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Несумісними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А і В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05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1475"/>
            <a:ext cx="10515600" cy="58054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Ймовірність будь-якої випадкової події приймає значення між нулем і одиницею:</a:t>
            </a:r>
            <a:endParaRPr lang="en-US" sz="2800" dirty="0" smtClean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2855119"/>
            <a:ext cx="3352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≤ P(A) ≤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66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КЛАСИЧНЕ ВИЗНАЧЕННЯ ЙМОВІРНОСТІ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результати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випробування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зводяться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схеми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випадків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ймовірність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появи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ru-RU" sz="2800" dirty="0" smtClean="0"/>
              <a:t> </a:t>
            </a:r>
            <a:r>
              <a:rPr lang="ru-RU" sz="2800" dirty="0" err="1" smtClean="0"/>
              <a:t>обчислюється</a:t>
            </a:r>
            <a:r>
              <a:rPr lang="ru-RU" sz="2800" dirty="0" smtClean="0"/>
              <a:t> за формулою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m- </a:t>
            </a:r>
            <a:r>
              <a:rPr lang="uk-UA" dirty="0" smtClean="0"/>
              <a:t>число випадків, сприятливих події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US" dirty="0" smtClean="0"/>
              <a:t>n - </a:t>
            </a:r>
            <a:r>
              <a:rPr lang="uk-UA" dirty="0" smtClean="0"/>
              <a:t>загальне число випадків;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62462" y="3663156"/>
                <a:ext cx="3267075" cy="6762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62" y="3663156"/>
                <a:ext cx="3267075" cy="6762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9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1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столі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викладені</a:t>
            </a:r>
            <a:r>
              <a:rPr lang="ru-RU" sz="2800" dirty="0" smtClean="0"/>
              <a:t> кубики з номерами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одиниці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дев'яти</a:t>
            </a:r>
            <a:r>
              <a:rPr lang="ru-RU" sz="2800" dirty="0" smtClean="0"/>
              <a:t>. </a:t>
            </a:r>
            <a:r>
              <a:rPr lang="ru-RU" sz="2800" dirty="0" err="1" smtClean="0"/>
              <a:t>Учень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витягує</a:t>
            </a:r>
            <a:r>
              <a:rPr lang="ru-RU" sz="2800" dirty="0" smtClean="0"/>
              <a:t> один кубик. Яка </a:t>
            </a:r>
            <a:r>
              <a:rPr lang="ru-RU" sz="2800" dirty="0" err="1" smtClean="0"/>
              <a:t>ймовірність</a:t>
            </a:r>
            <a:r>
              <a:rPr lang="ru-RU" sz="2800" dirty="0" smtClean="0"/>
              <a:t> того, </a:t>
            </a:r>
            <a:r>
              <a:rPr lang="ru-RU" sz="2800" dirty="0" err="1" smtClean="0"/>
              <a:t>що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uk-UA" sz="2800" dirty="0" smtClean="0"/>
              <a:t>   </a:t>
            </a:r>
            <a:r>
              <a:rPr lang="en-US" sz="2800" dirty="0" smtClean="0"/>
              <a:t>A </a:t>
            </a:r>
            <a:r>
              <a:rPr lang="ru-RU" sz="2800" dirty="0" smtClean="0"/>
              <a:t>- число з кубика </a:t>
            </a:r>
            <a:r>
              <a:rPr lang="ru-RU" sz="2800" dirty="0" err="1" smtClean="0"/>
              <a:t>ділиться</a:t>
            </a:r>
            <a:r>
              <a:rPr lang="ru-RU" sz="2800" dirty="0" smtClean="0"/>
              <a:t> на 3?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/>
              <a:t>   B </a:t>
            </a:r>
            <a:r>
              <a:rPr lang="ru-RU" sz="2800" dirty="0" smtClean="0"/>
              <a:t>число </a:t>
            </a:r>
            <a:r>
              <a:rPr lang="ru-RU" sz="2800" dirty="0" err="1" smtClean="0"/>
              <a:t>ділиться</a:t>
            </a:r>
            <a:r>
              <a:rPr lang="ru-RU" sz="2800" dirty="0" smtClean="0"/>
              <a:t> на 2?</a:t>
            </a:r>
          </a:p>
        </p:txBody>
      </p:sp>
    </p:spTree>
    <p:extLst>
      <p:ext uri="{BB962C8B-B14F-4D97-AF65-F5344CB8AC3E}">
        <p14:creationId xmlns:p14="http://schemas.microsoft.com/office/powerpoint/2010/main" val="30099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293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Garamond</vt:lpstr>
      <vt:lpstr>Wingdings 3</vt:lpstr>
      <vt:lpstr>Ион</vt:lpstr>
      <vt:lpstr>Предмет і методи теорії ймовірності,види подій.</vt:lpstr>
      <vt:lpstr>Презентация PowerPoint</vt:lpstr>
      <vt:lpstr>Ймовірна подія </vt:lpstr>
      <vt:lpstr>Вірогідна подія</vt:lpstr>
      <vt:lpstr>Неможлива подія</vt:lpstr>
      <vt:lpstr>Презентация PowerPoint</vt:lpstr>
      <vt:lpstr>Презентация PowerPoint</vt:lpstr>
      <vt:lpstr>КЛАСИЧНЕ ВИЗНАЧЕННЯ ЙМОВІРНОСТІ</vt:lpstr>
      <vt:lpstr>Задача 1</vt:lpstr>
      <vt:lpstr>Розв’язання </vt:lpstr>
      <vt:lpstr>Задача 2</vt:lpstr>
      <vt:lpstr>Розв’язання </vt:lpstr>
      <vt:lpstr>Задача 3</vt:lpstr>
      <vt:lpstr>Розв’язання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і методи теорії ймовірності,види подій.</dc:title>
  <dc:creator>Вова</dc:creator>
  <cp:lastModifiedBy>Вова</cp:lastModifiedBy>
  <cp:revision>11</cp:revision>
  <dcterms:created xsi:type="dcterms:W3CDTF">2015-02-13T15:58:32Z</dcterms:created>
  <dcterms:modified xsi:type="dcterms:W3CDTF">2015-02-13T17:47:17Z</dcterms:modified>
</cp:coreProperties>
</file>