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460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CD50D54-D814-49B8-8542-D06E1B66D8F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2978546C-8952-4704-A908-E894A001186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BEB212E-A82E-4928-B788-562D53D8E1A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A56DB72-B1C6-4674-B7EB-29CA4BC25EA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ru-RU"/>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4BA6F917-398F-47CC-A94E-7B63B52DB2F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A83F316-3F0D-405C-A062-C6AC340F1DA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B804431-DEF6-4F69-BE7B-EE21D1471EF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377F361-7377-4B91-848F-C1862F7A13F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D055339-C38C-4EA0-A936-12B583EDFD4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D99D119-355B-4AE5-9CD2-385E4878CBB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B61773D5-DE38-43FB-BA8B-26B7277CA7D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CD15E49-111F-4E0A-821A-FCF0461E74D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E76EFBD-5FA1-4159-9AE8-C82943116B8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7C5B19A-1BC9-4DD0-A610-4CFF934461D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259CB29-968B-4EA8-8E3E-848A85997C0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3E2681C-9473-459A-B970-AD162D5AF9B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4352D40-EA5C-4FC6-A604-3CCA08AF183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A071E61-9F2B-4E32-9936-524F143113C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F86270A8-8958-43AB-B061-EFF9460E425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0BC35F2E-61DF-4E38-9323-89AE889315A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8EB5FA48-49A3-4563-97F4-6FEA1A610A9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DA5DF95-B5E7-4C09-80E1-B2EFDE8CA6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B201B5D-0688-4DED-BE0E-38463D27B21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A7C9E72-F90A-42D9-ACC1-AD48E3148E9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ru-RU"/>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C269204-773A-41D5-BF1D-8026CAEFA98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1115616" y="2204864"/>
            <a:ext cx="6696744" cy="2232248"/>
          </a:xfrm>
        </p:spPr>
        <p:txBody>
          <a:bodyPr/>
          <a:lstStyle/>
          <a:p>
            <a:pPr algn="ctr"/>
            <a:r>
              <a:rPr lang="en-CA" sz="5400" b="1" dirty="0" smtClean="0">
                <a:latin typeface="Action Jackson" pitchFamily="2" charset="0"/>
              </a:rPr>
              <a:t>10 top Attractions of New Zealand</a:t>
            </a:r>
            <a:endParaRPr lang="ru-RU" sz="5400" b="1" dirty="0">
              <a:latin typeface="Adventure" pitchFamily="2" charset="0"/>
            </a:endParaRPr>
          </a:p>
        </p:txBody>
      </p:sp>
      <p:sp>
        <p:nvSpPr>
          <p:cNvPr id="54275" name="Rectangle 3"/>
          <p:cNvSpPr>
            <a:spLocks noGrp="1" noChangeArrowheads="1"/>
          </p:cNvSpPr>
          <p:nvPr>
            <p:ph type="subTitle" idx="1"/>
          </p:nvPr>
        </p:nvSpPr>
        <p:spPr>
          <a:xfrm>
            <a:off x="5652120" y="6381328"/>
            <a:ext cx="3491880" cy="476672"/>
          </a:xfrm>
        </p:spPr>
        <p:txBody>
          <a:bodyPr/>
          <a:lstStyle/>
          <a:p>
            <a:r>
              <a:rPr lang="en-CA" dirty="0" smtClean="0">
                <a:latin typeface="Adventure" pitchFamily="2" charset="0"/>
              </a:rPr>
              <a:t>Made by </a:t>
            </a:r>
            <a:r>
              <a:rPr lang="en-CA" dirty="0" err="1" smtClean="0">
                <a:latin typeface="Adventure" pitchFamily="2" charset="0"/>
              </a:rPr>
              <a:t>Vasileva</a:t>
            </a:r>
            <a:r>
              <a:rPr lang="en-CA" dirty="0" smtClean="0">
                <a:latin typeface="Adventure" pitchFamily="2" charset="0"/>
              </a:rPr>
              <a:t> </a:t>
            </a:r>
            <a:r>
              <a:rPr lang="en-CA" dirty="0" err="1" smtClean="0">
                <a:latin typeface="Adventure" pitchFamily="2" charset="0"/>
              </a:rPr>
              <a:t>Arina</a:t>
            </a:r>
            <a:endParaRPr lang="ru-RU" dirty="0">
              <a:latin typeface="Adventure" pitchFamily="2" charset="0"/>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329_2457.jpg"/>
          <p:cNvPicPr>
            <a:picLocks noChangeAspect="1"/>
          </p:cNvPicPr>
          <p:nvPr/>
        </p:nvPicPr>
        <p:blipFill>
          <a:blip r:embed="rId2" cstate="print"/>
          <a:stretch>
            <a:fillRect/>
          </a:stretch>
        </p:blipFill>
        <p:spPr>
          <a:xfrm>
            <a:off x="827584" y="764704"/>
            <a:ext cx="7416824" cy="3312368"/>
          </a:xfrm>
          <a:prstGeom prst="rect">
            <a:avLst/>
          </a:prstGeom>
        </p:spPr>
      </p:pic>
      <p:sp>
        <p:nvSpPr>
          <p:cNvPr id="2" name="Заголовок 1"/>
          <p:cNvSpPr>
            <a:spLocks noGrp="1"/>
          </p:cNvSpPr>
          <p:nvPr>
            <p:ph type="title"/>
          </p:nvPr>
        </p:nvSpPr>
        <p:spPr>
          <a:xfrm>
            <a:off x="0" y="0"/>
            <a:ext cx="9020175" cy="692696"/>
          </a:xfrm>
        </p:spPr>
        <p:txBody>
          <a:bodyPr/>
          <a:lstStyle/>
          <a:p>
            <a:pPr algn="ctr"/>
            <a:r>
              <a:rPr lang="en-CA" dirty="0" smtClean="0">
                <a:latin typeface="Adventure" pitchFamily="2" charset="0"/>
              </a:rPr>
              <a:t>2</a:t>
            </a:r>
            <a:r>
              <a:rPr lang="en-CA" dirty="0" smtClean="0">
                <a:solidFill>
                  <a:schemeClr val="tx1"/>
                </a:solidFill>
                <a:latin typeface="Adventure" pitchFamily="2" charset="0"/>
              </a:rPr>
              <a:t>. </a:t>
            </a:r>
            <a:r>
              <a:rPr lang="en-CA" dirty="0">
                <a:solidFill>
                  <a:schemeClr val="tx1"/>
                </a:solidFill>
                <a:latin typeface="Adventure" pitchFamily="2" charset="0"/>
              </a:rPr>
              <a:t>Bay of Islands</a:t>
            </a:r>
            <a:endParaRPr lang="ru-RU" b="1" dirty="0">
              <a:latin typeface="Adventure" pitchFamily="2" charset="0"/>
            </a:endParaRPr>
          </a:p>
        </p:txBody>
      </p:sp>
      <p:sp>
        <p:nvSpPr>
          <p:cNvPr id="5" name="TextBox 4"/>
          <p:cNvSpPr txBox="1"/>
          <p:nvPr/>
        </p:nvSpPr>
        <p:spPr>
          <a:xfrm>
            <a:off x="2483768" y="4221088"/>
            <a:ext cx="6408712" cy="2431435"/>
          </a:xfrm>
          <a:prstGeom prst="rect">
            <a:avLst/>
          </a:prstGeom>
          <a:noFill/>
        </p:spPr>
        <p:txBody>
          <a:bodyPr wrap="square" rtlCol="0">
            <a:spAutoFit/>
          </a:bodyPr>
          <a:lstStyle/>
          <a:p>
            <a:r>
              <a:rPr lang="en-US" sz="1900" dirty="0"/>
              <a:t>The Bay of Islands is one of the most popular holiday destinations in New Zealand. The picturesque area contains 144 islands, many secluded bays and some great sandy beaches. This beautiful bay has an abundance of marine life including whales, penguins, dolphins and the big marlin. Not surprisingly, it is a popular tourist spot for sailing yachts on world cruises and international sport fishermen.</a:t>
            </a:r>
            <a:endParaRPr lang="ru-RU" sz="1900" dirty="0"/>
          </a:p>
        </p:txBody>
      </p:sp>
      <p:pic>
        <p:nvPicPr>
          <p:cNvPr id="7" name="Рисунок 6" descr="Tongariro.MattBinns.flickrSlider1.jpg"/>
          <p:cNvPicPr>
            <a:picLocks noChangeAspect="1"/>
          </p:cNvPicPr>
          <p:nvPr/>
        </p:nvPicPr>
        <p:blipFill>
          <a:blip r:embed="rId3" cstate="print"/>
          <a:stretch>
            <a:fillRect/>
          </a:stretch>
        </p:blipFill>
        <p:spPr>
          <a:xfrm>
            <a:off x="827584" y="764704"/>
            <a:ext cx="7488832" cy="3312368"/>
          </a:xfrm>
          <a:prstGeom prst="rect">
            <a:avLst/>
          </a:prstGeom>
        </p:spPr>
      </p:pic>
      <p:pic>
        <p:nvPicPr>
          <p:cNvPr id="8" name="Рисунок 7" descr="163918016_85dc92659a_z.jpg"/>
          <p:cNvPicPr>
            <a:picLocks noChangeAspect="1"/>
          </p:cNvPicPr>
          <p:nvPr/>
        </p:nvPicPr>
        <p:blipFill>
          <a:blip r:embed="rId4" cstate="print"/>
          <a:stretch>
            <a:fillRect/>
          </a:stretch>
        </p:blipFill>
        <p:spPr>
          <a:xfrm>
            <a:off x="827584" y="764704"/>
            <a:ext cx="7488832" cy="3312368"/>
          </a:xfrm>
          <a:prstGeom prst="rect">
            <a:avLst/>
          </a:prstGeom>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MFN_01.jpg"/>
          <p:cNvPicPr>
            <a:picLocks noChangeAspect="1"/>
          </p:cNvPicPr>
          <p:nvPr/>
        </p:nvPicPr>
        <p:blipFill>
          <a:blip r:embed="rId2" cstate="print"/>
          <a:stretch>
            <a:fillRect/>
          </a:stretch>
        </p:blipFill>
        <p:spPr>
          <a:xfrm>
            <a:off x="827584" y="764704"/>
            <a:ext cx="7488831" cy="3312368"/>
          </a:xfrm>
          <a:prstGeom prst="rect">
            <a:avLst/>
          </a:prstGeom>
        </p:spPr>
      </p:pic>
      <p:sp>
        <p:nvSpPr>
          <p:cNvPr id="2" name="Заголовок 1"/>
          <p:cNvSpPr>
            <a:spLocks noGrp="1"/>
          </p:cNvSpPr>
          <p:nvPr>
            <p:ph type="title"/>
          </p:nvPr>
        </p:nvSpPr>
        <p:spPr>
          <a:xfrm>
            <a:off x="0" y="0"/>
            <a:ext cx="9020175" cy="692696"/>
          </a:xfrm>
        </p:spPr>
        <p:txBody>
          <a:bodyPr/>
          <a:lstStyle/>
          <a:p>
            <a:pPr algn="ctr"/>
            <a:r>
              <a:rPr lang="en-CA" dirty="0">
                <a:latin typeface="Adventure" pitchFamily="2" charset="0"/>
              </a:rPr>
              <a:t>1</a:t>
            </a:r>
            <a:r>
              <a:rPr lang="en-CA" dirty="0" smtClean="0">
                <a:solidFill>
                  <a:schemeClr val="tx1"/>
                </a:solidFill>
                <a:latin typeface="Adventure" pitchFamily="2" charset="0"/>
              </a:rPr>
              <a:t>. </a:t>
            </a:r>
            <a:r>
              <a:rPr lang="en-CA" dirty="0">
                <a:solidFill>
                  <a:schemeClr val="tx1"/>
                </a:solidFill>
                <a:latin typeface="Adventure" pitchFamily="2" charset="0"/>
              </a:rPr>
              <a:t>Milford Sound</a:t>
            </a:r>
            <a:endParaRPr lang="ru-RU" b="1" dirty="0">
              <a:latin typeface="Adventure" pitchFamily="2" charset="0"/>
            </a:endParaRPr>
          </a:p>
        </p:txBody>
      </p:sp>
      <p:sp>
        <p:nvSpPr>
          <p:cNvPr id="5" name="TextBox 4"/>
          <p:cNvSpPr txBox="1"/>
          <p:nvPr/>
        </p:nvSpPr>
        <p:spPr>
          <a:xfrm>
            <a:off x="2483768" y="4221088"/>
            <a:ext cx="6408712" cy="2431435"/>
          </a:xfrm>
          <a:prstGeom prst="rect">
            <a:avLst/>
          </a:prstGeom>
          <a:noFill/>
        </p:spPr>
        <p:txBody>
          <a:bodyPr wrap="square" rtlCol="0">
            <a:spAutoFit/>
          </a:bodyPr>
          <a:lstStyle/>
          <a:p>
            <a:r>
              <a:rPr lang="en-US" sz="1900" dirty="0"/>
              <a:t>Milford Sound is among the most famous tourist attractions in New Zealand. Lying at the most northern and accessible end of </a:t>
            </a:r>
            <a:r>
              <a:rPr lang="en-US" sz="1900" dirty="0" err="1"/>
              <a:t>Fiordland</a:t>
            </a:r>
            <a:r>
              <a:rPr lang="en-US" sz="1900" dirty="0"/>
              <a:t> National Park, Milford </a:t>
            </a:r>
            <a:r>
              <a:rPr lang="en-US" sz="1900" dirty="0" smtClean="0"/>
              <a:t>Sound </a:t>
            </a:r>
            <a:r>
              <a:rPr lang="en-US" sz="1900" dirty="0"/>
              <a:t>offers some of the world’s most staggering coastal scenery with its dramatic peaks and dark blue waters. The area’s frequent downpours only enhance this South Island beauty, sending numerous waterfalls cascading down the cliffs.</a:t>
            </a:r>
            <a:endParaRPr lang="ru-RU" sz="1900" dirty="0"/>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7338" y="5301208"/>
            <a:ext cx="6316662" cy="692696"/>
          </a:xfrm>
        </p:spPr>
        <p:txBody>
          <a:bodyPr/>
          <a:lstStyle/>
          <a:p>
            <a:r>
              <a:rPr lang="en-CA" sz="4000" dirty="0" smtClean="0">
                <a:latin typeface="Adventure" pitchFamily="2" charset="0"/>
              </a:rPr>
              <a:t>Thanks for attention! </a:t>
            </a:r>
            <a:r>
              <a:rPr lang="ru-RU" sz="4000" dirty="0" smtClean="0">
                <a:latin typeface="Adventure" pitchFamily="2" charset="0"/>
                <a:sym typeface="Wingdings" pitchFamily="2" charset="2"/>
              </a:rPr>
              <a:t></a:t>
            </a:r>
            <a:endParaRPr lang="ru-RU" sz="4000" dirty="0">
              <a:latin typeface="Adventure" pitchFamily="2" charset="0"/>
            </a:endParaRPr>
          </a:p>
        </p:txBody>
      </p:sp>
      <p:pic>
        <p:nvPicPr>
          <p:cNvPr id="4" name="Содержимое 3" descr="45901_new-zealand.jpg"/>
          <p:cNvPicPr>
            <a:picLocks noGrp="1" noChangeAspect="1"/>
          </p:cNvPicPr>
          <p:nvPr>
            <p:ph idx="1"/>
          </p:nvPr>
        </p:nvPicPr>
        <p:blipFill>
          <a:blip r:embed="rId2" cstate="print"/>
          <a:stretch>
            <a:fillRect/>
          </a:stretch>
        </p:blipFill>
        <p:spPr>
          <a:xfrm>
            <a:off x="1043608" y="1124744"/>
            <a:ext cx="7344816" cy="3240360"/>
          </a:xfrm>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20175" cy="692696"/>
          </a:xfrm>
        </p:spPr>
        <p:txBody>
          <a:bodyPr/>
          <a:lstStyle/>
          <a:p>
            <a:pPr algn="ctr"/>
            <a:r>
              <a:rPr lang="en-CA" b="1" dirty="0" smtClean="0">
                <a:latin typeface="Adventure" pitchFamily="2" charset="0"/>
              </a:rPr>
              <a:t>10. </a:t>
            </a:r>
            <a:r>
              <a:rPr lang="en-CA" b="1" dirty="0">
                <a:solidFill>
                  <a:schemeClr val="tx1"/>
                </a:solidFill>
                <a:latin typeface="Adventure" pitchFamily="2" charset="0"/>
              </a:rPr>
              <a:t>Coromandel Peninsula</a:t>
            </a:r>
            <a:endParaRPr lang="ru-RU" b="1" dirty="0">
              <a:latin typeface="Adventure" pitchFamily="2" charset="0"/>
            </a:endParaRPr>
          </a:p>
        </p:txBody>
      </p:sp>
      <p:pic>
        <p:nvPicPr>
          <p:cNvPr id="4" name="Содержимое 3" descr="Coromandel Peninsula.jpg"/>
          <p:cNvPicPr>
            <a:picLocks noGrp="1" noChangeAspect="1"/>
          </p:cNvPicPr>
          <p:nvPr>
            <p:ph idx="1"/>
          </p:nvPr>
        </p:nvPicPr>
        <p:blipFill>
          <a:blip r:embed="rId2" cstate="print"/>
          <a:stretch>
            <a:fillRect/>
          </a:stretch>
        </p:blipFill>
        <p:spPr>
          <a:xfrm>
            <a:off x="827584" y="764704"/>
            <a:ext cx="7416824" cy="3312368"/>
          </a:xfrm>
        </p:spPr>
      </p:pic>
      <p:sp>
        <p:nvSpPr>
          <p:cNvPr id="5" name="TextBox 4"/>
          <p:cNvSpPr txBox="1"/>
          <p:nvPr/>
        </p:nvSpPr>
        <p:spPr>
          <a:xfrm>
            <a:off x="2699792" y="4221088"/>
            <a:ext cx="6120680" cy="2431435"/>
          </a:xfrm>
          <a:prstGeom prst="rect">
            <a:avLst/>
          </a:prstGeom>
          <a:noFill/>
        </p:spPr>
        <p:txBody>
          <a:bodyPr wrap="square" rtlCol="0">
            <a:spAutoFit/>
          </a:bodyPr>
          <a:lstStyle/>
          <a:p>
            <a:r>
              <a:rPr lang="en-US" sz="1900" dirty="0"/>
              <a:t>This north-eastern peninsula is famous for its white and golden sand beaches that frame magnificent coastal scenery, forests perfect for days of exploration and other natural wonders. </a:t>
            </a:r>
            <a:r>
              <a:rPr lang="en-US" sz="1900" dirty="0" smtClean="0"/>
              <a:t>There is a </a:t>
            </a:r>
            <a:r>
              <a:rPr lang="en-US" sz="1900" dirty="0"/>
              <a:t>small but picturesque city with a rich history of gold </a:t>
            </a:r>
            <a:r>
              <a:rPr lang="en-US" sz="1900" dirty="0" smtClean="0"/>
              <a:t>mining, named Thames, near the peninsula. There is also a Hot </a:t>
            </a:r>
            <a:r>
              <a:rPr lang="en-US" sz="1900" dirty="0"/>
              <a:t>Water Beach, where visitors can dig their own hot pool from the springs under the sands.</a:t>
            </a:r>
            <a:endParaRPr lang="ru-RU" sz="19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abel_tasman_guides_main_pix.jpg"/>
          <p:cNvPicPr>
            <a:picLocks noChangeAspect="1"/>
          </p:cNvPicPr>
          <p:nvPr/>
        </p:nvPicPr>
        <p:blipFill>
          <a:blip r:embed="rId2" cstate="print"/>
          <a:stretch>
            <a:fillRect/>
          </a:stretch>
        </p:blipFill>
        <p:spPr>
          <a:xfrm>
            <a:off x="827584" y="764704"/>
            <a:ext cx="7416824" cy="3312368"/>
          </a:xfrm>
          <a:prstGeom prst="rect">
            <a:avLst/>
          </a:prstGeom>
        </p:spPr>
      </p:pic>
      <p:sp>
        <p:nvSpPr>
          <p:cNvPr id="2" name="Заголовок 1"/>
          <p:cNvSpPr>
            <a:spLocks noGrp="1"/>
          </p:cNvSpPr>
          <p:nvPr>
            <p:ph type="title"/>
          </p:nvPr>
        </p:nvSpPr>
        <p:spPr>
          <a:xfrm>
            <a:off x="0" y="0"/>
            <a:ext cx="9020175" cy="692696"/>
          </a:xfrm>
        </p:spPr>
        <p:txBody>
          <a:bodyPr/>
          <a:lstStyle/>
          <a:p>
            <a:pPr algn="ctr"/>
            <a:r>
              <a:rPr lang="en-CA" b="1" dirty="0" smtClean="0">
                <a:latin typeface="Adventure" pitchFamily="2" charset="0"/>
              </a:rPr>
              <a:t>9. </a:t>
            </a:r>
            <a:r>
              <a:rPr lang="en-CA" dirty="0">
                <a:solidFill>
                  <a:schemeClr val="tx1"/>
                </a:solidFill>
                <a:latin typeface="Adventure" pitchFamily="2" charset="0"/>
              </a:rPr>
              <a:t>Abel Tasman National Park</a:t>
            </a:r>
            <a:endParaRPr lang="ru-RU" b="1" dirty="0">
              <a:latin typeface="Adventure" pitchFamily="2" charset="0"/>
            </a:endParaRPr>
          </a:p>
        </p:txBody>
      </p:sp>
      <p:sp>
        <p:nvSpPr>
          <p:cNvPr id="5" name="TextBox 4"/>
          <p:cNvSpPr txBox="1"/>
          <p:nvPr/>
        </p:nvSpPr>
        <p:spPr>
          <a:xfrm>
            <a:off x="2627784" y="4437112"/>
            <a:ext cx="6192688" cy="2139047"/>
          </a:xfrm>
          <a:prstGeom prst="rect">
            <a:avLst/>
          </a:prstGeom>
          <a:noFill/>
        </p:spPr>
        <p:txBody>
          <a:bodyPr wrap="square" rtlCol="0">
            <a:spAutoFit/>
          </a:bodyPr>
          <a:lstStyle/>
          <a:p>
            <a:r>
              <a:rPr lang="en-US" sz="1900" dirty="0"/>
              <a:t>Located on the northern tip of the country’s South Island, this vast national park is a hiker’s dream. Closed to vehicles, one must enter by boat, foot or small plane, but the trip is well worth it. While traversing the mountainous terrain, blue penguins, </a:t>
            </a:r>
            <a:r>
              <a:rPr lang="en-US" sz="1900" dirty="0" err="1"/>
              <a:t>wekas</a:t>
            </a:r>
            <a:r>
              <a:rPr lang="en-US" sz="1900" dirty="0"/>
              <a:t>, oyster catchers, wood pigeons and other rare birds can all be seen.</a:t>
            </a:r>
            <a:endParaRPr lang="ru-RU" sz="19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12282-2825-7.jpg"/>
          <p:cNvPicPr>
            <a:picLocks noChangeAspect="1"/>
          </p:cNvPicPr>
          <p:nvPr/>
        </p:nvPicPr>
        <p:blipFill>
          <a:blip r:embed="rId2" cstate="print"/>
          <a:stretch>
            <a:fillRect/>
          </a:stretch>
        </p:blipFill>
        <p:spPr>
          <a:xfrm>
            <a:off x="827584" y="764704"/>
            <a:ext cx="7416824" cy="3312368"/>
          </a:xfrm>
          <a:prstGeom prst="rect">
            <a:avLst/>
          </a:prstGeom>
        </p:spPr>
      </p:pic>
      <p:sp>
        <p:nvSpPr>
          <p:cNvPr id="2" name="Заголовок 1"/>
          <p:cNvSpPr>
            <a:spLocks noGrp="1"/>
          </p:cNvSpPr>
          <p:nvPr>
            <p:ph type="title"/>
          </p:nvPr>
        </p:nvSpPr>
        <p:spPr>
          <a:xfrm>
            <a:off x="0" y="0"/>
            <a:ext cx="9020175" cy="692696"/>
          </a:xfrm>
        </p:spPr>
        <p:txBody>
          <a:bodyPr/>
          <a:lstStyle/>
          <a:p>
            <a:pPr algn="ctr"/>
            <a:r>
              <a:rPr lang="en-CA" dirty="0" smtClean="0">
                <a:solidFill>
                  <a:schemeClr val="tx1"/>
                </a:solidFill>
                <a:latin typeface="Adventure" pitchFamily="2" charset="0"/>
              </a:rPr>
              <a:t>8. Sky </a:t>
            </a:r>
            <a:r>
              <a:rPr lang="en-CA" dirty="0">
                <a:solidFill>
                  <a:schemeClr val="tx1"/>
                </a:solidFill>
                <a:latin typeface="Adventure" pitchFamily="2" charset="0"/>
              </a:rPr>
              <a:t>Tower</a:t>
            </a:r>
            <a:endParaRPr lang="ru-RU" b="1" dirty="0">
              <a:latin typeface="Adventure" pitchFamily="2" charset="0"/>
            </a:endParaRPr>
          </a:p>
        </p:txBody>
      </p:sp>
      <p:sp>
        <p:nvSpPr>
          <p:cNvPr id="5" name="TextBox 4"/>
          <p:cNvSpPr txBox="1"/>
          <p:nvPr/>
        </p:nvSpPr>
        <p:spPr>
          <a:xfrm>
            <a:off x="2555776" y="4221088"/>
            <a:ext cx="6192688" cy="2431435"/>
          </a:xfrm>
          <a:prstGeom prst="rect">
            <a:avLst/>
          </a:prstGeom>
          <a:noFill/>
        </p:spPr>
        <p:txBody>
          <a:bodyPr wrap="square" rtlCol="0">
            <a:spAutoFit/>
          </a:bodyPr>
          <a:lstStyle/>
          <a:p>
            <a:r>
              <a:rPr lang="en-US" sz="1900" dirty="0"/>
              <a:t>The Sky Tower is an observation and telecommunications tower located in New Zealand’s largest city. At a height of 328 meters (1,076 ft) it is the tallest free-standing structure in the Southern Hemisphere and the Sky Tower has become an iconic structure in Auckland’s skyline. The tower offers views of up to 80 km away and fine dining in the Orbit revolving restaurant.</a:t>
            </a:r>
            <a:r>
              <a:rPr lang="en-US" sz="1900" dirty="0" smtClean="0"/>
              <a:t>.</a:t>
            </a:r>
            <a:endParaRPr lang="ru-RU" sz="1900" dirty="0"/>
          </a:p>
        </p:txBody>
      </p:sp>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Art_Deco_Dome.jpg"/>
          <p:cNvPicPr>
            <a:picLocks noChangeAspect="1"/>
          </p:cNvPicPr>
          <p:nvPr/>
        </p:nvPicPr>
        <p:blipFill>
          <a:blip r:embed="rId2" cstate="print"/>
          <a:stretch>
            <a:fillRect/>
          </a:stretch>
        </p:blipFill>
        <p:spPr>
          <a:xfrm>
            <a:off x="827584" y="764704"/>
            <a:ext cx="7416824" cy="3312368"/>
          </a:xfrm>
          <a:prstGeom prst="rect">
            <a:avLst/>
          </a:prstGeom>
        </p:spPr>
      </p:pic>
      <p:sp>
        <p:nvSpPr>
          <p:cNvPr id="2" name="Заголовок 1"/>
          <p:cNvSpPr>
            <a:spLocks noGrp="1"/>
          </p:cNvSpPr>
          <p:nvPr>
            <p:ph type="title"/>
          </p:nvPr>
        </p:nvSpPr>
        <p:spPr>
          <a:xfrm>
            <a:off x="0" y="0"/>
            <a:ext cx="9020175" cy="692696"/>
          </a:xfrm>
        </p:spPr>
        <p:txBody>
          <a:bodyPr/>
          <a:lstStyle/>
          <a:p>
            <a:pPr algn="ctr"/>
            <a:r>
              <a:rPr lang="en-CA" dirty="0">
                <a:latin typeface="Adventure" pitchFamily="2" charset="0"/>
              </a:rPr>
              <a:t>7</a:t>
            </a:r>
            <a:r>
              <a:rPr lang="en-CA" dirty="0" smtClean="0">
                <a:solidFill>
                  <a:schemeClr val="tx1"/>
                </a:solidFill>
                <a:latin typeface="Adventure" pitchFamily="2" charset="0"/>
              </a:rPr>
              <a:t>. </a:t>
            </a:r>
            <a:r>
              <a:rPr lang="en-CA" dirty="0">
                <a:solidFill>
                  <a:schemeClr val="tx1"/>
                </a:solidFill>
                <a:latin typeface="Adventure" pitchFamily="2" charset="0"/>
              </a:rPr>
              <a:t>Napier Art Deco</a:t>
            </a:r>
            <a:endParaRPr lang="ru-RU" b="1" dirty="0">
              <a:latin typeface="Adventure" pitchFamily="2" charset="0"/>
            </a:endParaRPr>
          </a:p>
        </p:txBody>
      </p:sp>
      <p:sp>
        <p:nvSpPr>
          <p:cNvPr id="5" name="TextBox 4"/>
          <p:cNvSpPr txBox="1"/>
          <p:nvPr/>
        </p:nvSpPr>
        <p:spPr>
          <a:xfrm>
            <a:off x="2555776" y="4077073"/>
            <a:ext cx="6588224" cy="2723823"/>
          </a:xfrm>
          <a:prstGeom prst="rect">
            <a:avLst/>
          </a:prstGeom>
          <a:noFill/>
        </p:spPr>
        <p:txBody>
          <a:bodyPr wrap="square" rtlCol="0">
            <a:spAutoFit/>
          </a:bodyPr>
          <a:lstStyle/>
          <a:p>
            <a:r>
              <a:rPr lang="en-US" sz="1900" dirty="0"/>
              <a:t>Napier, a small city in Hawke’s Bay on the North Island’s east coast, is famous for its eye-catching art deco architecture. Most of Napier was leveled by an earthquake in </a:t>
            </a:r>
            <a:r>
              <a:rPr lang="en-US" sz="1900" dirty="0" smtClean="0"/>
              <a:t>1931. The </a:t>
            </a:r>
            <a:r>
              <a:rPr lang="en-US" sz="1900" dirty="0"/>
              <a:t>rebuilding period coincided with the short-lived Art Deco era and as a result Napier’s architecture is strikingly different from any other city in the world. Thousands of tourist visit Napier every February for the Art Deco Weekend, an event dedicated to the style, vintage cars, picnics and the soapbox derby.</a:t>
            </a:r>
            <a:endParaRPr lang="ru-RU" sz="1900"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kaikoura.jpg"/>
          <p:cNvPicPr>
            <a:picLocks noChangeAspect="1"/>
          </p:cNvPicPr>
          <p:nvPr/>
        </p:nvPicPr>
        <p:blipFill>
          <a:blip r:embed="rId2" cstate="print"/>
          <a:stretch>
            <a:fillRect/>
          </a:stretch>
        </p:blipFill>
        <p:spPr>
          <a:xfrm>
            <a:off x="827584" y="764704"/>
            <a:ext cx="7416824" cy="3312368"/>
          </a:xfrm>
          <a:prstGeom prst="rect">
            <a:avLst/>
          </a:prstGeom>
        </p:spPr>
      </p:pic>
      <p:sp>
        <p:nvSpPr>
          <p:cNvPr id="2" name="Заголовок 1"/>
          <p:cNvSpPr>
            <a:spLocks noGrp="1"/>
          </p:cNvSpPr>
          <p:nvPr>
            <p:ph type="title"/>
          </p:nvPr>
        </p:nvSpPr>
        <p:spPr>
          <a:xfrm>
            <a:off x="0" y="0"/>
            <a:ext cx="9020175" cy="692696"/>
          </a:xfrm>
        </p:spPr>
        <p:txBody>
          <a:bodyPr/>
          <a:lstStyle/>
          <a:p>
            <a:pPr algn="ctr"/>
            <a:r>
              <a:rPr lang="en-CA" dirty="0" smtClean="0">
                <a:latin typeface="Adventure" pitchFamily="2" charset="0"/>
              </a:rPr>
              <a:t>6</a:t>
            </a:r>
            <a:r>
              <a:rPr lang="en-CA" dirty="0" smtClean="0">
                <a:solidFill>
                  <a:schemeClr val="tx1"/>
                </a:solidFill>
                <a:latin typeface="Adventure" pitchFamily="2" charset="0"/>
              </a:rPr>
              <a:t>. </a:t>
            </a:r>
            <a:r>
              <a:rPr lang="en-CA" dirty="0" err="1">
                <a:solidFill>
                  <a:schemeClr val="tx1"/>
                </a:solidFill>
                <a:latin typeface="Adventure" pitchFamily="2" charset="0"/>
              </a:rPr>
              <a:t>Kaikoura</a:t>
            </a:r>
            <a:endParaRPr lang="ru-RU" b="1" dirty="0">
              <a:latin typeface="Adventure" pitchFamily="2" charset="0"/>
            </a:endParaRPr>
          </a:p>
        </p:txBody>
      </p:sp>
      <p:sp>
        <p:nvSpPr>
          <p:cNvPr id="5" name="TextBox 4"/>
          <p:cNvSpPr txBox="1"/>
          <p:nvPr/>
        </p:nvSpPr>
        <p:spPr>
          <a:xfrm>
            <a:off x="2483768" y="4509120"/>
            <a:ext cx="6048672" cy="1846659"/>
          </a:xfrm>
          <a:prstGeom prst="rect">
            <a:avLst/>
          </a:prstGeom>
          <a:noFill/>
        </p:spPr>
        <p:txBody>
          <a:bodyPr wrap="square" rtlCol="0">
            <a:spAutoFit/>
          </a:bodyPr>
          <a:lstStyle/>
          <a:p>
            <a:r>
              <a:rPr lang="en-US" sz="1900" dirty="0"/>
              <a:t>This small coastal town on the South Island is a </a:t>
            </a:r>
            <a:r>
              <a:rPr lang="en-US" sz="1900" dirty="0" smtClean="0"/>
              <a:t>heaven </a:t>
            </a:r>
            <a:r>
              <a:rPr lang="en-US" sz="1900" dirty="0"/>
              <a:t>for seafood lovers. You can spot fur seals, dolphins, sperm whales and albatrosses off the shore, then indulge in a feast of fresh crayfish, mussels, blue cod and more. Land lovers can take a wilderness walk through the untamed and dramatic </a:t>
            </a:r>
            <a:r>
              <a:rPr lang="en-US" sz="1900" dirty="0" err="1"/>
              <a:t>Kaikoura</a:t>
            </a:r>
            <a:r>
              <a:rPr lang="en-US" sz="1900" dirty="0"/>
              <a:t> forest.</a:t>
            </a:r>
            <a:endParaRPr lang="ru-RU" sz="1900" dirty="0"/>
          </a:p>
        </p:txBody>
      </p:sp>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FranzJosefGuides1.jpg"/>
          <p:cNvPicPr>
            <a:picLocks noChangeAspect="1"/>
          </p:cNvPicPr>
          <p:nvPr/>
        </p:nvPicPr>
        <p:blipFill>
          <a:blip r:embed="rId2" cstate="print"/>
          <a:stretch>
            <a:fillRect/>
          </a:stretch>
        </p:blipFill>
        <p:spPr>
          <a:xfrm>
            <a:off x="827584" y="764704"/>
            <a:ext cx="7416824" cy="3312368"/>
          </a:xfrm>
          <a:prstGeom prst="rect">
            <a:avLst/>
          </a:prstGeom>
        </p:spPr>
      </p:pic>
      <p:sp>
        <p:nvSpPr>
          <p:cNvPr id="2" name="Заголовок 1"/>
          <p:cNvSpPr>
            <a:spLocks noGrp="1"/>
          </p:cNvSpPr>
          <p:nvPr>
            <p:ph type="title"/>
          </p:nvPr>
        </p:nvSpPr>
        <p:spPr>
          <a:xfrm>
            <a:off x="0" y="0"/>
            <a:ext cx="9020175" cy="692696"/>
          </a:xfrm>
        </p:spPr>
        <p:txBody>
          <a:bodyPr/>
          <a:lstStyle/>
          <a:p>
            <a:pPr algn="ctr"/>
            <a:r>
              <a:rPr lang="en-CA" dirty="0">
                <a:latin typeface="Adventure" pitchFamily="2" charset="0"/>
              </a:rPr>
              <a:t>5</a:t>
            </a:r>
            <a:r>
              <a:rPr lang="en-CA" dirty="0" smtClean="0">
                <a:solidFill>
                  <a:schemeClr val="tx1"/>
                </a:solidFill>
                <a:latin typeface="Adventure" pitchFamily="2" charset="0"/>
              </a:rPr>
              <a:t>. </a:t>
            </a:r>
            <a:r>
              <a:rPr lang="en-CA" dirty="0">
                <a:solidFill>
                  <a:schemeClr val="tx1"/>
                </a:solidFill>
                <a:latin typeface="Adventure" pitchFamily="2" charset="0"/>
              </a:rPr>
              <a:t>Franz Josef Glacier</a:t>
            </a:r>
            <a:endParaRPr lang="ru-RU" b="1" dirty="0">
              <a:latin typeface="Adventure" pitchFamily="2" charset="0"/>
            </a:endParaRPr>
          </a:p>
        </p:txBody>
      </p:sp>
      <p:sp>
        <p:nvSpPr>
          <p:cNvPr id="5" name="TextBox 4"/>
          <p:cNvSpPr txBox="1"/>
          <p:nvPr/>
        </p:nvSpPr>
        <p:spPr>
          <a:xfrm>
            <a:off x="2483768" y="4509120"/>
            <a:ext cx="6048672" cy="1846659"/>
          </a:xfrm>
          <a:prstGeom prst="rect">
            <a:avLst/>
          </a:prstGeom>
          <a:noFill/>
        </p:spPr>
        <p:txBody>
          <a:bodyPr wrap="square" rtlCol="0">
            <a:spAutoFit/>
          </a:bodyPr>
          <a:lstStyle/>
          <a:p>
            <a:r>
              <a:rPr lang="en-US" sz="1900" dirty="0"/>
              <a:t>This glacier, located within Westland National Park in the southwest, is one of the world’s most accessible. Visitors can walk right up to the foot of the massive glacier or take a helicopter ride over the dazzling Ice Age remnant. Together with Fox Glacier it is one of South Westland’s major </a:t>
            </a:r>
            <a:r>
              <a:rPr lang="en-US" sz="1900" dirty="0" err="1"/>
              <a:t>drawcards</a:t>
            </a:r>
            <a:r>
              <a:rPr lang="en-US" sz="1900" dirty="0"/>
              <a:t> for tourists.</a:t>
            </a:r>
            <a:endParaRPr lang="ru-RU" sz="1900" dirty="0"/>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329_2457.jpg"/>
          <p:cNvPicPr>
            <a:picLocks noChangeAspect="1"/>
          </p:cNvPicPr>
          <p:nvPr/>
        </p:nvPicPr>
        <p:blipFill>
          <a:blip r:embed="rId2" cstate="print"/>
          <a:stretch>
            <a:fillRect/>
          </a:stretch>
        </p:blipFill>
        <p:spPr>
          <a:xfrm>
            <a:off x="827584" y="764704"/>
            <a:ext cx="7416824" cy="3312368"/>
          </a:xfrm>
          <a:prstGeom prst="rect">
            <a:avLst/>
          </a:prstGeom>
        </p:spPr>
      </p:pic>
      <p:sp>
        <p:nvSpPr>
          <p:cNvPr id="2" name="Заголовок 1"/>
          <p:cNvSpPr>
            <a:spLocks noGrp="1"/>
          </p:cNvSpPr>
          <p:nvPr>
            <p:ph type="title"/>
          </p:nvPr>
        </p:nvSpPr>
        <p:spPr>
          <a:xfrm>
            <a:off x="0" y="0"/>
            <a:ext cx="9020175" cy="692696"/>
          </a:xfrm>
        </p:spPr>
        <p:txBody>
          <a:bodyPr/>
          <a:lstStyle/>
          <a:p>
            <a:pPr algn="ctr"/>
            <a:r>
              <a:rPr lang="en-CA" dirty="0" smtClean="0">
                <a:latin typeface="Adventure" pitchFamily="2" charset="0"/>
              </a:rPr>
              <a:t>4</a:t>
            </a:r>
            <a:r>
              <a:rPr lang="en-CA" dirty="0" smtClean="0">
                <a:solidFill>
                  <a:schemeClr val="tx1"/>
                </a:solidFill>
                <a:latin typeface="Adventure" pitchFamily="2" charset="0"/>
              </a:rPr>
              <a:t>. </a:t>
            </a:r>
            <a:r>
              <a:rPr lang="en-CA" dirty="0">
                <a:solidFill>
                  <a:schemeClr val="tx1"/>
                </a:solidFill>
                <a:latin typeface="Adventure" pitchFamily="2" charset="0"/>
              </a:rPr>
              <a:t>Rotorua</a:t>
            </a:r>
            <a:endParaRPr lang="ru-RU" b="1" dirty="0">
              <a:latin typeface="Adventure" pitchFamily="2" charset="0"/>
            </a:endParaRPr>
          </a:p>
        </p:txBody>
      </p:sp>
      <p:sp>
        <p:nvSpPr>
          <p:cNvPr id="5" name="TextBox 4"/>
          <p:cNvSpPr txBox="1"/>
          <p:nvPr/>
        </p:nvSpPr>
        <p:spPr>
          <a:xfrm>
            <a:off x="2483768" y="4221088"/>
            <a:ext cx="6048672" cy="2431435"/>
          </a:xfrm>
          <a:prstGeom prst="rect">
            <a:avLst/>
          </a:prstGeom>
          <a:noFill/>
        </p:spPr>
        <p:txBody>
          <a:bodyPr wrap="square" rtlCol="0">
            <a:spAutoFit/>
          </a:bodyPr>
          <a:lstStyle/>
          <a:p>
            <a:r>
              <a:rPr lang="en-US" sz="1900" dirty="0" err="1"/>
              <a:t>Rotorua</a:t>
            </a:r>
            <a:r>
              <a:rPr lang="en-US" sz="1900" dirty="0"/>
              <a:t> is known as the thermal wonderland of New Zealand. There are numerous geysers and hot springs in and around the city. Many of these are in parks and reserves. Natural eruptions of steam, hot water and mud occasionally occur in new locations. Nearby </a:t>
            </a:r>
            <a:r>
              <a:rPr lang="en-US" sz="1900" dirty="0" err="1"/>
              <a:t>Wai</a:t>
            </a:r>
            <a:r>
              <a:rPr lang="en-US" sz="1900" dirty="0"/>
              <a:t>-O-</a:t>
            </a:r>
            <a:r>
              <a:rPr lang="en-US" sz="1900" dirty="0" err="1"/>
              <a:t>Tapu</a:t>
            </a:r>
            <a:r>
              <a:rPr lang="en-US" sz="1900" dirty="0"/>
              <a:t> is also a popular tourist attraction with many hot springs noted for their colorful appearance, in addition to the Lady Knox Geyser.</a:t>
            </a:r>
            <a:endParaRPr lang="ru-RU" sz="1900" dirty="0"/>
          </a:p>
        </p:txBody>
      </p:sp>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329_2457.jpg"/>
          <p:cNvPicPr>
            <a:picLocks noChangeAspect="1"/>
          </p:cNvPicPr>
          <p:nvPr/>
        </p:nvPicPr>
        <p:blipFill>
          <a:blip r:embed="rId2" cstate="print"/>
          <a:stretch>
            <a:fillRect/>
          </a:stretch>
        </p:blipFill>
        <p:spPr>
          <a:xfrm>
            <a:off x="827584" y="764704"/>
            <a:ext cx="7416824" cy="3312368"/>
          </a:xfrm>
          <a:prstGeom prst="rect">
            <a:avLst/>
          </a:prstGeom>
        </p:spPr>
      </p:pic>
      <p:sp>
        <p:nvSpPr>
          <p:cNvPr id="2" name="Заголовок 1"/>
          <p:cNvSpPr>
            <a:spLocks noGrp="1"/>
          </p:cNvSpPr>
          <p:nvPr>
            <p:ph type="title"/>
          </p:nvPr>
        </p:nvSpPr>
        <p:spPr>
          <a:xfrm>
            <a:off x="0" y="0"/>
            <a:ext cx="9020175" cy="692696"/>
          </a:xfrm>
        </p:spPr>
        <p:txBody>
          <a:bodyPr/>
          <a:lstStyle/>
          <a:p>
            <a:pPr algn="ctr"/>
            <a:r>
              <a:rPr lang="en-CA" dirty="0">
                <a:latin typeface="Adventure" pitchFamily="2" charset="0"/>
              </a:rPr>
              <a:t>3</a:t>
            </a:r>
            <a:r>
              <a:rPr lang="en-CA" dirty="0" smtClean="0">
                <a:solidFill>
                  <a:schemeClr val="tx1"/>
                </a:solidFill>
                <a:latin typeface="Adventure" pitchFamily="2" charset="0"/>
              </a:rPr>
              <a:t>. </a:t>
            </a:r>
            <a:r>
              <a:rPr lang="en-CA" dirty="0" err="1">
                <a:solidFill>
                  <a:schemeClr val="tx1"/>
                </a:solidFill>
                <a:latin typeface="Adventure" pitchFamily="2" charset="0"/>
              </a:rPr>
              <a:t>Tongariro</a:t>
            </a:r>
            <a:r>
              <a:rPr lang="en-CA" dirty="0">
                <a:solidFill>
                  <a:schemeClr val="tx1"/>
                </a:solidFill>
                <a:latin typeface="Adventure" pitchFamily="2" charset="0"/>
              </a:rPr>
              <a:t> National Park</a:t>
            </a:r>
            <a:endParaRPr lang="ru-RU" b="1" dirty="0">
              <a:latin typeface="Adventure" pitchFamily="2" charset="0"/>
            </a:endParaRPr>
          </a:p>
        </p:txBody>
      </p:sp>
      <p:sp>
        <p:nvSpPr>
          <p:cNvPr id="5" name="TextBox 4"/>
          <p:cNvSpPr txBox="1"/>
          <p:nvPr/>
        </p:nvSpPr>
        <p:spPr>
          <a:xfrm>
            <a:off x="2483768" y="4134177"/>
            <a:ext cx="6264696" cy="2723823"/>
          </a:xfrm>
          <a:prstGeom prst="rect">
            <a:avLst/>
          </a:prstGeom>
          <a:noFill/>
        </p:spPr>
        <p:txBody>
          <a:bodyPr wrap="square" rtlCol="0">
            <a:spAutoFit/>
          </a:bodyPr>
          <a:lstStyle/>
          <a:p>
            <a:r>
              <a:rPr lang="en-US" sz="1900" dirty="0"/>
              <a:t>The first national park of New Zealand, </a:t>
            </a:r>
            <a:r>
              <a:rPr lang="en-US" sz="1900" dirty="0" err="1"/>
              <a:t>Tongariro</a:t>
            </a:r>
            <a:r>
              <a:rPr lang="en-US" sz="1900" dirty="0"/>
              <a:t> is known for its surprises and extremes. The park’s diverse range of ecosystems includes tranquil lakes, active volcanoes, herb fields, untamed forests and desert-like plateaus. Start your trek at the </a:t>
            </a:r>
            <a:r>
              <a:rPr lang="en-US" sz="1900" dirty="0" err="1"/>
              <a:t>Whakapapa</a:t>
            </a:r>
            <a:r>
              <a:rPr lang="en-US" sz="1900" dirty="0"/>
              <a:t> Visitor Center, just a three hour hike from the stunning </a:t>
            </a:r>
            <a:r>
              <a:rPr lang="en-US" sz="1900" dirty="0" err="1"/>
              <a:t>Taranaki</a:t>
            </a:r>
            <a:r>
              <a:rPr lang="en-US" sz="1900" dirty="0"/>
              <a:t> Falls. The short hike will take you through scrubland and forest and across the lava line of volcanic eruptions from hundreds of years ago.</a:t>
            </a:r>
            <a:endParaRPr lang="ru-RU" sz="1900" dirty="0"/>
          </a:p>
        </p:txBody>
      </p:sp>
      <p:pic>
        <p:nvPicPr>
          <p:cNvPr id="7" name="Рисунок 6" descr="Tongariro.MattBinns.flickrSlider1.jpg"/>
          <p:cNvPicPr>
            <a:picLocks noChangeAspect="1"/>
          </p:cNvPicPr>
          <p:nvPr/>
        </p:nvPicPr>
        <p:blipFill>
          <a:blip r:embed="rId3" cstate="print"/>
          <a:stretch>
            <a:fillRect/>
          </a:stretch>
        </p:blipFill>
        <p:spPr>
          <a:xfrm>
            <a:off x="827584" y="764704"/>
            <a:ext cx="7488832" cy="3312368"/>
          </a:xfrm>
          <a:prstGeom prst="rect">
            <a:avLst/>
          </a:prstGeom>
        </p:spPr>
      </p:pic>
    </p:spTree>
  </p:cSld>
  <p:clrMapOvr>
    <a:masterClrMapping/>
  </p:clrMapOvr>
  <p:transition>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556_slide">
  <a:themeElements>
    <a:clrScheme name="Тема Office 2">
      <a:dk1>
        <a:srgbClr val="333333"/>
      </a:dk1>
      <a:lt1>
        <a:srgbClr val="FFFFFF"/>
      </a:lt1>
      <a:dk2>
        <a:srgbClr val="6666FF"/>
      </a:dk2>
      <a:lt2>
        <a:srgbClr val="FFFFFF"/>
      </a:lt2>
      <a:accent1>
        <a:srgbClr val="D9B2FF"/>
      </a:accent1>
      <a:accent2>
        <a:srgbClr val="8EC7FF"/>
      </a:accent2>
      <a:accent3>
        <a:srgbClr val="B8B8FF"/>
      </a:accent3>
      <a:accent4>
        <a:srgbClr val="DADADA"/>
      </a:accent4>
      <a:accent5>
        <a:srgbClr val="E9D5FF"/>
      </a:accent5>
      <a:accent6>
        <a:srgbClr val="80B4E7"/>
      </a:accent6>
      <a:hlink>
        <a:srgbClr val="FFB2BA"/>
      </a:hlink>
      <a:folHlink>
        <a:srgbClr val="B2B2FF"/>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333333"/>
        </a:dk1>
        <a:lt1>
          <a:srgbClr val="FFFFFF"/>
        </a:lt1>
        <a:dk2>
          <a:srgbClr val="6666FF"/>
        </a:dk2>
        <a:lt2>
          <a:srgbClr val="FFFFFF"/>
        </a:lt2>
        <a:accent1>
          <a:srgbClr val="BEBEE7"/>
        </a:accent1>
        <a:accent2>
          <a:srgbClr val="A8A8FF"/>
        </a:accent2>
        <a:accent3>
          <a:srgbClr val="B8B8FF"/>
        </a:accent3>
        <a:accent4>
          <a:srgbClr val="DADADA"/>
        </a:accent4>
        <a:accent5>
          <a:srgbClr val="DBDBF1"/>
        </a:accent5>
        <a:accent6>
          <a:srgbClr val="9898E7"/>
        </a:accent6>
        <a:hlink>
          <a:srgbClr val="DEDEFF"/>
        </a:hlink>
        <a:folHlink>
          <a:srgbClr val="C2C2FF"/>
        </a:folHlink>
      </a:clrScheme>
      <a:clrMap bg1="dk2" tx1="lt1" bg2="dk1" tx2="lt2" accent1="accent1" accent2="accent2" accent3="accent3" accent4="accent4" accent5="accent5" accent6="accent6" hlink="hlink" folHlink="folHlink"/>
    </a:extraClrScheme>
    <a:extraClrScheme>
      <a:clrScheme name="Тема Office 2">
        <a:dk1>
          <a:srgbClr val="333333"/>
        </a:dk1>
        <a:lt1>
          <a:srgbClr val="FFFFFF"/>
        </a:lt1>
        <a:dk2>
          <a:srgbClr val="6666FF"/>
        </a:dk2>
        <a:lt2>
          <a:srgbClr val="FFFFFF"/>
        </a:lt2>
        <a:accent1>
          <a:srgbClr val="D9B2FF"/>
        </a:accent1>
        <a:accent2>
          <a:srgbClr val="8EC7FF"/>
        </a:accent2>
        <a:accent3>
          <a:srgbClr val="B8B8FF"/>
        </a:accent3>
        <a:accent4>
          <a:srgbClr val="DADADA"/>
        </a:accent4>
        <a:accent5>
          <a:srgbClr val="E9D5FF"/>
        </a:accent5>
        <a:accent6>
          <a:srgbClr val="80B4E7"/>
        </a:accent6>
        <a:hlink>
          <a:srgbClr val="FFB2BA"/>
        </a:hlink>
        <a:folHlink>
          <a:srgbClr val="B2B2FF"/>
        </a:folHlink>
      </a:clrScheme>
      <a:clrMap bg1="dk2" tx1="lt1" bg2="dk1" tx2="lt2" accent1="accent1" accent2="accent2" accent3="accent3" accent4="accent4" accent5="accent5" accent6="accent6" hlink="hlink" folHlink="folHlink"/>
    </a:extraClrScheme>
    <a:extraClrScheme>
      <a:clrScheme name="Тема Office 3">
        <a:dk1>
          <a:srgbClr val="333333"/>
        </a:dk1>
        <a:lt1>
          <a:srgbClr val="FFFFFF"/>
        </a:lt1>
        <a:dk2>
          <a:srgbClr val="6666FF"/>
        </a:dk2>
        <a:lt2>
          <a:srgbClr val="FFFFFF"/>
        </a:lt2>
        <a:accent1>
          <a:srgbClr val="FFBD6F"/>
        </a:accent1>
        <a:accent2>
          <a:srgbClr val="EEE024"/>
        </a:accent2>
        <a:accent3>
          <a:srgbClr val="B8B8FF"/>
        </a:accent3>
        <a:accent4>
          <a:srgbClr val="DADADA"/>
        </a:accent4>
        <a:accent5>
          <a:srgbClr val="FFDBBB"/>
        </a:accent5>
        <a:accent6>
          <a:srgbClr val="D8CB20"/>
        </a:accent6>
        <a:hlink>
          <a:srgbClr val="73E056"/>
        </a:hlink>
        <a:folHlink>
          <a:srgbClr val="E0E0FF"/>
        </a:folHlink>
      </a:clrScheme>
      <a:clrMap bg1="dk2" tx1="lt1" bg2="dk1" tx2="lt2" accent1="accent1" accent2="accent2" accent3="accent3" accent4="accent4" accent5="accent5" accent6="accent6" hlink="hlink" folHlink="folHlink"/>
    </a:extraClrScheme>
    <a:extraClrScheme>
      <a:clrScheme name="Тема Office 4">
        <a:dk1>
          <a:srgbClr val="333333"/>
        </a:dk1>
        <a:lt1>
          <a:srgbClr val="FFFFFF"/>
        </a:lt1>
        <a:dk2>
          <a:srgbClr val="6666FF"/>
        </a:dk2>
        <a:lt2>
          <a:srgbClr val="FFFFFF"/>
        </a:lt2>
        <a:accent1>
          <a:srgbClr val="F6CC56"/>
        </a:accent1>
        <a:accent2>
          <a:srgbClr val="FFB2BA"/>
        </a:accent2>
        <a:accent3>
          <a:srgbClr val="B8B8FF"/>
        </a:accent3>
        <a:accent4>
          <a:srgbClr val="DADADA"/>
        </a:accent4>
        <a:accent5>
          <a:srgbClr val="FAE2B4"/>
        </a:accent5>
        <a:accent6>
          <a:srgbClr val="E7A1A8"/>
        </a:accent6>
        <a:hlink>
          <a:srgbClr val="E0E0FF"/>
        </a:hlink>
        <a:folHlink>
          <a:srgbClr val="7FE165"/>
        </a:folHlink>
      </a:clrScheme>
      <a:clrMap bg1="dk2" tx1="lt1" bg2="dk1" tx2="lt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CCCCCC"/>
        </a:lt2>
        <a:accent1>
          <a:srgbClr val="BEBEE7"/>
        </a:accent1>
        <a:accent2>
          <a:srgbClr val="A8A8FF"/>
        </a:accent2>
        <a:accent3>
          <a:srgbClr val="FFFFFF"/>
        </a:accent3>
        <a:accent4>
          <a:srgbClr val="000000"/>
        </a:accent4>
        <a:accent5>
          <a:srgbClr val="DBDBF1"/>
        </a:accent5>
        <a:accent6>
          <a:srgbClr val="9898E7"/>
        </a:accent6>
        <a:hlink>
          <a:srgbClr val="DEDEFF"/>
        </a:hlink>
        <a:folHlink>
          <a:srgbClr val="C2C2FF"/>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CCCCCC"/>
        </a:lt2>
        <a:accent1>
          <a:srgbClr val="D9B2FF"/>
        </a:accent1>
        <a:accent2>
          <a:srgbClr val="8EC7FF"/>
        </a:accent2>
        <a:accent3>
          <a:srgbClr val="FFFFFF"/>
        </a:accent3>
        <a:accent4>
          <a:srgbClr val="000000"/>
        </a:accent4>
        <a:accent5>
          <a:srgbClr val="E9D5FF"/>
        </a:accent5>
        <a:accent6>
          <a:srgbClr val="80B4E7"/>
        </a:accent6>
        <a:hlink>
          <a:srgbClr val="FFB2BA"/>
        </a:hlink>
        <a:folHlink>
          <a:srgbClr val="B2B2FF"/>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CCCCCC"/>
        </a:lt2>
        <a:accent1>
          <a:srgbClr val="FFBD6F"/>
        </a:accent1>
        <a:accent2>
          <a:srgbClr val="EEE024"/>
        </a:accent2>
        <a:accent3>
          <a:srgbClr val="FFFFFF"/>
        </a:accent3>
        <a:accent4>
          <a:srgbClr val="000000"/>
        </a:accent4>
        <a:accent5>
          <a:srgbClr val="FFDBBB"/>
        </a:accent5>
        <a:accent6>
          <a:srgbClr val="D8CB20"/>
        </a:accent6>
        <a:hlink>
          <a:srgbClr val="73E056"/>
        </a:hlink>
        <a:folHlink>
          <a:srgbClr val="E0E0FF"/>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CCCCCC"/>
        </a:lt2>
        <a:accent1>
          <a:srgbClr val="F6CC56"/>
        </a:accent1>
        <a:accent2>
          <a:srgbClr val="FFB2BA"/>
        </a:accent2>
        <a:accent3>
          <a:srgbClr val="FFFFFF"/>
        </a:accent3>
        <a:accent4>
          <a:srgbClr val="000000"/>
        </a:accent4>
        <a:accent5>
          <a:srgbClr val="FAE2B4"/>
        </a:accent5>
        <a:accent6>
          <a:srgbClr val="E7A1A8"/>
        </a:accent6>
        <a:hlink>
          <a:srgbClr val="E0E0FF"/>
        </a:hlink>
        <a:folHlink>
          <a:srgbClr val="7FE16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6666FF"/>
      </a:dk2>
      <a:lt2>
        <a:srgbClr val="FFFFFF"/>
      </a:lt2>
      <a:accent1>
        <a:srgbClr val="D9B2FF"/>
      </a:accent1>
      <a:accent2>
        <a:srgbClr val="8EC7FF"/>
      </a:accent2>
      <a:accent3>
        <a:srgbClr val="B8B8FF"/>
      </a:accent3>
      <a:accent4>
        <a:srgbClr val="DADADA"/>
      </a:accent4>
      <a:accent5>
        <a:srgbClr val="E9D5FF"/>
      </a:accent5>
      <a:accent6>
        <a:srgbClr val="80B4E7"/>
      </a:accent6>
      <a:hlink>
        <a:srgbClr val="FFB2BA"/>
      </a:hlink>
      <a:folHlink>
        <a:srgbClr val="B2B2FF"/>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6666FF"/>
        </a:dk2>
        <a:lt2>
          <a:srgbClr val="FFFFFF"/>
        </a:lt2>
        <a:accent1>
          <a:srgbClr val="BEBEE7"/>
        </a:accent1>
        <a:accent2>
          <a:srgbClr val="A8A8FF"/>
        </a:accent2>
        <a:accent3>
          <a:srgbClr val="B8B8FF"/>
        </a:accent3>
        <a:accent4>
          <a:srgbClr val="DADADA"/>
        </a:accent4>
        <a:accent5>
          <a:srgbClr val="DBDBF1"/>
        </a:accent5>
        <a:accent6>
          <a:srgbClr val="9898E7"/>
        </a:accent6>
        <a:hlink>
          <a:srgbClr val="DEDEFF"/>
        </a:hlink>
        <a:folHlink>
          <a:srgbClr val="C2C2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6666FF"/>
        </a:dk2>
        <a:lt2>
          <a:srgbClr val="FFFFFF"/>
        </a:lt2>
        <a:accent1>
          <a:srgbClr val="D9B2FF"/>
        </a:accent1>
        <a:accent2>
          <a:srgbClr val="8EC7FF"/>
        </a:accent2>
        <a:accent3>
          <a:srgbClr val="B8B8FF"/>
        </a:accent3>
        <a:accent4>
          <a:srgbClr val="DADADA"/>
        </a:accent4>
        <a:accent5>
          <a:srgbClr val="E9D5FF"/>
        </a:accent5>
        <a:accent6>
          <a:srgbClr val="80B4E7"/>
        </a:accent6>
        <a:hlink>
          <a:srgbClr val="FFB2BA"/>
        </a:hlink>
        <a:folHlink>
          <a:srgbClr val="B2B2FF"/>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6666FF"/>
        </a:dk2>
        <a:lt2>
          <a:srgbClr val="FFFFFF"/>
        </a:lt2>
        <a:accent1>
          <a:srgbClr val="FFBD6F"/>
        </a:accent1>
        <a:accent2>
          <a:srgbClr val="EEE024"/>
        </a:accent2>
        <a:accent3>
          <a:srgbClr val="B8B8FF"/>
        </a:accent3>
        <a:accent4>
          <a:srgbClr val="DADADA"/>
        </a:accent4>
        <a:accent5>
          <a:srgbClr val="FFDBBB"/>
        </a:accent5>
        <a:accent6>
          <a:srgbClr val="D8CB20"/>
        </a:accent6>
        <a:hlink>
          <a:srgbClr val="73E056"/>
        </a:hlink>
        <a:folHlink>
          <a:srgbClr val="E0E0FF"/>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6666FF"/>
        </a:dk2>
        <a:lt2>
          <a:srgbClr val="FFFFFF"/>
        </a:lt2>
        <a:accent1>
          <a:srgbClr val="F6CC56"/>
        </a:accent1>
        <a:accent2>
          <a:srgbClr val="FFB2BA"/>
        </a:accent2>
        <a:accent3>
          <a:srgbClr val="B8B8FF"/>
        </a:accent3>
        <a:accent4>
          <a:srgbClr val="DADADA"/>
        </a:accent4>
        <a:accent5>
          <a:srgbClr val="FAE2B4"/>
        </a:accent5>
        <a:accent6>
          <a:srgbClr val="E7A1A8"/>
        </a:accent6>
        <a:hlink>
          <a:srgbClr val="E0E0FF"/>
        </a:hlink>
        <a:folHlink>
          <a:srgbClr val="7FE165"/>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BEBEE7"/>
        </a:accent1>
        <a:accent2>
          <a:srgbClr val="A8A8FF"/>
        </a:accent2>
        <a:accent3>
          <a:srgbClr val="FFFFFF"/>
        </a:accent3>
        <a:accent4>
          <a:srgbClr val="000000"/>
        </a:accent4>
        <a:accent5>
          <a:srgbClr val="DBDBF1"/>
        </a:accent5>
        <a:accent6>
          <a:srgbClr val="9898E7"/>
        </a:accent6>
        <a:hlink>
          <a:srgbClr val="DEDEFF"/>
        </a:hlink>
        <a:folHlink>
          <a:srgbClr val="C2C2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D9B2FF"/>
        </a:accent1>
        <a:accent2>
          <a:srgbClr val="8EC7FF"/>
        </a:accent2>
        <a:accent3>
          <a:srgbClr val="FFFFFF"/>
        </a:accent3>
        <a:accent4>
          <a:srgbClr val="000000"/>
        </a:accent4>
        <a:accent5>
          <a:srgbClr val="E9D5FF"/>
        </a:accent5>
        <a:accent6>
          <a:srgbClr val="80B4E7"/>
        </a:accent6>
        <a:hlink>
          <a:srgbClr val="FFB2BA"/>
        </a:hlink>
        <a:folHlink>
          <a:srgbClr val="B2B2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FBD6F"/>
        </a:accent1>
        <a:accent2>
          <a:srgbClr val="EEE024"/>
        </a:accent2>
        <a:accent3>
          <a:srgbClr val="FFFFFF"/>
        </a:accent3>
        <a:accent4>
          <a:srgbClr val="000000"/>
        </a:accent4>
        <a:accent5>
          <a:srgbClr val="FFDBBB"/>
        </a:accent5>
        <a:accent6>
          <a:srgbClr val="D8CB20"/>
        </a:accent6>
        <a:hlink>
          <a:srgbClr val="73E056"/>
        </a:hlink>
        <a:folHlink>
          <a:srgbClr val="E0E0F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6CC56"/>
        </a:accent1>
        <a:accent2>
          <a:srgbClr val="FFB2BA"/>
        </a:accent2>
        <a:accent3>
          <a:srgbClr val="FFFFFF"/>
        </a:accent3>
        <a:accent4>
          <a:srgbClr val="000000"/>
        </a:accent4>
        <a:accent5>
          <a:srgbClr val="FAE2B4"/>
        </a:accent5>
        <a:accent6>
          <a:srgbClr val="E7A1A8"/>
        </a:accent6>
        <a:hlink>
          <a:srgbClr val="E0E0FF"/>
        </a:hlink>
        <a:folHlink>
          <a:srgbClr val="7FE16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ind_0556_slide</Template>
  <TotalTime>103</TotalTime>
  <Words>775</Words>
  <Application>Microsoft Office PowerPoint</Application>
  <PresentationFormat>Экран (4:3)</PresentationFormat>
  <Paragraphs>23</Paragraphs>
  <Slides>12</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12</vt:i4>
      </vt:variant>
    </vt:vector>
  </HeadingPairs>
  <TitlesOfParts>
    <vt:vector size="14" baseType="lpstr">
      <vt:lpstr>ind_0556_slide</vt:lpstr>
      <vt:lpstr>1_Default Design</vt:lpstr>
      <vt:lpstr>10 top Attractions of New Zealand</vt:lpstr>
      <vt:lpstr>10. Coromandel Peninsula</vt:lpstr>
      <vt:lpstr>9. Abel Tasman National Park</vt:lpstr>
      <vt:lpstr>8. Sky Tower</vt:lpstr>
      <vt:lpstr>7. Napier Art Deco</vt:lpstr>
      <vt:lpstr>6. Kaikoura</vt:lpstr>
      <vt:lpstr>5. Franz Josef Glacier</vt:lpstr>
      <vt:lpstr>4. Rotorua</vt:lpstr>
      <vt:lpstr>3. Tongariro National Park</vt:lpstr>
      <vt:lpstr>2. Bay of Islands</vt:lpstr>
      <vt:lpstr>1. Milford Sound</vt:lpstr>
      <vt:lpstr>Thanks for attention!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top Attractions of New Zeeland</dc:title>
  <dc:creator>Арина </dc:creator>
  <cp:lastModifiedBy>Арина </cp:lastModifiedBy>
  <cp:revision>21</cp:revision>
  <dcterms:created xsi:type="dcterms:W3CDTF">2015-02-08T16:25:17Z</dcterms:created>
  <dcterms:modified xsi:type="dcterms:W3CDTF">2015-04-26T14:17:51Z</dcterms:modified>
</cp:coreProperties>
</file>