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5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73" autoAdjust="0"/>
    <p:restoredTop sz="94638" autoAdjust="0"/>
  </p:normalViewPr>
  <p:slideViewPr>
    <p:cSldViewPr>
      <p:cViewPr>
        <p:scale>
          <a:sx n="80" d="100"/>
          <a:sy n="80" d="100"/>
        </p:scale>
        <p:origin x="-690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Autofit/>
          </a:bodyPr>
          <a:lstStyle/>
          <a:p>
            <a:r>
              <a:rPr lang="uk-UA" dirty="0" smtClean="0"/>
              <a:t>Переваги та загрози глобалізації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3068960"/>
            <a:ext cx="8856984" cy="2232248"/>
          </a:xfrm>
        </p:spPr>
        <p:txBody>
          <a:bodyPr>
            <a:normAutofit lnSpcReduction="10000"/>
          </a:bodyPr>
          <a:lstStyle/>
          <a:p>
            <a:r>
              <a:rPr lang="uk-UA" sz="7200" dirty="0" smtClean="0">
                <a:solidFill>
                  <a:schemeClr val="tx1"/>
                </a:solidFill>
              </a:rPr>
              <a:t>Глобалізація світової економіки</a:t>
            </a:r>
          </a:p>
          <a:p>
            <a:endParaRPr lang="uk-UA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2240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 build="p"/>
      <p:bldP spid="3" grpId="1" build="p"/>
      <p:bldP spid="3" grpId="2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C00000"/>
            </a:solidFill>
            <a:prstDash val="sysDot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r>
              <a:rPr lang="ru-RU" sz="3200" dirty="0" smtClean="0"/>
              <a:t>До </a:t>
            </a:r>
            <a:r>
              <a:rPr lang="ru-RU" sz="3200" dirty="0" err="1" smtClean="0"/>
              <a:t>головних</a:t>
            </a:r>
            <a:r>
              <a:rPr lang="ru-RU" sz="3200" dirty="0" smtClean="0"/>
              <a:t> </a:t>
            </a:r>
            <a:r>
              <a:rPr lang="ru-RU" sz="3200" dirty="0" err="1" smtClean="0"/>
              <a:t>глобальних</a:t>
            </a:r>
            <a:r>
              <a:rPr lang="ru-RU" sz="3200" dirty="0" smtClean="0"/>
              <a:t> проблем </a:t>
            </a:r>
            <a:r>
              <a:rPr lang="ru-RU" sz="3200" dirty="0" err="1" smtClean="0"/>
              <a:t>людства</a:t>
            </a:r>
            <a:r>
              <a:rPr lang="ru-RU" sz="3200" dirty="0" smtClean="0"/>
              <a:t> </a:t>
            </a:r>
            <a:r>
              <a:rPr lang="ru-RU" sz="3200" dirty="0" err="1" smtClean="0"/>
              <a:t>відносять</a:t>
            </a:r>
            <a:r>
              <a:rPr lang="ru-RU" sz="3200" dirty="0" smtClean="0"/>
              <a:t>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5536" y="4869160"/>
            <a:ext cx="8352928" cy="15841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  <a:prstDash val="sysDot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 smtClean="0"/>
              <a:t>Економічні</a:t>
            </a:r>
            <a:r>
              <a:rPr lang="ru-RU" sz="2000" dirty="0" smtClean="0"/>
              <a:t>: </a:t>
            </a:r>
            <a:r>
              <a:rPr lang="ru-RU" sz="2000" dirty="0" err="1" smtClean="0"/>
              <a:t>забезпечення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людства</a:t>
            </a:r>
            <a:r>
              <a:rPr lang="ru-RU" sz="2000" dirty="0" smtClean="0"/>
              <a:t> </a:t>
            </a:r>
            <a:r>
              <a:rPr lang="ru-RU" sz="2000" dirty="0" err="1" smtClean="0"/>
              <a:t>сировиною</a:t>
            </a:r>
            <a:r>
              <a:rPr lang="ru-RU" sz="2000" dirty="0" smtClean="0"/>
              <a:t>, </a:t>
            </a:r>
            <a:r>
              <a:rPr lang="ru-RU" sz="2000" dirty="0" err="1" smtClean="0"/>
              <a:t>єнергією</a:t>
            </a:r>
            <a:r>
              <a:rPr lang="ru-RU" sz="2000" dirty="0" smtClean="0"/>
              <a:t>, </a:t>
            </a:r>
            <a:r>
              <a:rPr lang="ru-RU" sz="2000" dirty="0" err="1" smtClean="0"/>
              <a:t>продоволюством</a:t>
            </a:r>
            <a:r>
              <a:rPr lang="ru-RU" sz="2000" dirty="0" smtClean="0"/>
              <a:t> ,</a:t>
            </a:r>
            <a:r>
              <a:rPr lang="ru-RU" sz="2000" dirty="0" err="1" smtClean="0"/>
              <a:t>раціональне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використання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ресурсів</a:t>
            </a:r>
            <a:r>
              <a:rPr lang="ru-RU" sz="2000" dirty="0" smtClean="0"/>
              <a:t> </a:t>
            </a:r>
            <a:r>
              <a:rPr lang="ru-RU" sz="2000" dirty="0" err="1" smtClean="0"/>
              <a:t>Світового</a:t>
            </a:r>
            <a:r>
              <a:rPr lang="ru-RU" sz="2000" dirty="0" smtClean="0"/>
              <a:t> океану, </a:t>
            </a:r>
            <a:r>
              <a:rPr lang="ru-RU" sz="2000" dirty="0" err="1" smtClean="0"/>
              <a:t>мирне</a:t>
            </a:r>
            <a:r>
              <a:rPr lang="ru-RU" sz="2000" dirty="0" smtClean="0"/>
              <a:t> </a:t>
            </a:r>
            <a:r>
              <a:rPr lang="ru-RU" sz="2000" dirty="0" err="1" smtClean="0"/>
              <a:t>освоєння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космічного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прстору</a:t>
            </a:r>
            <a:r>
              <a:rPr lang="ru-RU" sz="2000" dirty="0" smtClean="0"/>
              <a:t> </a:t>
            </a:r>
            <a:r>
              <a:rPr lang="ru-RU" sz="2000" dirty="0" err="1" smtClean="0"/>
              <a:t>тощо</a:t>
            </a:r>
            <a:r>
              <a:rPr lang="ru-RU" sz="2000" dirty="0" smtClean="0"/>
              <a:t>, </a:t>
            </a:r>
            <a:r>
              <a:rPr lang="ru-RU" sz="2000" dirty="0" err="1" smtClean="0"/>
              <a:t>нерівномірний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розвитк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країн</a:t>
            </a:r>
            <a:r>
              <a:rPr lang="ru-RU" sz="2000" dirty="0" smtClean="0"/>
              <a:t>.</a:t>
            </a:r>
            <a:endParaRPr lang="uk-UA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95536" y="1628800"/>
            <a:ext cx="4104456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  <a:prstDash val="sysDot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 smtClean="0"/>
              <a:t>Економічні</a:t>
            </a:r>
            <a:endParaRPr lang="uk-UA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95536" y="2420888"/>
            <a:ext cx="4104456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  <a:prstDash val="sysDot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 smtClean="0"/>
              <a:t>Екологічні</a:t>
            </a:r>
            <a:endParaRPr lang="uk-UA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95536" y="3212976"/>
            <a:ext cx="4104456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  <a:prstDash val="sysDot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 smtClean="0"/>
              <a:t>Політичні</a:t>
            </a:r>
            <a:endParaRPr lang="uk-UA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95536" y="4005064"/>
            <a:ext cx="4104456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  <a:prstDash val="sysDot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 smtClean="0"/>
              <a:t>Соціально-демографічні</a:t>
            </a:r>
            <a:endParaRPr lang="uk-UA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1506" name="Picture 2" descr="http://podrobnosti.ua/upload/news/2013/01/21/882948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772816"/>
            <a:ext cx="3429000" cy="2743201"/>
          </a:xfrm>
          <a:prstGeom prst="rect">
            <a:avLst/>
          </a:prstGeom>
          <a:noFill/>
        </p:spPr>
      </p:pic>
      <p:sp>
        <p:nvSpPr>
          <p:cNvPr id="23" name="Скругленный прямоугольник 22"/>
          <p:cNvSpPr/>
          <p:nvPr/>
        </p:nvSpPr>
        <p:spPr>
          <a:xfrm>
            <a:off x="395536" y="4869160"/>
            <a:ext cx="8352928" cy="15841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  <a:prstDash val="sysDot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err="1" smtClean="0"/>
              <a:t>Екологічні</a:t>
            </a:r>
            <a:r>
              <a:rPr lang="ru-RU" sz="2800" dirty="0" smtClean="0"/>
              <a:t>: </a:t>
            </a:r>
            <a:r>
              <a:rPr lang="ru-RU" sz="2800" dirty="0" err="1" smtClean="0"/>
              <a:t>проблеми</a:t>
            </a:r>
            <a:r>
              <a:rPr lang="ru-RU" sz="2800" dirty="0" smtClean="0"/>
              <a:t> </a:t>
            </a:r>
            <a:r>
              <a:rPr lang="ru-RU" sz="2800" dirty="0" err="1" smtClean="0"/>
              <a:t>взаємодії</a:t>
            </a:r>
            <a:r>
              <a:rPr lang="ru-RU" sz="2800" dirty="0" smtClean="0"/>
              <a:t> </a:t>
            </a:r>
            <a:r>
              <a:rPr lang="ru-RU" sz="2800" dirty="0" err="1" smtClean="0"/>
              <a:t>природи</a:t>
            </a:r>
            <a:r>
              <a:rPr lang="ru-RU" sz="2800" dirty="0" smtClean="0"/>
              <a:t> </a:t>
            </a:r>
            <a:r>
              <a:rPr lang="ru-RU" sz="2800" dirty="0" err="1" smtClean="0"/>
              <a:t>й</a:t>
            </a:r>
            <a:r>
              <a:rPr lang="ru-RU" sz="2800" dirty="0" smtClean="0"/>
              <a:t> </a:t>
            </a:r>
            <a:r>
              <a:rPr lang="ru-RU" sz="2800" dirty="0" err="1" smtClean="0"/>
              <a:t>суспільства</a:t>
            </a:r>
            <a:r>
              <a:rPr lang="ru-RU" sz="2800" dirty="0" smtClean="0"/>
              <a:t>, </a:t>
            </a:r>
            <a:r>
              <a:rPr lang="ru-RU" sz="2800" dirty="0" err="1" smtClean="0"/>
              <a:t>збереження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навколишнього</a:t>
            </a:r>
            <a:r>
              <a:rPr lang="ru-RU" sz="2800" dirty="0" smtClean="0"/>
              <a:t> природного </a:t>
            </a:r>
            <a:r>
              <a:rPr lang="ru-RU" sz="2800" dirty="0" err="1" smtClean="0"/>
              <a:t>середовища</a:t>
            </a:r>
            <a:endParaRPr lang="ru-RU" sz="2800" dirty="0" smtClean="0"/>
          </a:p>
        </p:txBody>
      </p:sp>
      <p:pic>
        <p:nvPicPr>
          <p:cNvPr id="21508" name="Picture 4" descr="http://2.bp.blogspot.com/-A9oLHOAzaB8/UXjfLi6JqjI/AAAAAAAAABA/dp3pgqhHkfw/s200/18e7079ed823784a481832fe6031ec60_300_300_ma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628800"/>
            <a:ext cx="3096344" cy="2987972"/>
          </a:xfrm>
          <a:prstGeom prst="rect">
            <a:avLst/>
          </a:prstGeom>
          <a:noFill/>
        </p:spPr>
      </p:pic>
      <p:sp>
        <p:nvSpPr>
          <p:cNvPr id="25" name="Скругленный прямоугольник 24"/>
          <p:cNvSpPr/>
          <p:nvPr/>
        </p:nvSpPr>
        <p:spPr>
          <a:xfrm>
            <a:off x="395536" y="4869160"/>
            <a:ext cx="8352928" cy="15841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  <a:prstDash val="sysDot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 smtClean="0"/>
              <a:t>Політичні</a:t>
            </a:r>
            <a:r>
              <a:rPr lang="ru-RU" sz="2000" dirty="0" smtClean="0"/>
              <a:t>: </a:t>
            </a:r>
            <a:r>
              <a:rPr lang="ru-RU" sz="2000" dirty="0" err="1" smtClean="0"/>
              <a:t>відвернення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світової</a:t>
            </a:r>
            <a:r>
              <a:rPr lang="ru-RU" sz="2000" dirty="0" smtClean="0"/>
              <a:t> </a:t>
            </a:r>
            <a:r>
              <a:rPr lang="ru-RU" sz="2000" dirty="0" err="1" smtClean="0"/>
              <a:t>термоядерної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війни</a:t>
            </a:r>
            <a:r>
              <a:rPr lang="ru-RU" sz="2000" dirty="0" smtClean="0"/>
              <a:t> та </a:t>
            </a:r>
            <a:r>
              <a:rPr lang="ru-RU" sz="2000" dirty="0" err="1" smtClean="0"/>
              <a:t>забезпечення</a:t>
            </a:r>
            <a:r>
              <a:rPr lang="ru-RU" sz="2000" dirty="0" smtClean="0"/>
              <a:t> миру, </a:t>
            </a:r>
            <a:r>
              <a:rPr lang="ru-RU" sz="2000" dirty="0" err="1" smtClean="0"/>
              <a:t>подолання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економічної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відсталості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частини</a:t>
            </a:r>
            <a:r>
              <a:rPr lang="ru-RU" sz="2000" dirty="0" smtClean="0"/>
              <a:t> </a:t>
            </a:r>
            <a:r>
              <a:rPr lang="ru-RU" sz="2000" dirty="0" err="1" smtClean="0"/>
              <a:t>регіонів</a:t>
            </a:r>
            <a:r>
              <a:rPr lang="ru-RU" sz="2000" dirty="0" smtClean="0"/>
              <a:t> та </a:t>
            </a:r>
            <a:r>
              <a:rPr lang="ru-RU" sz="2000" dirty="0" err="1" smtClean="0"/>
              <a:t>країн</a:t>
            </a:r>
            <a:r>
              <a:rPr lang="ru-RU" sz="2000" dirty="0" smtClean="0"/>
              <a:t> </a:t>
            </a:r>
            <a:r>
              <a:rPr lang="ru-RU" sz="2000" dirty="0" err="1" smtClean="0"/>
              <a:t>світу</a:t>
            </a:r>
            <a:r>
              <a:rPr lang="ru-RU" sz="2000" dirty="0" smtClean="0"/>
              <a:t>, </a:t>
            </a:r>
            <a:r>
              <a:rPr lang="ru-RU" sz="2000" dirty="0" err="1" smtClean="0"/>
              <a:t>недопущення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регіональних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та</a:t>
            </a:r>
            <a:r>
              <a:rPr lang="ru-RU" sz="2000" dirty="0" smtClean="0"/>
              <a:t> </a:t>
            </a:r>
            <a:r>
              <a:rPr lang="ru-RU" sz="2000" dirty="0" err="1" smtClean="0"/>
              <a:t>міжнародних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конфліктів</a:t>
            </a:r>
            <a:r>
              <a:rPr lang="ru-RU" sz="2000" dirty="0" smtClean="0"/>
              <a:t>, </a:t>
            </a:r>
            <a:r>
              <a:rPr lang="ru-RU" sz="2000" dirty="0" err="1" smtClean="0"/>
              <a:t>роззброєння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та</a:t>
            </a:r>
            <a:r>
              <a:rPr lang="ru-RU" sz="2000" dirty="0" smtClean="0"/>
              <a:t> </a:t>
            </a:r>
            <a:r>
              <a:rPr lang="ru-RU" sz="2000" dirty="0" err="1" smtClean="0"/>
              <a:t>конверсія</a:t>
            </a:r>
            <a:r>
              <a:rPr lang="ru-RU" sz="2000" dirty="0" smtClean="0"/>
              <a:t> </a:t>
            </a:r>
            <a:r>
              <a:rPr lang="ru-RU" sz="2000" dirty="0" err="1" smtClean="0"/>
              <a:t>тощо</a:t>
            </a:r>
            <a:endParaRPr lang="ru-RU" sz="2000" dirty="0" smtClean="0"/>
          </a:p>
        </p:txBody>
      </p:sp>
      <p:pic>
        <p:nvPicPr>
          <p:cNvPr id="21510" name="Picture 6" descr="http://www.sq.com.ua/img/news/2012/july/12/naro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0" y="1772816"/>
            <a:ext cx="3818706" cy="2857500"/>
          </a:xfrm>
          <a:prstGeom prst="rect">
            <a:avLst/>
          </a:prstGeom>
          <a:noFill/>
        </p:spPr>
      </p:pic>
      <p:sp>
        <p:nvSpPr>
          <p:cNvPr id="27" name="Скругленный прямоугольник 26"/>
          <p:cNvSpPr/>
          <p:nvPr/>
        </p:nvSpPr>
        <p:spPr>
          <a:xfrm>
            <a:off x="395536" y="4869160"/>
            <a:ext cx="8352928" cy="15841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  <a:prstDash val="sysDot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err="1" smtClean="0"/>
              <a:t>Соціально-демографічні</a:t>
            </a:r>
            <a:r>
              <a:rPr lang="ru-RU" sz="1600" dirty="0" smtClean="0"/>
              <a:t>: </a:t>
            </a:r>
            <a:r>
              <a:rPr lang="ru-RU" sz="1600" dirty="0" err="1" smtClean="0"/>
              <a:t>проблеми</a:t>
            </a:r>
            <a:r>
              <a:rPr lang="ru-RU" sz="1600" dirty="0" smtClean="0"/>
              <a:t> </a:t>
            </a:r>
            <a:r>
              <a:rPr lang="ru-RU" sz="1600" dirty="0" err="1" smtClean="0"/>
              <a:t>розвитку</a:t>
            </a:r>
            <a:r>
              <a:rPr lang="ru-RU" sz="1600" dirty="0" smtClean="0"/>
              <a:t> </a:t>
            </a:r>
            <a:r>
              <a:rPr lang="ru-RU" sz="1600" dirty="0" err="1" smtClean="0"/>
              <a:t>людини</a:t>
            </a:r>
            <a:r>
              <a:rPr lang="ru-RU" sz="1600" dirty="0" smtClean="0"/>
              <a:t> та </a:t>
            </a:r>
            <a:r>
              <a:rPr lang="ru-RU" sz="1600" dirty="0" err="1" smtClean="0"/>
              <a:t>забезпечення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її</a:t>
            </a:r>
            <a:r>
              <a:rPr lang="ru-RU" sz="1600" dirty="0" smtClean="0"/>
              <a:t> </a:t>
            </a:r>
            <a:r>
              <a:rPr lang="ru-RU" sz="1600" dirty="0" err="1" smtClean="0"/>
              <a:t>майбут</a:t>
            </a:r>
            <a:endParaRPr lang="ru-RU" sz="1600" dirty="0" smtClean="0"/>
          </a:p>
          <a:p>
            <a:pPr algn="ctr"/>
            <a:r>
              <a:rPr lang="ru-RU" sz="1600" dirty="0" err="1" smtClean="0"/>
              <a:t>нього</a:t>
            </a:r>
            <a:r>
              <a:rPr lang="ru-RU" sz="1600" dirty="0" smtClean="0"/>
              <a:t>, </a:t>
            </a:r>
            <a:r>
              <a:rPr lang="ru-RU" sz="1600" dirty="0" err="1" smtClean="0"/>
              <a:t>демогдафічний</a:t>
            </a:r>
            <a:r>
              <a:rPr lang="ru-RU" sz="1600" dirty="0" smtClean="0"/>
              <a:t> </a:t>
            </a:r>
            <a:r>
              <a:rPr lang="ru-RU" sz="1600" dirty="0" err="1" smtClean="0"/>
              <a:t>вибух</a:t>
            </a:r>
            <a:r>
              <a:rPr lang="ru-RU" sz="1600" dirty="0" smtClean="0"/>
              <a:t> у </a:t>
            </a:r>
            <a:r>
              <a:rPr lang="ru-RU" sz="1600" dirty="0" err="1" smtClean="0"/>
              <a:t>країнах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розвиваються</a:t>
            </a:r>
            <a:r>
              <a:rPr lang="ru-RU" sz="1600" dirty="0" smtClean="0"/>
              <a:t> та </a:t>
            </a:r>
            <a:r>
              <a:rPr lang="ru-RU" sz="1600" dirty="0" err="1" smtClean="0"/>
              <a:t>демографічні</a:t>
            </a:r>
            <a:r>
              <a:rPr lang="ru-RU" sz="1600" dirty="0" smtClean="0"/>
              <a:t> </a:t>
            </a:r>
            <a:r>
              <a:rPr lang="ru-RU" sz="1600" dirty="0" err="1" smtClean="0"/>
              <a:t>кризи</a:t>
            </a:r>
            <a:r>
              <a:rPr lang="ru-RU" sz="1600" dirty="0" smtClean="0"/>
              <a:t> в </a:t>
            </a:r>
            <a:r>
              <a:rPr lang="ru-RU" sz="1600" dirty="0" err="1" smtClean="0"/>
              <a:t>розвинених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країнах</a:t>
            </a:r>
            <a:r>
              <a:rPr lang="ru-RU" sz="1600" dirty="0" smtClean="0"/>
              <a:t>, </a:t>
            </a:r>
            <a:r>
              <a:rPr lang="ru-RU" sz="1600" dirty="0" err="1" smtClean="0"/>
              <a:t>подолання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єпідемій</a:t>
            </a:r>
            <a:r>
              <a:rPr lang="ru-RU" sz="1600" dirty="0" smtClean="0"/>
              <a:t>, тяжких </a:t>
            </a:r>
            <a:r>
              <a:rPr lang="ru-RU" sz="1600" dirty="0" err="1" smtClean="0"/>
              <a:t>захворювань</a:t>
            </a:r>
            <a:r>
              <a:rPr lang="ru-RU" sz="1600" dirty="0" smtClean="0"/>
              <a:t> (</a:t>
            </a:r>
            <a:r>
              <a:rPr lang="ru-RU" sz="1600" dirty="0" err="1" smtClean="0"/>
              <a:t>СНІДу</a:t>
            </a:r>
            <a:r>
              <a:rPr lang="ru-RU" sz="1600" dirty="0" smtClean="0"/>
              <a:t>, </a:t>
            </a:r>
            <a:r>
              <a:rPr lang="ru-RU" sz="1600" dirty="0" err="1" smtClean="0"/>
              <a:t>наркоманії</a:t>
            </a:r>
            <a:r>
              <a:rPr lang="ru-RU" sz="1600" dirty="0" smtClean="0"/>
              <a:t>), </a:t>
            </a:r>
            <a:r>
              <a:rPr lang="ru-RU" sz="1600" dirty="0" err="1" smtClean="0"/>
              <a:t>боротьба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міжнародною</a:t>
            </a:r>
            <a:r>
              <a:rPr lang="ru-RU" sz="1600" dirty="0" smtClean="0"/>
              <a:t> </a:t>
            </a:r>
            <a:r>
              <a:rPr lang="ru-RU" sz="1600" dirty="0" err="1" smtClean="0"/>
              <a:t>злочинністю</a:t>
            </a:r>
            <a:r>
              <a:rPr lang="ru-RU" sz="1600" dirty="0" smtClean="0"/>
              <a:t>, </a:t>
            </a:r>
            <a:r>
              <a:rPr lang="ru-RU" sz="1600" dirty="0" err="1" smtClean="0"/>
              <a:t>наркобізнесом</a:t>
            </a:r>
            <a:r>
              <a:rPr lang="ru-RU" sz="1600" dirty="0" smtClean="0"/>
              <a:t>, </a:t>
            </a:r>
            <a:r>
              <a:rPr lang="ru-RU" sz="1600" dirty="0" err="1" smtClean="0"/>
              <a:t>тероризмом</a:t>
            </a:r>
            <a:r>
              <a:rPr lang="ru-RU" sz="1600" dirty="0" smtClean="0"/>
              <a:t>, </a:t>
            </a:r>
            <a:r>
              <a:rPr lang="ru-RU" sz="1600" dirty="0" err="1" smtClean="0"/>
              <a:t>проблеми</a:t>
            </a:r>
            <a:r>
              <a:rPr lang="ru-RU" sz="1600" dirty="0" smtClean="0"/>
              <a:t> </a:t>
            </a:r>
            <a:r>
              <a:rPr lang="ru-RU" sz="1600" dirty="0" err="1" smtClean="0"/>
              <a:t>демократизації</a:t>
            </a:r>
            <a:r>
              <a:rPr lang="ru-RU" sz="1600" dirty="0" smtClean="0"/>
              <a:t> та </a:t>
            </a:r>
            <a:r>
              <a:rPr lang="ru-RU" sz="1600" dirty="0" err="1" smtClean="0"/>
              <a:t>охорони</a:t>
            </a:r>
            <a:r>
              <a:rPr lang="ru-RU" sz="1600" dirty="0" smtClean="0"/>
              <a:t> прав </a:t>
            </a:r>
            <a:r>
              <a:rPr lang="ru-RU" sz="1600" dirty="0" err="1" smtClean="0"/>
              <a:t>людини</a:t>
            </a:r>
            <a:r>
              <a:rPr lang="ru-RU" sz="1600" dirty="0" smtClean="0"/>
              <a:t>.</a:t>
            </a:r>
            <a:endParaRPr lang="uk-UA" sz="1600" dirty="0" smtClean="0"/>
          </a:p>
        </p:txBody>
      </p:sp>
      <p:pic>
        <p:nvPicPr>
          <p:cNvPr id="21512" name="Picture 8" descr="http://ssd-koda.gov.ua/wp-content/uploads/2013/10/er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716016" y="1556792"/>
            <a:ext cx="3843737" cy="309634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5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8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8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8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0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0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0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0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3" grpId="1" animBg="1"/>
      <p:bldP spid="14" grpId="0" animBg="1"/>
      <p:bldP spid="14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5" grpId="0" animBg="1"/>
      <p:bldP spid="25" grpId="1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8000"/>
            <a:lum/>
          </a:blip>
          <a:srcRect/>
          <a:stretch>
            <a:fillRect l="-39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8" y="6669360"/>
            <a:ext cx="8229600" cy="1143000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048672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Розгортання процесу глобалізації відбувається суперечливо за характером впливу на національні економіки та на весь хід сучасного світового господарського розвитку. З одного боку, глобалізація небачено розширює можливості окремих країн щодо використання та оптимальної комбінації різноманітних ресурсів, їхньої більш глибокої і всебічної участі в системі міжнародного поділу праці, з другого боку — глобальні процеси значно загострюють конкурентну боротьбу, спричиняють маніпулювання величезними фінансовими і інвестиційними ресурсами, що становить реальну загрозу для країн з низькими і середніми доходами.</a:t>
            </a:r>
          </a:p>
          <a:p>
            <a:endParaRPr lang="uk-UA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3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616624"/>
          </a:xfrm>
          <a:ln w="76200"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uk-UA" dirty="0" smtClean="0"/>
              <a:t>Глобалізація і її основний прояв — зростання відкритості національної економіки — обумовлюють потенційні вигоди, втім обмежують можливості незалежної макроекономічної політики на національному рівні. Неупереджений аналіз свідчить, що у міждержавних відносинах тривають перерозподіл ресурсів на користь країн так званого цивілізаційного центру, які розвиваються на основі постіндустріальних принципів, і постійне нагромадження відсталості на іншому полюсі — країнах з традиційною індустріальною технологією та </a:t>
            </a:r>
            <a:r>
              <a:rPr lang="uk-UA" dirty="0" err="1" smtClean="0"/>
              <a:t>доіндустріальним</a:t>
            </a:r>
            <a:r>
              <a:rPr lang="uk-UA" dirty="0" smtClean="0"/>
              <a:t> розвитком.</a:t>
            </a:r>
            <a:endParaRPr lang="uk-UA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11592534" flipV="1">
            <a:off x="562813" y="-723532"/>
            <a:ext cx="2274419" cy="320891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404664"/>
            <a:ext cx="4038600" cy="5721499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Розвинуті країни отримують найвідчутніші дивіденди від глобалізації. Шляхом торгівлі, інвестицій, доступу до зовнішніх джерел ресурсів глобалізація полегшує заміну мало кваліфікованої робочої сили за рахунок тих чи інших країн.</a:t>
            </a:r>
          </a:p>
          <a:p>
            <a:endParaRPr lang="uk-UA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 lnSpcReduction="10000"/>
          </a:bodyPr>
          <a:lstStyle/>
          <a:p>
            <a:endParaRPr lang="uk-UA" dirty="0"/>
          </a:p>
        </p:txBody>
      </p:sp>
      <p:pic>
        <p:nvPicPr>
          <p:cNvPr id="28674" name="Picture 2" descr="http://pdohod.ru/wp-content/uploads/2013/11/investic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692696"/>
            <a:ext cx="3798856" cy="2852936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8676" name="Picture 4" descr="http://vizerunok.com.ua/wp-content/uploads/2012/01/28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525011"/>
            <a:ext cx="3811352" cy="2540901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6286500"/>
            <a:ext cx="8229600" cy="1143000"/>
          </a:xfrm>
        </p:spPr>
        <p:txBody>
          <a:bodyPr/>
          <a:lstStyle/>
          <a:p>
            <a:endParaRPr lang="uk-UA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6264696"/>
          </a:xfrm>
          <a:ln w="76200"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uk-UA" dirty="0" smtClean="0"/>
              <a:t>Складовою процесів глобалізації є зростаюча мобільність робочої сили, </a:t>
            </a:r>
            <a:r>
              <a:rPr lang="uk-UA" dirty="0" err="1" smtClean="0"/>
              <a:t>інфенсифікація</a:t>
            </a:r>
            <a:r>
              <a:rPr lang="uk-UA" dirty="0" smtClean="0"/>
              <a:t> міграційних процесів, наслідки яких є суперечливими. Для країн, що розвиваються, а також країн з перехідною економікою серйозною проблемою стає «відтік мозків». Глобалізація і технічний прогрес сприяють підвищенню попиту на висококваліфіковану робочу силу з боку транснаціональних компаній. За підрахунками західних учених, еміграція висококваліфікованого фахівця рівнозначна вкладенню в економіку вибраної ним країни мільйона доларів.</a:t>
            </a:r>
          </a:p>
          <a:p>
            <a:endParaRPr lang="uk-UA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4038600" cy="5865515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Найбільша загроза від глобалізації насувається на багато країн, що розвиваються, бо саме вони відчувають гостру нестачу людського капіталу, інституцій, господарської інфраструктури, економічних рішень, необхідних для реалізації наявних можливостей.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lnSpcReduction="10000"/>
          </a:bodyPr>
          <a:lstStyle/>
          <a:p>
            <a:endParaRPr lang="uk-UA"/>
          </a:p>
        </p:txBody>
      </p:sp>
      <p:pic>
        <p:nvPicPr>
          <p:cNvPr id="26626" name="Picture 2" descr="http://www.rate1.com.ua/uploads/RTEmagicC_1034_01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620688"/>
            <a:ext cx="3749402" cy="310450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6628" name="Picture 4" descr="http://st03.kakprosto.ru/images/article/2011/4/15/1_52551772d1cf752551772d1d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717032"/>
            <a:ext cx="3746528" cy="247193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8720"/>
            <a:ext cx="4038600" cy="5949280"/>
          </a:xfrm>
        </p:spPr>
        <p:txBody>
          <a:bodyPr>
            <a:normAutofit/>
          </a:bodyPr>
          <a:lstStyle/>
          <a:p>
            <a:r>
              <a:rPr lang="uk-UA" dirty="0" smtClean="0"/>
              <a:t>Загрози глобалізації та способи протидії їм були сформульовані в концепції так званого </a:t>
            </a:r>
            <a:r>
              <a:rPr lang="uk-UA" dirty="0" err="1" smtClean="0"/>
              <a:t>“сталого</a:t>
            </a:r>
            <a:r>
              <a:rPr lang="uk-UA" dirty="0" smtClean="0"/>
              <a:t> </a:t>
            </a:r>
            <a:r>
              <a:rPr lang="uk-UA" dirty="0" err="1" smtClean="0"/>
              <a:t>розвитку”</a:t>
            </a:r>
            <a:r>
              <a:rPr lang="uk-UA" dirty="0" smtClean="0"/>
              <a:t> в доповіді </a:t>
            </a:r>
            <a:r>
              <a:rPr lang="uk-UA" dirty="0" err="1" smtClean="0"/>
              <a:t>“Наше</a:t>
            </a:r>
            <a:r>
              <a:rPr lang="uk-UA" dirty="0" smtClean="0"/>
              <a:t> спільне </a:t>
            </a:r>
            <a:r>
              <a:rPr lang="uk-UA" dirty="0" err="1" smtClean="0"/>
              <a:t>майбутнє”</a:t>
            </a:r>
            <a:r>
              <a:rPr lang="uk-UA" dirty="0" smtClean="0"/>
              <a:t> Світової Комісії з </a:t>
            </a:r>
            <a:r>
              <a:rPr lang="uk-UA" dirty="0" err="1" smtClean="0"/>
              <a:t>Навколишньго</a:t>
            </a:r>
            <a:r>
              <a:rPr lang="uk-UA" dirty="0" smtClean="0"/>
              <a:t> Середовища та Розвитку (1986р.)</a:t>
            </a:r>
          </a:p>
          <a:p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endParaRPr lang="uk-UA"/>
          </a:p>
        </p:txBody>
      </p:sp>
      <p:pic>
        <p:nvPicPr>
          <p:cNvPr id="25602" name="Picture 2" descr="http://yeurasia.org/wp-content/uploads/2013/04/%D0%93%D0%BE%D1%80%D0%BE%D0%B4-%D0%B1%D1%83%D0%B4%D1%83%D1%89%D0%B5%D0%B3%D0%BE-%D0%95%D0%B2%D1%80%D0%B0%D0%B7%D0%B8%D0%B9%D1%81%D0%BA%D0%B8%D0%B9-%D0%A1%D0%BE%D1%8E%D0%B7-%D1%84%D0%BB%D0%B0%D0%B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365104"/>
            <a:ext cx="4200467" cy="2362762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5604" name="Picture 4" descr="http://krasnaya-zastava.ru/wp-content/uploads/2014/02/0-fu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348880"/>
            <a:ext cx="4216816" cy="2085347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5606" name="Picture 6" descr="http://img4.pixhost.org/images/2385/17103612_13703310004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0"/>
            <a:ext cx="4224469" cy="2376264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6597352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Сталий розвиток означає такий розвиток, який задовольняє потреби сучасності, не ставлячи під загрозу здатність майбутніх поколінь задовольняти власні потреби.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pPr>
              <a:buNone/>
            </a:pPr>
            <a:r>
              <a:rPr lang="uk-UA" dirty="0" smtClean="0"/>
              <a:t>   Оскільки в центрі соціально-економічного розвитку перебуває людина та її потреби, усе більшого значення на сьогоднішній день набуває поняття </a:t>
            </a:r>
            <a:r>
              <a:rPr lang="uk-UA" dirty="0" err="1" smtClean="0"/>
              <a:t>“сталого</a:t>
            </a:r>
            <a:r>
              <a:rPr lang="uk-UA" dirty="0" smtClean="0"/>
              <a:t> людського </a:t>
            </a:r>
            <a:r>
              <a:rPr lang="uk-UA" dirty="0" err="1" smtClean="0"/>
              <a:t>розвитку”</a:t>
            </a:r>
            <a:endParaRPr lang="uk-UA" dirty="0"/>
          </a:p>
        </p:txBody>
      </p:sp>
      <p:pic>
        <p:nvPicPr>
          <p:cNvPr id="24578" name="Picture 2" descr="http://economica.org.ua/wp-content/uploads/2010/02/311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131620"/>
            <a:ext cx="2520280" cy="225447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4582" name="Picture 6" descr="http://economica.org.ua/wp-content/uploads/2010/02/ScreenSho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132856"/>
            <a:ext cx="3600400" cy="2258777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2" name="Picture 10" descr="http://www.teplocom-uk.ru/upload/iblock/e1c/Innovation_project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2750" y="2420888"/>
            <a:ext cx="5507682" cy="2167509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88640"/>
            <a:ext cx="8229600" cy="6669360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Людський розвиток — це процес розширення можливостей вибору у різних сферах: від гарантування економічних, соціальних та політичних прав і свобод до можливостей творчої самореалізації та вдосконалення.</a:t>
            </a:r>
          </a:p>
          <a:p>
            <a:endParaRPr lang="uk-UA" sz="2800" dirty="0" smtClean="0"/>
          </a:p>
          <a:p>
            <a:endParaRPr lang="uk-UA" sz="2800" dirty="0" smtClean="0"/>
          </a:p>
          <a:p>
            <a:endParaRPr lang="uk-UA" sz="2800" dirty="0" smtClean="0"/>
          </a:p>
          <a:p>
            <a:endParaRPr lang="uk-UA" sz="2800" dirty="0" smtClean="0"/>
          </a:p>
          <a:p>
            <a:r>
              <a:rPr lang="uk-UA" sz="2800" dirty="0" smtClean="0"/>
              <a:t>Сталий людський розвиток є тривалим у часі і означає задоволення фізичних, духовних та інших потреб людей на сталій основі, без погіршення можливостей вибору наступних поколінь.</a:t>
            </a:r>
          </a:p>
          <a:p>
            <a:endParaRPr lang="uk-UA" dirty="0"/>
          </a:p>
        </p:txBody>
      </p:sp>
      <p:sp>
        <p:nvSpPr>
          <p:cNvPr id="23556" name="AutoShape 4" descr="data:image/jpeg;base64,/9j/4AAQSkZJRgABAQAAAQABAAD/2wCEAAkGBxAQEBAQEBAPEBAPDw8PDxAPEA8QFRAPFBEWFxUSFRUYHCggGBolHRQWITEjJSkrLi46GB8zODMsNygtLisBCgoKDg0OGxAQGiwkHyQsLCwsLCwsLCwsLCwsLCwsLCwsLCwsLCwsLCwsLCwsLCwsLCwsLCwsLCwsLCwsLCwsLP/AABEIAMIBAwMBEQACEQEDEQH/xAAbAAEAAQUBAAAAAAAAAAAAAAAABAEDBQYHAv/EAEEQAAICAQEEBQkFBgYCAwAAAAABAgMRBAUSITEGQVFxgRMiMmFykaGxwQczQnOyFCNSYoLRQ4OSouHxY8IWU6P/xAAbAQEAAgMBAQAAAAAAAAAAAAAAAwQBAgUGB//EADQRAQACAgEDAgUCBAUFAQAAAAABAgMRBBIhMQVREzJBQnEigSNhkaEUFSSxwTNDUvDxBv/aAAwDAQACEQMRAD8A7iAAAAAAAAAAAAAAAAAAAAAAAAAAAAAAAAAAAAAAAAAAAAAAAAAAAAAAAAAAAAAAAAAAAAAAAAAAAAAAAAAAAAAAAAAAAAAAAAACmTGwMioAAAAAAAAAAAAAAAAAAAAAAAAAAAAAAAAAAMdt/aa0unsvazuJKK6nOUlGOfVlo0yW6azLW06jbStHtJ3Pftm5yfHi+C7lyRws172ncyoZJtMtl2BtBuzyLeU4uUMvOGua93yLnAzWmeiZT8e8z+mWwnUWgAAAAAAAAAAAAAAAAAAAAAAAAoBj9dtvTU/eXVpr8KlvS/0riR2y0r5lYxcTPl+Ssyw0unGndkIQhY4ynGLnLEFFN43sc3jwIf8AF03qHQ/yXPFJtaY7R4bSi046oAAAAxvSPZn7XpbtPnddkMQk/wANialBv1ZSNbV6o0xMbhxXT7Qs01kqL067K5bs4y4Ya+a60+s5WTEq3o3voZf5XUwl+FQm0+17uMfH4DiREZWMPa7oCOuuKgAAAAAAAAAAAAAAAAAAAAZAwG1+lml08nDedti5wqw919jlyT9XMgycitF7i+nZuRPbtH82ua3p3dLhVVCtdsm7JfRFW3Mt9sO1h9Bxx3yWmfx2YDW7Z1N33l1kl/Cnux/0xwivbNe3mXTxcDj4vlpH+6AiNc0qYYmHWOi+v8vpapt5lFeTn7ceGfFYfidjBfrpEvC8/B8HkWr9PMfiWXJlMAAAAHNPtRt0tttFO5GWpg9+c0uMammlW315fHHVj1lPk3jxHlDltCzszVbtaUeUVlKPB5XYcmd9W1OfO259Fdqy1Fac2nJwjNduHlNevDXxOpw81r7rbzC3hyTbcSzxeTgAAAAAAAAAAAAAAAAAAxe2dvafSLNs/OxmNcfOnLuXV3vgR3y1p5TYePkyzqsOebe6YajU5hBuip8N2D86S/ml9F8Slk5Fr9o7Q7fH4GPH3t3lrkXhlee7pY7dMxKUmRupE7japgACA2/7PNfu2WUPlZHykPbjwa8V+ku8O/eavPeu4N1rlj6dpdAOi8yAUbMTMR5Fqd6XDm+xcWQTn32pG23S1fSbYvm506SuyyanY5Waue6o+fhrzVwSeUl6vEq1tlvaaxP5Rdcb1Vjul89Tp66PLWV3LUTnVZDchVXXNw3oOM8bya3Zedz5cEM2Dopvfdm1p1piZbRi2lXXW5tcZuL9+HhvJz+j3c/pZbZd8qpQslJyaknLklu8nFJclhs2w5OjJEwzS2r7b8megh0VQAAAAAAAAAAAAAAAAABzD7RNneT1StS83URz/mRwpL3br8Wc/lU1bfu7npuXqxzT2aoV3TUDK/U+HcR2ju6OC26rpqmAAEnZ2rdN1dq51zUu9da8VlG+O3TaJV+ThjNitSfrH/x2Kq1SipJ5jJKSfamso7PVGtvAzWYmYn6PE9Qs4WZPsX17PEgnNNu1I2zFfdRVSl6Twv4Y/V/2EYZt3vOzfsuwrUVhJJeosRER4arOm0FVU7J1wUJWtSs3eClJdeOSfF8uZiKxE7hiIiGN6V7Pd9VW6k5VavS3LP8ACrVGf+yUyLkR/DltXy5VrtfTRqtTCG7GFeoshGK6lGTW6l8Dl2pMquWv6pbLGxulScWt9YjHrbfBLHrK8V3bUKutzqHSKU1GKfNRSffg9FHh0oezLIAAAAAAAAAAAAAAAAAa9032b5fSTaWZ0/vYf0+kv9OfgQ56dVFvhZfh5o9p7OTHMejUMsvdT495raOyzx7atr3SCNfVAAT9lbHu1L/dx81elZLhCPe/ojMRtT5XNxceP1T39o8uhdHtx1KiN3lv2dKE5xe7jsivV1Z9RcwUnJ5ntDyXM6vifEmvT1d4ZyuCisJJL1HQiIjtCjM7ejIAAMftfaNdMXvyinGO/u5WZccRSXrlhFTlZOmumd6ibOR7Q2PTPUQs8mt/yqsslHKzJyy3Jcm2zmVvbplQi8zuXQuj2iU7d+SzGmMdxf8Aklnj4JfEsen49zN5b8eu9y2o6y2AAAAAAAAAAAAAAAAAACkllYfHIHFukGz/ANm1NtP4YyzD8uXGPwePA5WWnTaYem42X4mOLMcaLEAb1nU7SovKInUrbqrEr+k0tl0lCqEpyfVFcvW31LvERtpmz0w16rzqGfjsvS6Nb2smrbea01Tyk/53/wBeJntDkzy+Ryp6ePHTX/yn/hA2rt669bixVSuCqr4LHY+35GJlb43p2PDPVP6re8pvQXX+S1Sg3iN8dx+2uMX814lniX6b691f1rj/ABMHXHmv+31dNOo8gAWb9TCtZnOMF/NJI0tkrX5pZisz4hjLOkdCkow3rG2llLC4vtZRy+pYqeNynrxbz3nsidJ4PU0qFcVvqyEnvYXmReXh96Rz8vrODLj1qYlFk495rqGvV7OtUWnU1L9oja5cGpVwrlGMU1nrnJkcczD8KaxPeVOcOStdabN0WuTV0eUlOLa9W7hfJnT9OvWaTET9W2CJiNTDPHSTqgAAAAAAAAAAAAAAAAAABon2mbNzGrUpei/JWey8uL9+V4oqcqn3Op6Zl1M0lz8pOyu6bS2WvFcJ2P8Aki3jvfJBi2StPMti2d0djCHldbdCmtPHk4SUrJPnu8MpeGfA1tH1Rx6jef4eCu591zWdI92Lp0Va09XXL/En62+r5msz7J8Pps3t8Tkz1T7fRgG23lvLfFt8W325NXXisRGoAy9VWOMlKLxKLUovsaeUZidTtpekXrNZ8S7Fs/WK6mu2PKcFLueOK8HlHarfdOqHgM2KcWWaT9Jabq9v6ifDf3F2Vrd+PP4nAyc3Nb66/C9Tj0hi5TbeW232ttv3lW0zbysRGvC9pX50faj8yO/gt4bcciVYMCqZvW9qz2mYY1DK6R5hHPH/ALPb+m2m3GpM+dKOSNWlfLzQAAAAAAAAAAAAAAAAAAGL6R1Rs09lUlN+VW4tyDm1LnGWF2NJkWb5daS4LdN4t7OXWX6OhuKqnfZFuLd3mxUk8Nbi+uTn6dnqzZI7doWNX0jvlHClGqtcoVJRSMS3pxq+bd2Kr129JNybfLLbZHa0Sv8AHmMdo0yJG66oAABvv2e6/eqsob41vfh7Eua8H+o6HEvuk1eV9bwdOWMsfX/eGvSZwmkPKYZXqZedH2o/MjvHYnw3M40qygADK6H0I+PzPbekzvi1UcvzykHSRgAAAAAAAAAAAAAAAAAAw2u6RU1ycUp2yjwkq0mk+xybSz3FbLysdJ1KO2SsOY9Ld2eosurhOELcSkpqKxY/S5N8+fiVJy0vbcOxwuZjtSKTPdqG2dQ4wjjk5YZi0OlS21jSX8CvaErZtFbvwT61wfejDrYL9dIX0EyoADK9Gdf5DVVzbxGT8nP2ZcM+Dw/Amw36Lbc/1LB8bj2iPMd4/Zdmzm67uFHh4TGmXp2Yx7S+ZpZlvRxZ8qqhgAGi1s82xzwhYoxWFwTrhL5yZ0sPqOfj0rWk9kdsVZnaZHXy60n70W6evZo+asT/AGRzgj3e1r11xfgy1T1+n3Un9ms4J90qmxSWUdnjcivIxxkr4lDavTOlwsNQAAAAAAAAAAAAAGM6S6qVWkvsi2pKGE11OUlHPhnJHlmYpMw1vOqy0zZrjuruPPXc6UTbai4S7mbY/KTHaYnbn99Ksi4vk84frT5nS8w9VgvM0iWPjsy+C391uvecVPnxSy+C48usgtEeE/8AiscW6Jnuyuw9V5zg/wASyu9f8fIi06vEvq3T7s4YdBUAADEslXbvRT6+T70VpjUvN8nH8PJMK5MaQLWptw13r5kd20OiHEnyqBgAI+k9O/8AMi//AMYL6El/lr/79WEkjZAMns/0PFnsvRp/0sfmVLN8ySdZEAAAAAAAAAAAAAAi7V0avptpbwrIShnsbXB+DwzW0bjTExuNOXaGy2uc6bISVlUnCaw3hrrXqfNd5w82PpnUqF66lZ187LpwoqWbbpKEF63zb9SWW+5mcOPqnUNsVdywm2dmPS32aeTz5KW6pYxvRwnGXimmXpr0zp6nBMWxxpNUEtFvSsdUWrITceMnCTSe5n8TxjxKcz/EefzTa3JmIjc7ahXONU3KMJRhGWalKW9Lc6lJm14mZet4s3rWs28tsqmpRUlykk13Mjd6s7jb2YZAAEjSz5rxI7x9XK9Sx9ouv7xG47H6q3ziG6WsdnUkcRSVAoBY0/3t3+W/9rX0N7fLX92EkjZAJGj1qjvRafBp54daO76f6nTjYui1ZnvKvkxTadwlLXQ9fuOnX1vjT53H7Ipw2e1q4dvwZPT1bi28X/tLWcdo+i+dGJ20AAAAAAAAAAABE2proaeqds+UFyXOUnwUV3s0veKRuWJnUbaFTO22dl0nidr3njkljCXckkvA4OfJ123Ln3t1Tt50Wo/ZbpXzsp33XKuO9B5inJNtcefDBJhzWx/LDfHkmviGD6T9I6XN2ypd9nmQ3pxUFh7zjw7OD9fI3mcmTvaVzj/Gyz0xbTXbtoW6pp2YjXH0K4LEV/c2x06e7scbh0xd/M+6lumUlg3l0qdkrZGVDyb/AAPh7L4r6kFo063FvuumQNVkAAeoyw8mJhDmx/EpNV+yzCbIph5nUxOpYl2ZbILpoddhyXcvkcSVF6MMAEan761f+Oh/G1fQ3t8kfuJRGAFqH3k/Zrfxl/Y2n5WF00FTMeWJZmPJH0XH3rE/yc+fL0bgAAAAAAAAAAaJ0q2h+0XqmHGumXnY/Fb1+EeXvOXzM256YVM99zqHrT1bsTlzO1WWvba08d9RSSdsoQbSWcykkn38SzhjcxCfFG5TtrfZpZKMlVepqSePKJQaa4xTxF54rq3To24sx8sr2LdMkWaMq93zcYceDT4Ya5kPh6OPD3ESlqvUvEu/gR2jcLfHv03TEQuoqAABha1t2IEdnB5uLozTPv3Y+qRXuruyU+jH2Y/I4c+VJ7MMAEWv7+z8mj9dv9zefkj8z/wJRGAFuP3kvy6/hKf9zb7WF01ZDGmGQo10HFc+S6j1+L1nj1rFbb3EeypOG21z9sh2/Bk0escSfu/tLX4Vlyu1S5POC5g5WLPEzjnemk1mPK4WGAAAAAAAGM6RbQen09k16bxCv25cE/Dn4EWa/RSZa3t0120rZdGFl+9nAyWmZc607ZOyWERaaMFp4eW1+lr5/v42PuqzP/1Ohw67vC3hju6kdlbcg6ebM8hrJtLEL/30ezLfnr/Vl+KOfnr02/Lt8PJ14vx2a6kRLsPSMJInSbXLKyQTGpdjHfqrEvZhuAVDCJtKGYZX4XnwNbKXPx9WPqjzDHVSILw4ztGlf7uHsQ/Sjg3+aVKfK6asAEaP38vXTD4Tn/c3n/p/uJJGAFr/ABO+v5S/5NvtF81YUDK3pvR7pWL3TaM28sLxqJmzn6Xh9T0n/wCfn54/Ctn+icelVwAAAAAAGrfaJGX7JGyPFU3Qsml/C1KGfBzXxK3KrvGiyxurWti7RhZFYa95xb0mFG0JmtvxFmlYYiEnoDs5yss1kl5u66qM/iWczmvVwSX9R2eJi6Y6pX8VdQ3kupWp/aNs3yul8ql52nlv/wCXLhJfJ+BByK7rv2XeDk6cmvdywoO3Cobwv6aXV4kd4X+JfzVII10MgYYUlHKafJpp9wYtWLRMSwCTjJxfOLaK+SHnL1mtprP0dq0D/dVfl1/pRwL/ADSoT5lINWACN/jr10v4TX9yT/t/uJJEAFp/eR/Ln+qBt9ovGoAW9Pyft2fGbf1M2YXTUS9nek+76nf9An+LeP5K+fxDIHqlYAAAAAABrHSTWqcvJReY1vM2uufVHw+vqOVzs+/0VVORk+2Gn6bZ0rL5vT1rMIOy7HBNccLC5yb5duGQ4sd8lZ/kjpSbQyUIRsh2pr4FXepRb1Lc+j1+/pqnwTjHybSSXGHm8urlnxPQYLdVIl0qTusMkStlvUVRnGUJLMZxlGS7YtYaMTG+zMTqdw4ftPROi62mXOuco57V1PxWH4nLvHTaYelxX66Rb3RTCWHqDw8mspcdum0SmIideFQKmADDFbSoxNSX4lh96/4+RBlcjn49Xi8fV13Zj/cU/k1foRwMnzT+XDnzKSaMAEWX38PXTb8J1/3N/sn8iURgBal95D2LPnA2j5ZF41YAyt0fj9t/JP6mbfT8MLpqJOgfn+D+h2/Qp/1Ex/JBn+Vkj1yqAAAADEdJNrvSwraSzbYq05cVHg3lrr5fEg5GWcdNwjyXmsbhgdTte+TcJ2JRx+BbmfU3zOVfmZL10qWz3mEKEbL5eS08d5/ifKMF2yfV3c2aYcF8ktceO1pbjsPZMNLVuR86Te9ZPGHOb6+7qS9R28WOMdemF+tYrGmu6/SKrUWQj6MkrYrsUm8r3p+84/Nx9GTcfVSz11Zkuh0/Mvj/AA6htd0q4fVMv8Gd41nBP6Wwl1MAc5+0zZu7ZXqYrhYvJT9uPGL8Vlf0lLlU7xZ1vTcm4mktJwVXVgDaEmmWV3EVo7unx79VPwuGE4YHpRb5I1taIhDlz0xxu0rMoOT4rh2FPLkmzkZ+TOX8Om7N+5p/Kr/SjjX+aXJt5lJNWoBFs+/r/Jv/AF1G8fJP7CURgBas9Ov+pf7c/Q2j5ZF41YALVPpWe2v0RNreIF40EjQ+mu5nW9FnXKj8ShzfKyZ7NUAAAABqH2kxzp6n1K7n69x4+RU5e+mEOaP0td2fZDUT08bJuFdklCxx57/JQz+HLws+s5+DHWcmrK+OsTbUul6TSwqgoVxUIx5KK+PrfrO1FYiNQuxGl4yy1Xb009UkucaYqXqblJpe75nI9RmOqIU+TrekPQbQlpbJyVcrIWKO8otJqUc4azz5v4EfE5MY+0+GMOXp7S2DZ3SCi6SgnOux8oWx3XLufJ92TqY+RTJ2iVqt628MsTt2K6T7N/adLbUlmW7vV/mR4r38vEjy06qzCfj5fh5Is4yct6RQy2hcolx7zW3ha41um2vdJSzwSy28JLi2+xEa/MxEblMp0L5z4fy9fj2EF8uu0OZyPUIjtj7z7/RLjWlwxwIZttybXtadzPd5elTIrxsiW67PWKal2Vw/Sjk3+aVa3mV81agEa776p/yXL37j+hvHySJRrFLT9GNw9KD7H7mSRx8s+Kz/AEY6o93i2iblXiEuE23wfBeTkvm0TU4XImJ/RP8ARjrr7r608/4WbV9M5U/ZLX4tfd6Wkn/D8USx6Pyp+3+7HxqvMNBPek+GHjr9WCb/ACXkzHfTHx6rq0Mu2PxN49BzfW0MfHr7L1GkcZJ5XAvcL0i3Hyxkm0TpHfL1RrSYd5CAAAAC1qdPCyLhZGM4S4OM0pJ96ZiYifIwtfQ7QxmpwqlBqUZ4jbbutxeV5u9jmiL4FN7006K72z5M3AMFrdgSnfO6NygrN3ei697zoxUcp7y6kinn4kZbbmUN8MXnbz/8el/9/uqS+cmRf5dT3lp/hq+67R0dgpwnOc5uElOKxGK3k8pvCz8SbFw6Y53DemGtZ2zRbTAGu6noXorJSk65xcpOT3bJri3l8M4RDPHpPdbpzc1Y1EoVn2e6V+jZqI/1Vv5xNJ4tUsepZY8xCLZ9nMPwama9quMvk0azxI90tPVbxO5rDO7C6NU6XzkvKW9dsly9lfh+ZJiwVx/lDy/UcvJ7T2j2hlJ6KqXpVVvvhF/Q3nFSfMR/RRi1o+qzLZGnfOirwgl8jSeNin7YbxlvH1WpbB0z/wAJLucl9SOeFgn7WYz5PdJr0FcUko8Eklxk+CIf8q4u99H95JzXn6ri0sP4USR6dxo8Uhr8S3uqqIfwx9yJY4mCPFI/ox1293pVrsXuRJGLHHisf0Y3L0kbRWI+jCpsAAAAAAAAAAAAAAAAAAAAAAAAAAAAAAAAAAAAAAAAAAAAAAAAAAAAAAAAAAAAAAAAAAAAAAAAAAAAAAAAAAAAAAA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3558" name="Picture 6" descr="http://www.psychologos.ru/images/skorost_mysli_13751560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420888"/>
            <a:ext cx="3567164" cy="216024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20680"/>
          </a:xfrm>
          <a:ln w="76200">
            <a:solidFill>
              <a:srgbClr val="0070C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Мета сталого людського розвитку — перехід до господарської діяльності, зорієнтованої на досягнення соціальної справедливості та суспільного добробуту у поєднанні з екологічною безпекою людства. Необхідною умовою досягнення сталого розвитку виступає зміна світової структури виробництва та системи суспільних цінностей, що лежать в її основі, з метою трансформації стихійної ринкової форми господарювання у соціалізовану та </a:t>
            </a:r>
            <a:r>
              <a:rPr lang="uk-UA" dirty="0" err="1" smtClean="0">
                <a:solidFill>
                  <a:schemeClr val="bg1"/>
                </a:solidFill>
              </a:rPr>
              <a:t>екологізовану</a:t>
            </a:r>
            <a:r>
              <a:rPr lang="uk-UA" dirty="0" smtClean="0">
                <a:solidFill>
                  <a:schemeClr val="bg1"/>
                </a:solidFill>
              </a:rPr>
              <a:t>.</a:t>
            </a:r>
          </a:p>
          <a:p>
            <a:endParaRPr lang="uk-UA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7" name="Содержимое 6" descr="eop-globe-300x3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9" y="1551656"/>
            <a:ext cx="4464495" cy="44644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dirty="0" smtClean="0"/>
              <a:t>Термін </a:t>
            </a:r>
            <a:r>
              <a:rPr lang="uk-UA" dirty="0" err="1" smtClean="0"/>
              <a:t>“глобалізація”</a:t>
            </a:r>
            <a:r>
              <a:rPr lang="uk-UA" dirty="0" smtClean="0"/>
              <a:t> походить від англ. </a:t>
            </a:r>
            <a:r>
              <a:rPr lang="en-US" dirty="0" smtClean="0"/>
              <a:t>Global </a:t>
            </a:r>
            <a:r>
              <a:rPr lang="uk-UA" dirty="0" smtClean="0"/>
              <a:t>(світовий, загальний), який запровадили в науку в 60-х рр. ХХ ст. теоретики </a:t>
            </a:r>
            <a:r>
              <a:rPr lang="uk-UA" dirty="0" err="1" smtClean="0"/>
              <a:t>“Римського</a:t>
            </a:r>
            <a:r>
              <a:rPr lang="uk-UA" dirty="0" smtClean="0"/>
              <a:t> </a:t>
            </a:r>
            <a:r>
              <a:rPr lang="uk-UA" dirty="0" err="1" smtClean="0"/>
              <a:t>клубу”</a:t>
            </a:r>
            <a:r>
              <a:rPr lang="uk-UA" dirty="0" smtClean="0"/>
              <a:t> Е. Ласло, Д. </a:t>
            </a:r>
            <a:r>
              <a:rPr lang="uk-UA" dirty="0" err="1" smtClean="0"/>
              <a:t>Медоуз</a:t>
            </a:r>
            <a:r>
              <a:rPr lang="uk-UA" dirty="0" smtClean="0"/>
              <a:t>, М. </a:t>
            </a:r>
            <a:r>
              <a:rPr lang="uk-UA" dirty="0" err="1" smtClean="0"/>
              <a:t>Масарович</a:t>
            </a:r>
            <a:r>
              <a:rPr lang="uk-UA" dirty="0" smtClean="0"/>
              <a:t> та ін. </a:t>
            </a:r>
          </a:p>
          <a:p>
            <a:endParaRPr lang="uk-UA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9600" dirty="0" smtClean="0"/>
              <a:t>Дякую за увагу</a:t>
            </a:r>
            <a:endParaRPr lang="uk-UA" sz="96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2240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5" presetClass="exit" presetSubtype="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4" grpId="3"/>
      <p:bldP spid="4" grpId="4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/>
              <a:t>Глобалізація – складний багатогранний процес, який охоплює всі аспекти суспільного розвитку та втілюється в зростаючій взаємозалежності країн світу в результаті формування єдиного всесвітнього господарського організму.</a:t>
            </a:r>
          </a:p>
          <a:p>
            <a:endParaRPr lang="uk-UA" dirty="0"/>
          </a:p>
        </p:txBody>
      </p:sp>
      <p:pic>
        <p:nvPicPr>
          <p:cNvPr id="5" name="Содержимое 4" descr="скачанные файлы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83968" y="1700807"/>
            <a:ext cx="4747056" cy="43430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 smtClean="0"/>
              <a:t>Процес</a:t>
            </a:r>
            <a:r>
              <a:rPr lang="ru-RU" sz="3200" dirty="0" smtClean="0"/>
              <a:t> </a:t>
            </a:r>
            <a:r>
              <a:rPr lang="ru-RU" sz="3200" dirty="0" err="1" smtClean="0"/>
              <a:t>глобалізації</a:t>
            </a:r>
            <a:r>
              <a:rPr lang="ru-RU" sz="3200" dirty="0" smtClean="0"/>
              <a:t> </a:t>
            </a:r>
            <a:r>
              <a:rPr lang="ru-RU" sz="3200" dirty="0" err="1" smtClean="0"/>
              <a:t>розгортається</a:t>
            </a:r>
            <a:r>
              <a:rPr lang="ru-RU" sz="3200" dirty="0" smtClean="0"/>
              <a:t> </a:t>
            </a:r>
            <a:r>
              <a:rPr lang="ru-RU" sz="3200" dirty="0" err="1" smtClean="0"/>
              <a:t>під</a:t>
            </a:r>
            <a:r>
              <a:rPr lang="ru-RU" sz="3200" dirty="0" smtClean="0"/>
              <a:t> </a:t>
            </a:r>
            <a:r>
              <a:rPr lang="ru-RU" sz="3200" dirty="0" err="1" smtClean="0"/>
              <a:t>впливом</a:t>
            </a:r>
            <a:r>
              <a:rPr lang="ru-RU" sz="3200" dirty="0" smtClean="0"/>
              <a:t> </a:t>
            </a:r>
            <a:r>
              <a:rPr lang="ru-RU" sz="3200" dirty="0" err="1" smtClean="0"/>
              <a:t>сукупності</a:t>
            </a:r>
            <a:r>
              <a:rPr lang="ru-RU" sz="3200" dirty="0" smtClean="0"/>
              <a:t> </a:t>
            </a:r>
            <a:r>
              <a:rPr lang="ru-RU" sz="3200" dirty="0" err="1" smtClean="0"/>
              <a:t>факторів</a:t>
            </a:r>
            <a:r>
              <a:rPr lang="ru-RU" sz="3200" dirty="0" smtClean="0"/>
              <a:t>. </a:t>
            </a:r>
            <a:r>
              <a:rPr lang="ru-RU" sz="3200" dirty="0" err="1" smtClean="0"/>
              <a:t>Серед</a:t>
            </a:r>
            <a:r>
              <a:rPr lang="ru-RU" sz="3200" dirty="0" smtClean="0"/>
              <a:t> них:</a:t>
            </a:r>
            <a:endParaRPr lang="uk-UA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536" y="1556792"/>
            <a:ext cx="8352928" cy="15841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  <a:prstDash val="sysDot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поглиблення міжнародного поділу праці, подальший розвиток інтернаціоналізації виробництва;</a:t>
            </a:r>
            <a:endParaRPr lang="uk-UA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 descr="http://static.newsland.com/news_images/711/big_71172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645024"/>
            <a:ext cx="3816424" cy="2854687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395536" y="1556792"/>
            <a:ext cx="8352928" cy="15841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  <a:prstDash val="sysDot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науково-технічний прогрес, революція в інформаційних технологіях;</a:t>
            </a:r>
            <a:endParaRPr lang="uk-UA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8" name="Picture 4" descr="http://4post.com.ua/photo/17/b/12217405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645024"/>
            <a:ext cx="4199367" cy="2863205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395536" y="1556792"/>
            <a:ext cx="8352928" cy="15841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  <a:prstDash val="sysDot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розвиток міжнародної інфраструктури, нових поколінь транспорту і зв'язку;</a:t>
            </a:r>
            <a:endParaRPr lang="uk-UA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30" name="Picture 6" descr="http://ecoport.uz/uploads/images/00/00/07/2013/01/29/b5f1d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3645024"/>
            <a:ext cx="4536504" cy="300842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395536" y="1556792"/>
            <a:ext cx="8352928" cy="15841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  <a:prstDash val="sysDot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dirty="0" err="1" smtClean="0"/>
              <a:t>геоекономічні</a:t>
            </a:r>
            <a:r>
              <a:rPr lang="uk-UA" sz="2800" dirty="0" smtClean="0"/>
              <a:t> та геополітичні трансформації, пов'язані із розпадом соціалістичної системи та посиленням ринкової уніфікації сучасного світу;</a:t>
            </a:r>
            <a:endParaRPr lang="uk-UA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32" name="Picture 8" descr="http://3222.ua/img/9b3cc6d601207e6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8980" y="3334172"/>
            <a:ext cx="3335188" cy="3335188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395536" y="1556792"/>
            <a:ext cx="8352928" cy="15841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  <a:prstDash val="sysDot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послаблення ролі традицій, соціальних зв'язків і звичаїв, інтернаціоналізація освіти, культурного простору тощо.</a:t>
            </a:r>
            <a:endParaRPr lang="uk-UA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34" name="Picture 10" descr="http://www.waicom.eu/wp-content/uploads/2014/02/mundobanderas-300x3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3429000"/>
            <a:ext cx="3999058" cy="328954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7" grpId="1" animBg="1"/>
      <p:bldP spid="10" grpId="0" animBg="1"/>
      <p:bldP spid="10" grpId="1" animBg="1"/>
      <p:bldP spid="12" grpId="0" animBg="1"/>
      <p:bldP spid="12" grpId="1" animBg="1"/>
      <p:bldP spid="14" grpId="0" animBg="1"/>
      <p:bldP spid="14" grpId="1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260648"/>
            <a:ext cx="8352928" cy="15841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  <a:prstDash val="sysDot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400" dirty="0" smtClean="0"/>
              <a:t>Наслідки глобалізації</a:t>
            </a:r>
            <a:endParaRPr lang="uk-UA" sz="4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5536" y="1916832"/>
            <a:ext cx="3816424" cy="151216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  <a:prstDash val="sysDot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Зростає відкритість та взаємозалежність національних економік</a:t>
            </a:r>
            <a:endParaRPr lang="uk-UA" sz="2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60032" y="1916832"/>
            <a:ext cx="3816424" cy="151216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  <a:prstDash val="sysDot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збільшуються обсяги і швидкість фінансових операцій</a:t>
            </a:r>
            <a:endParaRPr lang="uk-UA" sz="2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7544" y="5157192"/>
            <a:ext cx="3816424" cy="151216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  <a:prstDash val="sysDot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зростає кількість наднаціональних структур регулювання світового господарства</a:t>
            </a:r>
            <a:endParaRPr lang="uk-UA" sz="2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627784" y="3573016"/>
            <a:ext cx="3816424" cy="151216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  <a:prstDash val="sysDot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відбувається становлення єдиного світового виробництва</a:t>
            </a:r>
            <a:endParaRPr lang="uk-UA" sz="2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60032" y="5157192"/>
            <a:ext cx="3816424" cy="151216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  <a:prstDash val="sysDot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міжурядових та неурядових міжнародних організацій</a:t>
            </a:r>
            <a:endParaRPr lang="uk-UA" sz="2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Autofit/>
          </a:bodyPr>
          <a:lstStyle/>
          <a:p>
            <a:r>
              <a:rPr lang="uk-UA" sz="2800" dirty="0" smtClean="0"/>
              <a:t>Водночас глобалізація здійснює суперечливий вплив як на окремі держави, так і на світову економіку в цілому. З одного боку вона відкриває небачені раніше можливості економічного зростання на основі:</a:t>
            </a:r>
            <a:br>
              <a:rPr lang="uk-UA" sz="2800" dirty="0" smtClean="0"/>
            </a:br>
            <a:endParaRPr lang="uk-UA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201219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2492896"/>
            <a:ext cx="8352928" cy="15841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  <a:prstDash val="sysDot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прискорення процесу поширення передових технологій, розвитку творчості та нововведень;</a:t>
            </a:r>
            <a:endParaRPr lang="uk-UA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7410" name="Picture 2" descr="http://voycecx.com/wp-content/uploads/2013/11/Technology-industry-head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293096"/>
            <a:ext cx="7560840" cy="226179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95536" y="2492896"/>
            <a:ext cx="8352928" cy="15841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  <a:prstDash val="sysDot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удосконалення механізму розподілу ресурсів, підвищення ефективності їх використання на основі розвитку глобальної конкуренції;</a:t>
            </a:r>
            <a:endParaRPr lang="uk-UA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7412" name="Picture 4" descr="http://ipress.ua/media/gallery/full/h/t/htt5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4293096"/>
            <a:ext cx="3024336" cy="2395749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395536" y="2492896"/>
            <a:ext cx="8352928" cy="15841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  <a:prstDash val="sysDot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підвищення якості життя, покращення добробуту сімей, розширення можливостей вибору та доступу до новий ідей, знань;</a:t>
            </a:r>
            <a:endParaRPr lang="uk-UA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7414" name="Picture 6" descr="http://alnews.com.ua/uploads/article/S9kzZt36o5L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4316541"/>
            <a:ext cx="3744416" cy="2541459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395536" y="2492896"/>
            <a:ext cx="8352928" cy="15841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  <a:prstDash val="sysDot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посилення міжнародної координації, зменшення загрози міжнародних конфліктів, локальних воєн;</a:t>
            </a:r>
            <a:endParaRPr lang="uk-UA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7416" name="Picture 8" descr="http://pedpresa.com.ua/wp-content/uploads/2013/10/war42-460x29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4271972"/>
            <a:ext cx="4032448" cy="2586028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395536" y="2492896"/>
            <a:ext cx="8352928" cy="15841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  <a:prstDash val="sysDot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поширення ідей гуманізму, демократії, захисту громадянських прав та основних свобод людини.</a:t>
            </a:r>
            <a:endParaRPr lang="uk-UA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7418" name="Picture 10" descr="http://glagol.su/wp-content/uploads/2013/06/Golosovanie-oboz.ua_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4293096"/>
            <a:ext cx="4191000" cy="2790825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4" grpId="1" animBg="1"/>
      <p:bldP spid="6" grpId="0" animBg="1"/>
      <p:bldP spid="6" grpId="1" animBg="1"/>
      <p:bldP spid="8" grpId="0" animBg="1"/>
      <p:bldP spid="8" grpId="1" animBg="1"/>
      <p:bldP spid="10" grpId="0" animBg="1"/>
      <p:bldP spid="10" grpId="1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Водночас глобалізація економіки породжує небачені загрози та ризики в результаті:</a:t>
            </a:r>
            <a:br>
              <a:rPr lang="uk-UA" sz="2800" dirty="0" smtClean="0"/>
            </a:br>
            <a:endParaRPr lang="uk-UA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1628800"/>
            <a:ext cx="8352928" cy="15841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  <a:prstDash val="sysDot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поглиблення нерівності соціально-економічного розвитку країн в глобальних масштабах;</a:t>
            </a:r>
            <a:endParaRPr lang="uk-UA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9458" name="Picture 2" descr="http://real-economy.com.ua/img/item/37/9737/imgdesc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3" y="3428999"/>
            <a:ext cx="4943366" cy="2966019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95536" y="1628800"/>
            <a:ext cx="8352928" cy="15841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  <a:prstDash val="sysDot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посилення диспропорцій у світовій економіці, зростання розриву між товарними та фінансовими ринками, загрози глобальних криз;</a:t>
            </a:r>
            <a:endParaRPr lang="uk-UA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9460" name="Picture 4" descr="http://www.eurasian-defence.ru/sites/default/files/Arkados/flags/foreks-krizis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429000"/>
            <a:ext cx="4176464" cy="313234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395536" y="1628800"/>
            <a:ext cx="8352928" cy="15841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  <a:prstDash val="sysDot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зростання конфліктів різного характеру та масштабу, створення глобальної сітки злочинного бізнесу, міжнародного тероризму;</a:t>
            </a:r>
            <a:endParaRPr lang="uk-UA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9462" name="Picture 6" descr="http://www.volynnews.com/files/news/2014/11-17/136315/bb81f5be55e9eec62a0c78615d8cfab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3429000"/>
            <a:ext cx="5143500" cy="2895601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395536" y="1628800"/>
            <a:ext cx="8352928" cy="15841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  <a:prstDash val="sysDot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втрати національної ідентичності, поширення єдиних стандартів на національні культури;</a:t>
            </a:r>
            <a:endParaRPr lang="uk-UA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9464" name="Picture 8" descr="http://www.forbes.ru/sites/default/files/imagecache/forbes2011_460x272/main/story/01A474MW_ma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3573016"/>
            <a:ext cx="4769072" cy="2819973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395536" y="1628800"/>
            <a:ext cx="8352928" cy="15841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  <a:prstDash val="sysDot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 загострення глобальних проблем.</a:t>
            </a:r>
            <a:endParaRPr lang="uk-UA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9466" name="Picture 10" descr="http://shkola.ostriv.in.ua/images/publications/4/1712/131229267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672" y="3501008"/>
            <a:ext cx="5305956" cy="281215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7" grpId="0" animBg="1"/>
      <p:bldP spid="7" grpId="1" animBg="1"/>
      <p:bldP spid="10" grpId="0" animBg="1"/>
      <p:bldP spid="10" grpId="1" animBg="1"/>
      <p:bldP spid="12" grpId="0" animBg="1"/>
      <p:bldP spid="12" grpId="1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4929411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Глобальні проблеми – </a:t>
            </a:r>
            <a:r>
              <a:rPr lang="uk-UA" dirty="0" err="1" smtClean="0"/>
              <a:t>проблеми</a:t>
            </a:r>
            <a:r>
              <a:rPr lang="uk-UA" dirty="0" smtClean="0"/>
              <a:t>, пов’язані з природно-антропогенними явищами, що виникли у процесі розвитку сучасної цивілізації і мають загальнопланетарний характер як за своїми масштабами та значенням, так і за способами вирішення.</a:t>
            </a:r>
          </a:p>
          <a:p>
            <a:endParaRPr lang="uk-UA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uk-UA" dirty="0"/>
          </a:p>
        </p:txBody>
      </p:sp>
      <p:pic>
        <p:nvPicPr>
          <p:cNvPr id="20482" name="Picture 2" descr="http://samorozvytok.info/sites/default/files/duhovna_lyud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00808"/>
            <a:ext cx="4032447" cy="403244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трелка углом вверх 13"/>
          <p:cNvSpPr/>
          <p:nvPr/>
        </p:nvSpPr>
        <p:spPr>
          <a:xfrm rot="10800000">
            <a:off x="971600" y="476672"/>
            <a:ext cx="1944216" cy="1800200"/>
          </a:xfrm>
          <a:prstGeom prst="bentUpArrow">
            <a:avLst/>
          </a:prstGeom>
          <a:ln w="38100">
            <a:solidFill>
              <a:srgbClr val="C00000"/>
            </a:solidFill>
            <a:prstDash val="sysDot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403648" y="548680"/>
            <a:ext cx="1167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Завдання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19" name="Блок-схема: несколько документов 18"/>
          <p:cNvSpPr/>
          <p:nvPr/>
        </p:nvSpPr>
        <p:spPr>
          <a:xfrm>
            <a:off x="1043608" y="2348880"/>
            <a:ext cx="7056784" cy="4176464"/>
          </a:xfrm>
          <a:prstGeom prst="flowChartMultidocument">
            <a:avLst/>
          </a:prstGeom>
          <a:ln w="57150">
            <a:solidFill>
              <a:srgbClr val="FFC000"/>
            </a:solidFill>
            <a:prstDash val="sysDot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400" dirty="0" smtClean="0"/>
              <a:t>Назвіть відомі вам глобальні проблеми людства</a:t>
            </a:r>
            <a:endParaRPr lang="uk-UA" sz="4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9" grpId="0" animBg="1"/>
      <p:bldP spid="19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847</Words>
  <Application>Microsoft Office PowerPoint</Application>
  <PresentationFormat>Экран (4:3)</PresentationFormat>
  <Paragraphs>62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Переваги та загрози глобалізації</vt:lpstr>
      <vt:lpstr>Слайд 2</vt:lpstr>
      <vt:lpstr>Слайд 3</vt:lpstr>
      <vt:lpstr>Процес глобалізації розгортається під впливом сукупності факторів. Серед них:</vt:lpstr>
      <vt:lpstr>Слайд 5</vt:lpstr>
      <vt:lpstr>Водночас глобалізація здійснює суперечливий вплив як на окремі держави, так і на світову економіку в цілому. З одного боку вона відкриває небачені раніше можливості економічного зростання на основі: </vt:lpstr>
      <vt:lpstr>Водночас глобалізація економіки породжує небачені загрози та ризики в результаті: </vt:lpstr>
      <vt:lpstr>Слайд 8</vt:lpstr>
      <vt:lpstr>Слайд 9</vt:lpstr>
      <vt:lpstr>До головних глобальних проблем людства відносять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Дякую за увагу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Переваги та загрози глобалізації</dc:title>
  <dc:creator>Надюшка</dc:creator>
  <cp:lastModifiedBy>Надюшка</cp:lastModifiedBy>
  <cp:revision>22</cp:revision>
  <dcterms:created xsi:type="dcterms:W3CDTF">2015-04-13T20:21:42Z</dcterms:created>
  <dcterms:modified xsi:type="dcterms:W3CDTF">2015-04-14T06:31:46Z</dcterms:modified>
</cp:coreProperties>
</file>