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1%96%D1%94%D1%82%D0%B0" TargetMode="External"/><Relationship Id="rId3" Type="http://schemas.openxmlformats.org/officeDocument/2006/relationships/hyperlink" Target="http://uk.wikipedia.org/w/index.php?title=%D0%A2%D0%B5%D0%BD%D0%B5%D0%B7%D0%BC&amp;action=edit&amp;redlink=1" TargetMode="External"/><Relationship Id="rId7" Type="http://schemas.openxmlformats.org/officeDocument/2006/relationships/hyperlink" Target="http://uk.wikipedia.org/w/index.php?title=%D0%93%D0%B5%D0%BB%D1%8C%D0%BC%D1%96%D0%BD%D1%82%D0%BE%D0%B7&amp;action=edit&amp;redlink=1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/index.php?title=%D0%93%D0%B5%D0%BC%D0%BE%D1%80%D0%B0%D0%B3%D1%96%D1%8F&amp;action=edit&amp;redlink=1" TargetMode="External"/><Relationship Id="rId5" Type="http://schemas.openxmlformats.org/officeDocument/2006/relationships/hyperlink" Target="http://uk.wikipedia.org/wiki/%D0%9A%D0%B0%D1%82%D0%B0%D1%80" TargetMode="External"/><Relationship Id="rId4" Type="http://schemas.openxmlformats.org/officeDocument/2006/relationships/hyperlink" Target="http://uk.wikipedia.org/w/index.php?title=%D0%93%D1%96%D0%BF%D0%B5%D1%80%D0%B5%D0%BC%D1%96%D1%8F&amp;action=edit&amp;redlink=1" TargetMode="External"/><Relationship Id="rId9" Type="http://schemas.openxmlformats.org/officeDocument/2006/relationships/hyperlink" Target="http://uk.wikipedia.org/wiki/%D0%86%D0%BD%D1%82%D0%BE%D0%BA%D1%81%D0%B8%D0%BA%D0%B0%D1%86%D1%96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err="1" smtClean="0"/>
              <a:t>Дитяч</a:t>
            </a:r>
            <a:r>
              <a:rPr lang="uk-UA" sz="5400" dirty="0" smtClean="0"/>
              <a:t>і інфекційні захворювання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r>
              <a:rPr lang="uk-UA" dirty="0" smtClean="0"/>
              <a:t>Підготувала учениця </a:t>
            </a:r>
            <a:r>
              <a:rPr lang="en-US" dirty="0" smtClean="0"/>
              <a:t>I </a:t>
            </a:r>
            <a:r>
              <a:rPr lang="uk-UA" dirty="0" smtClean="0"/>
              <a:t>курсу</a:t>
            </a:r>
          </a:p>
          <a:p>
            <a:r>
              <a:rPr lang="uk-UA" dirty="0" smtClean="0"/>
              <a:t>Фізико-математичного </a:t>
            </a:r>
            <a:r>
              <a:rPr lang="uk-UA" dirty="0" smtClean="0"/>
              <a:t>класу</a:t>
            </a:r>
          </a:p>
          <a:p>
            <a:r>
              <a:rPr lang="uk-UA" dirty="0" smtClean="0"/>
              <a:t>Кучерявець  І.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11px-Streptococcus_pyogenes_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3025" y="1285860"/>
            <a:ext cx="5310582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Ангіна</a:t>
            </a:r>
            <a:r>
              <a:rPr lang="ru-RU" sz="4400" dirty="0" smtClean="0"/>
              <a:t> 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err="1" smtClean="0"/>
              <a:t>Гострий</a:t>
            </a:r>
            <a:r>
              <a:rPr lang="ru-RU" b="1" dirty="0" smtClean="0"/>
              <a:t> </a:t>
            </a:r>
            <a:r>
              <a:rPr lang="ru-RU" b="1" dirty="0" err="1" smtClean="0"/>
              <a:t>тонзиліт</a:t>
            </a:r>
            <a:r>
              <a:rPr lang="ru-RU" dirty="0" smtClean="0"/>
              <a:t> (</a:t>
            </a:r>
            <a:r>
              <a:rPr lang="ru-RU" b="1" dirty="0" err="1" smtClean="0"/>
              <a:t>Ангіна</a:t>
            </a:r>
            <a:r>
              <a:rPr lang="ru-RU" dirty="0" smtClean="0"/>
              <a:t> </a:t>
            </a:r>
            <a:r>
              <a:rPr lang="ru-RU" dirty="0" err="1" smtClean="0"/>
              <a:t>піднебінних</a:t>
            </a:r>
            <a:r>
              <a:rPr lang="ru-RU" dirty="0" smtClean="0"/>
              <a:t> </a:t>
            </a:r>
            <a:r>
              <a:rPr lang="ru-RU" dirty="0" err="1" smtClean="0"/>
              <a:t>мигдаликів</a:t>
            </a:r>
            <a:r>
              <a:rPr lang="ru-RU" dirty="0" smtClean="0"/>
              <a:t>) - </a:t>
            </a:r>
            <a:r>
              <a:rPr lang="ru-RU" dirty="0" err="1" smtClean="0"/>
              <a:t>гостре</a:t>
            </a:r>
            <a:r>
              <a:rPr lang="ru-RU" dirty="0" smtClean="0"/>
              <a:t> </a:t>
            </a:r>
            <a:r>
              <a:rPr lang="ru-RU" dirty="0" err="1" smtClean="0"/>
              <a:t>інфекційне</a:t>
            </a:r>
            <a:r>
              <a:rPr lang="ru-RU" dirty="0" smtClean="0"/>
              <a:t> </a:t>
            </a:r>
            <a:r>
              <a:rPr lang="ru-RU" dirty="0" err="1" smtClean="0"/>
              <a:t>захворювання</a:t>
            </a:r>
            <a:r>
              <a:rPr lang="ru-RU" dirty="0" smtClean="0"/>
              <a:t>, яке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 </a:t>
            </a:r>
            <a:r>
              <a:rPr lang="ru-RU" dirty="0" err="1" smtClean="0"/>
              <a:t>запаленням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піднебінних</a:t>
            </a:r>
            <a:r>
              <a:rPr lang="ru-RU" dirty="0" smtClean="0"/>
              <a:t> </a:t>
            </a:r>
            <a:r>
              <a:rPr lang="ru-RU" dirty="0" err="1" smtClean="0"/>
              <a:t>мигдаликів,слизової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 горла, </a:t>
            </a:r>
            <a:r>
              <a:rPr lang="ru-RU" dirty="0" err="1" smtClean="0"/>
              <a:t>лімфаденоїдного</a:t>
            </a:r>
            <a:r>
              <a:rPr lang="ru-RU" dirty="0" smtClean="0"/>
              <a:t> </a:t>
            </a:r>
            <a:r>
              <a:rPr lang="ru-RU" dirty="0" err="1" smtClean="0"/>
              <a:t>глоткового</a:t>
            </a:r>
            <a:r>
              <a:rPr lang="ru-RU" dirty="0" smtClean="0"/>
              <a:t> </a:t>
            </a:r>
            <a:r>
              <a:rPr lang="ru-RU" dirty="0" err="1" smtClean="0"/>
              <a:t>кільця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спричиняється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мікроорганізмами</a:t>
            </a:r>
            <a:r>
              <a:rPr lang="ru-RU" dirty="0" smtClean="0"/>
              <a:t>,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стрептококом</a:t>
            </a:r>
            <a:r>
              <a:rPr lang="ru-RU" dirty="0" smtClean="0"/>
              <a:t>, </a:t>
            </a:r>
            <a:r>
              <a:rPr lang="ru-RU" dirty="0" err="1" smtClean="0"/>
              <a:t>стафілококом</a:t>
            </a:r>
            <a:r>
              <a:rPr lang="ru-RU" dirty="0" smtClean="0"/>
              <a:t> та </a:t>
            </a:r>
            <a:r>
              <a:rPr lang="ru-RU" dirty="0" err="1" smtClean="0"/>
              <a:t>пневмококом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071546"/>
            <a:ext cx="586803" cy="4681637"/>
          </a:xfrm>
        </p:spPr>
        <p:txBody>
          <a:bodyPr/>
          <a:lstStyle/>
          <a:p>
            <a:r>
              <a:rPr lang="ru-RU" b="0" dirty="0" err="1" smtClean="0"/>
              <a:t>Катаральна</a:t>
            </a:r>
            <a:r>
              <a:rPr lang="ru-RU" b="0" dirty="0" smtClean="0"/>
              <a:t> </a:t>
            </a:r>
            <a:r>
              <a:rPr lang="ru-RU" b="0" dirty="0" err="1" smtClean="0"/>
              <a:t>ангіна</a:t>
            </a:r>
            <a:endParaRPr lang="ru-RU" dirty="0"/>
          </a:p>
        </p:txBody>
      </p:sp>
      <p:pic>
        <p:nvPicPr>
          <p:cNvPr id="6" name="Рисунок 5" descr="734px-Tonsillitis_-_cdc_632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196" r="9196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1071546"/>
            <a:ext cx="3249987" cy="4719251"/>
          </a:xfrm>
        </p:spPr>
        <p:txBody>
          <a:bodyPr/>
          <a:lstStyle/>
          <a:p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хвора на </a:t>
            </a:r>
            <a:r>
              <a:rPr lang="ru-RU" dirty="0" err="1" smtClean="0"/>
              <a:t>ангіну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стрептококову</a:t>
            </a:r>
            <a:r>
              <a:rPr lang="ru-RU" dirty="0" smtClean="0"/>
              <a:t> </a:t>
            </a:r>
            <a:r>
              <a:rPr lang="ru-RU" dirty="0" err="1" smtClean="0"/>
              <a:t>інфекцію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реконвалесцент</a:t>
            </a:r>
            <a:r>
              <a:rPr lang="ru-RU" dirty="0" smtClean="0"/>
              <a:t>, </a:t>
            </a:r>
            <a:r>
              <a:rPr lang="ru-RU" dirty="0" err="1" smtClean="0"/>
              <a:t>рідше</a:t>
            </a:r>
            <a:r>
              <a:rPr lang="ru-RU" dirty="0" smtClean="0"/>
              <a:t> — здоровий </a:t>
            </a:r>
            <a:r>
              <a:rPr lang="ru-RU" dirty="0" err="1" smtClean="0"/>
              <a:t>носій</a:t>
            </a:r>
            <a:r>
              <a:rPr lang="ru-RU" dirty="0" smtClean="0"/>
              <a:t> </a:t>
            </a:r>
            <a:r>
              <a:rPr lang="ru-RU" dirty="0" err="1" smtClean="0"/>
              <a:t>гемолітичного</a:t>
            </a:r>
            <a:r>
              <a:rPr lang="ru-RU" dirty="0" smtClean="0"/>
              <a:t> </a:t>
            </a:r>
            <a:r>
              <a:rPr lang="ru-RU" dirty="0" err="1" smtClean="0"/>
              <a:t>стрептокока</a:t>
            </a:r>
            <a:r>
              <a:rPr lang="ru-RU" dirty="0" smtClean="0"/>
              <a:t>. Передача </a:t>
            </a:r>
            <a:r>
              <a:rPr lang="ru-RU" dirty="0" err="1" smtClean="0"/>
              <a:t>інфекції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повітряно-крапельним</a:t>
            </a:r>
            <a:r>
              <a:rPr lang="ru-RU" dirty="0" smtClean="0"/>
              <a:t> шляхом, </a:t>
            </a:r>
            <a:r>
              <a:rPr lang="ru-RU" dirty="0" err="1" smtClean="0"/>
              <a:t>іноді</a:t>
            </a:r>
            <a:r>
              <a:rPr lang="ru-RU" dirty="0" smtClean="0"/>
              <a:t> — </a:t>
            </a:r>
            <a:r>
              <a:rPr lang="ru-RU" dirty="0" err="1" smtClean="0"/>
              <a:t>аліментарним</a:t>
            </a:r>
            <a:r>
              <a:rPr lang="ru-RU" dirty="0" smtClean="0"/>
              <a:t>. </a:t>
            </a:r>
            <a:r>
              <a:rPr lang="ru-RU" dirty="0" err="1" smtClean="0"/>
              <a:t>Захворюваність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в </a:t>
            </a:r>
            <a:r>
              <a:rPr lang="ru-RU" dirty="0" err="1" smtClean="0"/>
              <a:t>холодну</a:t>
            </a:r>
            <a:r>
              <a:rPr lang="ru-RU" dirty="0" smtClean="0"/>
              <a:t> пору року, особливо </a:t>
            </a:r>
            <a:r>
              <a:rPr lang="ru-RU" dirty="0" err="1" smtClean="0"/>
              <a:t>напровесні</a:t>
            </a:r>
            <a:r>
              <a:rPr lang="ru-RU" dirty="0" smtClean="0"/>
              <a:t> та </a:t>
            </a:r>
            <a:r>
              <a:rPr lang="ru-RU" dirty="0" err="1" smtClean="0"/>
              <a:t>восени</a:t>
            </a:r>
            <a:r>
              <a:rPr lang="ru-RU" dirty="0" smtClean="0"/>
              <a:t>, коли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встигає</a:t>
            </a:r>
            <a:r>
              <a:rPr lang="ru-RU" dirty="0" smtClean="0"/>
              <a:t> </a:t>
            </a:r>
            <a:r>
              <a:rPr lang="ru-RU" dirty="0" err="1" smtClean="0"/>
              <a:t>пристосуватись</a:t>
            </a:r>
            <a:r>
              <a:rPr lang="ru-RU" dirty="0" smtClean="0"/>
              <a:t> до </a:t>
            </a:r>
            <a:r>
              <a:rPr lang="ru-RU" dirty="0" err="1" smtClean="0"/>
              <a:t>різких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характерною для </a:t>
            </a:r>
            <a:r>
              <a:rPr lang="ru-RU" dirty="0" err="1" smtClean="0"/>
              <a:t>нещодавно</a:t>
            </a:r>
            <a:r>
              <a:rPr lang="ru-RU" dirty="0" smtClean="0"/>
              <a:t> </a:t>
            </a:r>
            <a:r>
              <a:rPr lang="ru-RU" dirty="0" err="1" smtClean="0"/>
              <a:t>сформованих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(</a:t>
            </a:r>
            <a:r>
              <a:rPr lang="ru-RU" dirty="0" err="1" smtClean="0"/>
              <a:t>студентські</a:t>
            </a:r>
            <a:r>
              <a:rPr lang="ru-RU" dirty="0" smtClean="0"/>
              <a:t> </a:t>
            </a:r>
            <a:r>
              <a:rPr lang="ru-RU" dirty="0" err="1" smtClean="0"/>
              <a:t>гуртожитки</a:t>
            </a:r>
            <a:r>
              <a:rPr lang="ru-RU" dirty="0" smtClean="0"/>
              <a:t>,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, </a:t>
            </a:r>
            <a:r>
              <a:rPr lang="ru-RU" dirty="0" err="1" smtClean="0"/>
              <a:t>дитячі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).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як </a:t>
            </a:r>
            <a:r>
              <a:rPr lang="ru-RU" dirty="0" err="1" smtClean="0"/>
              <a:t>спорадичні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епідемічні</a:t>
            </a:r>
            <a:r>
              <a:rPr lang="ru-RU" dirty="0" smtClean="0"/>
              <a:t> </a:t>
            </a:r>
            <a:r>
              <a:rPr lang="ru-RU" dirty="0" err="1" smtClean="0"/>
              <a:t>спалахи</a:t>
            </a:r>
            <a:r>
              <a:rPr lang="ru-RU" dirty="0" smtClean="0"/>
              <a:t>.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сприйнятливість</a:t>
            </a:r>
            <a:r>
              <a:rPr lang="ru-RU" dirty="0" smtClean="0"/>
              <a:t> до </a:t>
            </a:r>
            <a:r>
              <a:rPr lang="ru-RU" dirty="0" err="1" smtClean="0"/>
              <a:t>ангіни</a:t>
            </a:r>
            <a:r>
              <a:rPr lang="ru-RU" dirty="0" smtClean="0"/>
              <a:t> </a:t>
            </a:r>
            <a:r>
              <a:rPr lang="ru-RU" dirty="0" err="1" smtClean="0"/>
              <a:t>помічається</a:t>
            </a:r>
            <a:r>
              <a:rPr lang="ru-RU" dirty="0" smtClean="0"/>
              <a:t> у людей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слабкою</a:t>
            </a:r>
            <a:r>
              <a:rPr lang="ru-RU" dirty="0" smtClean="0"/>
              <a:t> </a:t>
            </a:r>
            <a:r>
              <a:rPr lang="ru-RU" dirty="0" err="1" smtClean="0"/>
              <a:t>опірністю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071546"/>
            <a:ext cx="586803" cy="4681637"/>
          </a:xfrm>
        </p:spPr>
        <p:txBody>
          <a:bodyPr/>
          <a:lstStyle/>
          <a:p>
            <a:r>
              <a:rPr lang="ru-RU" b="0" dirty="0" smtClean="0"/>
              <a:t>Лакунарна </a:t>
            </a:r>
            <a:r>
              <a:rPr lang="ru-RU" b="0" dirty="0" err="1" smtClean="0"/>
              <a:t>ангіна</a:t>
            </a:r>
            <a:endParaRPr lang="ru-RU" dirty="0"/>
          </a:p>
        </p:txBody>
      </p:sp>
      <p:pic>
        <p:nvPicPr>
          <p:cNvPr id="5" name="Рисунок 4" descr="787px-Tonsilliti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881" r="1188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1071546"/>
            <a:ext cx="3249987" cy="47192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 перших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відзначають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: </a:t>
            </a:r>
            <a:r>
              <a:rPr lang="ru-RU" dirty="0" err="1" smtClean="0"/>
              <a:t>тахікардію</a:t>
            </a:r>
            <a:r>
              <a:rPr lang="ru-RU" dirty="0" smtClean="0"/>
              <a:t>, </a:t>
            </a:r>
            <a:r>
              <a:rPr lang="ru-RU" dirty="0" err="1" smtClean="0"/>
              <a:t>приглушені</a:t>
            </a:r>
            <a:r>
              <a:rPr lang="ru-RU" dirty="0" smtClean="0"/>
              <a:t> тони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гіпотонію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, </a:t>
            </a:r>
            <a:r>
              <a:rPr lang="ru-RU" dirty="0" err="1" smtClean="0"/>
              <a:t>загрудинний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значний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у </a:t>
            </a:r>
            <a:r>
              <a:rPr lang="ru-RU" dirty="0" err="1" smtClean="0"/>
              <a:t>горлі</a:t>
            </a:r>
            <a:r>
              <a:rPr lang="ru-RU" dirty="0" smtClean="0"/>
              <a:t>, </a:t>
            </a:r>
            <a:r>
              <a:rPr lang="ru-RU" dirty="0" err="1" smtClean="0"/>
              <a:t>розлад</a:t>
            </a:r>
            <a:r>
              <a:rPr lang="ru-RU" dirty="0" smtClean="0"/>
              <a:t> </a:t>
            </a:r>
            <a:r>
              <a:rPr lang="ru-RU" dirty="0" err="1" smtClean="0"/>
              <a:t>ковтання</a:t>
            </a:r>
            <a:r>
              <a:rPr lang="ru-RU" dirty="0" smtClean="0"/>
              <a:t>, </a:t>
            </a:r>
            <a:r>
              <a:rPr lang="ru-RU" dirty="0" err="1" smtClean="0"/>
              <a:t>заг</a:t>
            </a:r>
            <a:r>
              <a:rPr lang="ru-RU" dirty="0" smtClean="0"/>
              <a:t>. </a:t>
            </a:r>
            <a:r>
              <a:rPr lang="ru-RU" dirty="0" err="1" smtClean="0"/>
              <a:t>кволість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болючість</a:t>
            </a:r>
            <a:r>
              <a:rPr lang="ru-RU" dirty="0" smtClean="0"/>
              <a:t> </a:t>
            </a:r>
            <a:r>
              <a:rPr lang="ru-RU" dirty="0" err="1" smtClean="0"/>
              <a:t>прилеглих</a:t>
            </a:r>
            <a:r>
              <a:rPr lang="ru-RU" dirty="0" smtClean="0"/>
              <a:t> </a:t>
            </a:r>
            <a:r>
              <a:rPr lang="ru-RU" dirty="0" err="1" smtClean="0"/>
              <a:t>лімфатичних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ЕКГ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про </a:t>
            </a:r>
            <a:r>
              <a:rPr lang="ru-RU" dirty="0" err="1" smtClean="0"/>
              <a:t>гіпоксію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. Часто </a:t>
            </a:r>
            <a:r>
              <a:rPr lang="ru-RU" dirty="0" err="1" smtClean="0"/>
              <a:t>спостерігають</a:t>
            </a:r>
            <a:r>
              <a:rPr lang="ru-RU" dirty="0" smtClean="0"/>
              <a:t> </a:t>
            </a:r>
            <a:r>
              <a:rPr lang="ru-RU" dirty="0" err="1" smtClean="0"/>
              <a:t>токсичні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нирок</a:t>
            </a:r>
            <a:r>
              <a:rPr lang="ru-RU" dirty="0" smtClean="0"/>
              <a:t> (</a:t>
            </a:r>
            <a:r>
              <a:rPr lang="ru-RU" dirty="0" err="1" smtClean="0"/>
              <a:t>мікрогематурія</a:t>
            </a:r>
            <a:r>
              <a:rPr lang="ru-RU" dirty="0" smtClean="0"/>
              <a:t>, </a:t>
            </a:r>
            <a:r>
              <a:rPr lang="ru-RU" dirty="0" err="1" smtClean="0"/>
              <a:t>протеїнурія</a:t>
            </a:r>
            <a:r>
              <a:rPr lang="ru-RU" dirty="0" smtClean="0"/>
              <a:t>). </a:t>
            </a:r>
            <a:r>
              <a:rPr lang="ru-RU" dirty="0" smtClean="0"/>
              <a:t>Як правило,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зникненням</a:t>
            </a:r>
            <a:r>
              <a:rPr lang="ru-RU" dirty="0" smtClean="0"/>
              <a:t> синдрому </a:t>
            </a:r>
            <a:r>
              <a:rPr lang="ru-RU" dirty="0" err="1" smtClean="0"/>
              <a:t>інтоксикації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минають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dirty="0" err="1" smtClean="0"/>
              <a:t>Запобіганню</a:t>
            </a:r>
            <a:r>
              <a:rPr lang="ru-RU" dirty="0" smtClean="0"/>
              <a:t> </a:t>
            </a:r>
            <a:r>
              <a:rPr lang="ru-RU" dirty="0" err="1" smtClean="0"/>
              <a:t>ангіни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загартування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(спорт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фізкультурні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, </a:t>
            </a:r>
            <a:r>
              <a:rPr lang="ru-RU" dirty="0" err="1" smtClean="0"/>
              <a:t>правильний</a:t>
            </a:r>
            <a:r>
              <a:rPr lang="ru-RU" dirty="0" smtClean="0"/>
              <a:t> режим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), 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вогнищ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(</a:t>
            </a:r>
            <a:r>
              <a:rPr lang="ru-RU" dirty="0" err="1" smtClean="0"/>
              <a:t>каріозні</a:t>
            </a:r>
            <a:r>
              <a:rPr lang="ru-RU" dirty="0" smtClean="0"/>
              <a:t> </a:t>
            </a:r>
            <a:r>
              <a:rPr lang="ru-RU" dirty="0" err="1" smtClean="0"/>
              <a:t>зуби</a:t>
            </a:r>
            <a:r>
              <a:rPr lang="ru-RU" dirty="0" smtClean="0"/>
              <a:t>, </a:t>
            </a:r>
            <a:r>
              <a:rPr lang="ru-RU" dirty="0" err="1" smtClean="0"/>
              <a:t>гайморити</a:t>
            </a:r>
            <a:r>
              <a:rPr lang="ru-RU" dirty="0" smtClean="0"/>
              <a:t>), </a:t>
            </a:r>
            <a:r>
              <a:rPr lang="ru-RU" dirty="0" err="1" smtClean="0"/>
              <a:t>налагодження</a:t>
            </a:r>
            <a:r>
              <a:rPr lang="ru-RU" dirty="0" smtClean="0"/>
              <a:t> носового </a:t>
            </a:r>
            <a:r>
              <a:rPr lang="ru-RU" dirty="0" err="1" smtClean="0"/>
              <a:t>дихання</a:t>
            </a:r>
            <a:r>
              <a:rPr lang="ru-RU" dirty="0" smtClean="0"/>
              <a:t> шляхом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 err="1" smtClean="0"/>
              <a:t>аденоїдів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виправлення</a:t>
            </a:r>
            <a:r>
              <a:rPr lang="ru-RU" dirty="0" smtClean="0"/>
              <a:t> </a:t>
            </a:r>
            <a:r>
              <a:rPr lang="ru-RU" dirty="0" err="1" smtClean="0"/>
              <a:t>викривлень</a:t>
            </a:r>
            <a:r>
              <a:rPr lang="ru-RU" dirty="0" smtClean="0"/>
              <a:t> </a:t>
            </a:r>
            <a:r>
              <a:rPr lang="ru-RU" dirty="0" err="1" smtClean="0"/>
              <a:t>носової</a:t>
            </a:r>
            <a:r>
              <a:rPr lang="ru-RU" dirty="0" smtClean="0"/>
              <a:t> </a:t>
            </a:r>
            <a:r>
              <a:rPr lang="ru-RU" dirty="0" err="1" smtClean="0"/>
              <a:t>перетинки</a:t>
            </a:r>
            <a:r>
              <a:rPr lang="ru-RU" dirty="0" smtClean="0"/>
              <a:t> та </a:t>
            </a:r>
            <a:r>
              <a:rPr lang="ru-RU" dirty="0" err="1" smtClean="0"/>
              <a:t>видалення</a:t>
            </a:r>
            <a:r>
              <a:rPr lang="ru-RU" dirty="0" smtClean="0"/>
              <a:t> </a:t>
            </a:r>
            <a:r>
              <a:rPr lang="ru-RU" dirty="0" err="1" smtClean="0"/>
              <a:t>поліпів</a:t>
            </a:r>
            <a:r>
              <a:rPr lang="ru-RU" dirty="0" smtClean="0"/>
              <a:t> у </a:t>
            </a:r>
            <a:r>
              <a:rPr lang="ru-RU" dirty="0" err="1" smtClean="0"/>
              <a:t>дорослих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/>
              <a:t>Краснуха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smtClean="0"/>
              <a:t>Краснуха</a:t>
            </a:r>
            <a:r>
              <a:rPr lang="ru-RU" dirty="0" smtClean="0"/>
              <a:t> (</a:t>
            </a:r>
            <a:r>
              <a:rPr lang="ru-RU" dirty="0" smtClean="0"/>
              <a:t>лат. </a:t>
            </a:r>
            <a:r>
              <a:rPr lang="en-US" i="1" dirty="0" smtClean="0"/>
              <a:t>rubella</a:t>
            </a:r>
            <a:r>
              <a:rPr lang="en-US" dirty="0" smtClean="0"/>
              <a:t>) — </a:t>
            </a:r>
            <a:r>
              <a:rPr lang="ru-RU" dirty="0" err="1" smtClean="0"/>
              <a:t>епідемічне</a:t>
            </a:r>
            <a:r>
              <a:rPr lang="ru-RU" dirty="0" smtClean="0"/>
              <a:t> </a:t>
            </a:r>
            <a:r>
              <a:rPr lang="ru-RU" dirty="0" err="1" smtClean="0"/>
              <a:t>вірусне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антропонозна</a:t>
            </a:r>
            <a:r>
              <a:rPr lang="ru-RU" dirty="0" smtClean="0"/>
              <a:t> </a:t>
            </a:r>
            <a:r>
              <a:rPr lang="ru-RU" dirty="0" err="1" smtClean="0"/>
              <a:t>вірусна</a:t>
            </a:r>
            <a:r>
              <a:rPr lang="ru-RU" dirty="0" smtClean="0"/>
              <a:t> </a:t>
            </a:r>
            <a:r>
              <a:rPr lang="ru-RU" dirty="0" err="1" smtClean="0"/>
              <a:t>інфекція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генералізованою</a:t>
            </a:r>
            <a:r>
              <a:rPr lang="ru-RU" dirty="0" smtClean="0"/>
              <a:t> </a:t>
            </a:r>
            <a:r>
              <a:rPr lang="ru-RU" dirty="0" err="1" smtClean="0"/>
              <a:t>лімфаденопатією</a:t>
            </a:r>
            <a:r>
              <a:rPr lang="ru-RU" dirty="0" smtClean="0"/>
              <a:t> (</a:t>
            </a:r>
            <a:r>
              <a:rPr lang="ru-RU" dirty="0" err="1" smtClean="0"/>
              <a:t>запаленням</a:t>
            </a:r>
            <a:r>
              <a:rPr lang="ru-RU" dirty="0" smtClean="0"/>
              <a:t> </a:t>
            </a:r>
            <a:r>
              <a:rPr lang="ru-RU" dirty="0" err="1" smtClean="0"/>
              <a:t>лімф.вузлів</a:t>
            </a:r>
            <a:r>
              <a:rPr lang="ru-RU" dirty="0" smtClean="0"/>
              <a:t>) та </a:t>
            </a:r>
            <a:r>
              <a:rPr lang="ru-RU" dirty="0" err="1" smtClean="0"/>
              <a:t>дрібноплямистою</a:t>
            </a:r>
            <a:r>
              <a:rPr lang="ru-RU" dirty="0" smtClean="0"/>
              <a:t> </a:t>
            </a:r>
            <a:r>
              <a:rPr lang="ru-RU" dirty="0" err="1" smtClean="0"/>
              <a:t>екзантемою</a:t>
            </a:r>
            <a:r>
              <a:rPr lang="ru-RU" dirty="0" smtClean="0"/>
              <a:t> (</a:t>
            </a:r>
            <a:r>
              <a:rPr lang="ru-RU" dirty="0" err="1" smtClean="0"/>
              <a:t>шкірним</a:t>
            </a:r>
            <a:r>
              <a:rPr lang="ru-RU" dirty="0" smtClean="0"/>
              <a:t> </a:t>
            </a:r>
            <a:r>
              <a:rPr lang="ru-RU" dirty="0" err="1" smtClean="0"/>
              <a:t>висипом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5" name="Содержимое 4" descr="Rubella_virus_TEM_B82-0203_lo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2593" r="9259"/>
          <a:stretch>
            <a:fillRect/>
          </a:stretch>
        </p:blipFill>
        <p:spPr>
          <a:xfrm>
            <a:off x="285720" y="1785926"/>
            <a:ext cx="4857784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071546"/>
            <a:ext cx="586803" cy="4681637"/>
          </a:xfrm>
        </p:spPr>
        <p:txBody>
          <a:bodyPr/>
          <a:lstStyle/>
          <a:p>
            <a:r>
              <a:rPr lang="uk-UA" dirty="0" smtClean="0"/>
              <a:t>Висип на шкірі</a:t>
            </a:r>
            <a:endParaRPr lang="ru-RU" dirty="0"/>
          </a:p>
        </p:txBody>
      </p:sp>
      <p:pic>
        <p:nvPicPr>
          <p:cNvPr id="6" name="Рисунок 5" descr="395px-Rash_of_rubella_on_skin_of_child's_bac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083" b="17083"/>
          <a:stretch>
            <a:fillRect/>
          </a:stretch>
        </p:blipFill>
        <p:spPr>
          <a:xfrm>
            <a:off x="403671" y="1143000"/>
            <a:ext cx="4096891" cy="4572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2066" y="785794"/>
            <a:ext cx="3786214" cy="571504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краснухою.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заразні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у </a:t>
            </a:r>
            <a:r>
              <a:rPr lang="ru-RU" dirty="0" err="1" smtClean="0"/>
              <a:t>перші</a:t>
            </a:r>
            <a:r>
              <a:rPr lang="ru-RU" dirty="0" smtClean="0"/>
              <a:t> 5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початку </a:t>
            </a:r>
            <a:r>
              <a:rPr lang="ru-RU" dirty="0" err="1" smtClean="0"/>
              <a:t>захворювання</a:t>
            </a:r>
            <a:r>
              <a:rPr lang="ru-RU" dirty="0" smtClean="0"/>
              <a:t>. </a:t>
            </a:r>
            <a:r>
              <a:rPr lang="ru-RU" dirty="0" err="1" smtClean="0"/>
              <a:t>Інфекція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повітряно-крапельним</a:t>
            </a:r>
            <a:r>
              <a:rPr lang="ru-RU" dirty="0" smtClean="0"/>
              <a:t> шляхом.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хворіють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у </a:t>
            </a:r>
            <a:r>
              <a:rPr lang="ru-RU" dirty="0" err="1" smtClean="0"/>
              <a:t>віці</a:t>
            </a:r>
            <a:r>
              <a:rPr lang="ru-RU" dirty="0" smtClean="0"/>
              <a:t> 4-10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небезпечне</a:t>
            </a:r>
            <a:r>
              <a:rPr lang="ru-RU" dirty="0" smtClean="0"/>
              <a:t> для </a:t>
            </a:r>
            <a:r>
              <a:rPr lang="ru-RU" dirty="0" err="1" smtClean="0"/>
              <a:t>вагітних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ураженню</a:t>
            </a:r>
            <a:r>
              <a:rPr lang="ru-RU" dirty="0" smtClean="0"/>
              <a:t> плоду та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виродливостей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b="1" dirty="0" err="1" smtClean="0"/>
              <a:t>Інкубаційний</a:t>
            </a:r>
            <a:r>
              <a:rPr lang="ru-RU" b="1" dirty="0" smtClean="0"/>
              <a:t> </a:t>
            </a:r>
            <a:r>
              <a:rPr lang="ru-RU" b="1" dirty="0" err="1" smtClean="0"/>
              <a:t>період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12 до 24 </a:t>
            </a:r>
            <a:r>
              <a:rPr lang="ru-RU" dirty="0" err="1" smtClean="0"/>
              <a:t>днів</a:t>
            </a:r>
            <a:r>
              <a:rPr lang="ru-RU" dirty="0" smtClean="0"/>
              <a:t>. З початку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відмічаються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(37,5-38,5 °</a:t>
            </a:r>
            <a:r>
              <a:rPr lang="en-US" dirty="0" smtClean="0"/>
              <a:t>C), </a:t>
            </a:r>
            <a:r>
              <a:rPr lang="ru-RU" dirty="0" smtClean="0"/>
              <a:t>нежить, невеликий </a:t>
            </a:r>
            <a:r>
              <a:rPr lang="ru-RU" dirty="0" err="1" smtClean="0"/>
              <a:t>сухий</a:t>
            </a:r>
            <a:r>
              <a:rPr lang="ru-RU" dirty="0" smtClean="0"/>
              <a:t> кашель, </a:t>
            </a:r>
            <a:r>
              <a:rPr lang="ru-RU" dirty="0" err="1" smtClean="0"/>
              <a:t>кон'юнктивіт</a:t>
            </a:r>
            <a:r>
              <a:rPr lang="ru-RU" dirty="0" smtClean="0"/>
              <a:t>; </a:t>
            </a:r>
            <a:r>
              <a:rPr lang="ru-RU" dirty="0" err="1" smtClean="0"/>
              <a:t>самопочуття</a:t>
            </a:r>
            <a:r>
              <a:rPr lang="ru-RU" dirty="0" smtClean="0"/>
              <a:t> хворого </a:t>
            </a:r>
            <a:r>
              <a:rPr lang="ru-RU" dirty="0" err="1" smtClean="0"/>
              <a:t>задовільне</a:t>
            </a:r>
            <a:r>
              <a:rPr lang="ru-RU" dirty="0" smtClean="0"/>
              <a:t>. </a:t>
            </a:r>
            <a:r>
              <a:rPr lang="ru-RU" dirty="0" err="1" smtClean="0"/>
              <a:t>Висип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1-го </a:t>
            </a:r>
            <a:r>
              <a:rPr lang="ru-RU" dirty="0" err="1" smtClean="0"/>
              <a:t>або</a:t>
            </a:r>
            <a:r>
              <a:rPr lang="ru-RU" dirty="0" smtClean="0"/>
              <a:t> на 2-3-й день </a:t>
            </a:r>
            <a:r>
              <a:rPr lang="ru-RU" dirty="0" err="1" smtClean="0"/>
              <a:t>хвороби</a:t>
            </a:r>
            <a:r>
              <a:rPr lang="ru-RU" dirty="0" smtClean="0"/>
              <a:t>;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розеольозних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на </a:t>
            </a:r>
            <a:r>
              <a:rPr lang="ru-RU" dirty="0" err="1" smtClean="0"/>
              <a:t>обличчі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, </a:t>
            </a:r>
            <a:r>
              <a:rPr lang="ru-RU" dirty="0" err="1" smtClean="0"/>
              <a:t>упродовж</a:t>
            </a:r>
            <a:r>
              <a:rPr lang="ru-RU" dirty="0" smtClean="0"/>
              <a:t> 15-20 годин, </a:t>
            </a:r>
            <a:r>
              <a:rPr lang="ru-RU" dirty="0" err="1" smtClean="0"/>
              <a:t>поширюються</a:t>
            </a:r>
            <a:r>
              <a:rPr lang="ru-RU" dirty="0" smtClean="0"/>
              <a:t> без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тілу</a:t>
            </a:r>
            <a:r>
              <a:rPr lang="ru-RU" dirty="0" smtClean="0"/>
              <a:t>. Через 2-3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висип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потиличні</a:t>
            </a:r>
            <a:r>
              <a:rPr lang="ru-RU" dirty="0" smtClean="0"/>
              <a:t>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щільноеластичну</a:t>
            </a:r>
            <a:r>
              <a:rPr lang="ru-RU" dirty="0" smtClean="0"/>
              <a:t> </a:t>
            </a:r>
            <a:r>
              <a:rPr lang="ru-RU" dirty="0" err="1" smtClean="0"/>
              <a:t>консистенцію</a:t>
            </a:r>
            <a:r>
              <a:rPr lang="ru-RU" dirty="0" smtClean="0"/>
              <a:t>, вони не </a:t>
            </a:r>
            <a:r>
              <a:rPr lang="ru-RU" dirty="0" err="1" smtClean="0"/>
              <a:t>спаяні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та </a:t>
            </a:r>
            <a:r>
              <a:rPr lang="ru-RU" dirty="0" err="1" smtClean="0"/>
              <a:t>підшкірною</a:t>
            </a:r>
            <a:r>
              <a:rPr lang="ru-RU" dirty="0" smtClean="0"/>
              <a:t> </a:t>
            </a:r>
            <a:r>
              <a:rPr lang="ru-RU" dirty="0" err="1" smtClean="0"/>
              <a:t>клітковиною</a:t>
            </a:r>
            <a:r>
              <a:rPr lang="ru-RU" dirty="0" smtClean="0"/>
              <a:t>. Картина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лейкопенією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3-4-го дня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 </a:t>
            </a:r>
            <a:r>
              <a:rPr lang="ru-RU" dirty="0" err="1" smtClean="0"/>
              <a:t>моноцитоз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не </a:t>
            </a:r>
            <a:r>
              <a:rPr lang="ru-RU" dirty="0" err="1" smtClean="0"/>
              <a:t>потребують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дотримуватися</a:t>
            </a:r>
            <a:r>
              <a:rPr lang="ru-RU" dirty="0" smtClean="0"/>
              <a:t> </a:t>
            </a:r>
            <a:r>
              <a:rPr lang="ru-RU" dirty="0" err="1" smtClean="0"/>
              <a:t>постільного</a:t>
            </a:r>
            <a:r>
              <a:rPr lang="ru-RU" dirty="0" smtClean="0"/>
              <a:t> режиму. За </a:t>
            </a:r>
            <a:r>
              <a:rPr lang="ru-RU" dirty="0" err="1" smtClean="0"/>
              <a:t>показаннями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симптоматичні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ізоляція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до 5-го дня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висипання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 dirty="0" smtClean="0"/>
              <a:t>Вітряна</a:t>
            </a:r>
            <a:r>
              <a:rPr lang="uk-UA" sz="3600" dirty="0" smtClean="0"/>
              <a:t> </a:t>
            </a:r>
            <a:r>
              <a:rPr lang="vi-VN" sz="3600" dirty="0" smtClean="0"/>
              <a:t>віспа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vi-VN" b="1" dirty="0" smtClean="0"/>
              <a:t>Вітряна</a:t>
            </a:r>
            <a:r>
              <a:rPr lang="uk-UA" b="1" dirty="0" smtClean="0"/>
              <a:t> </a:t>
            </a:r>
            <a:r>
              <a:rPr lang="vi-VN" b="1" dirty="0" smtClean="0"/>
              <a:t>віспа</a:t>
            </a:r>
            <a:r>
              <a:rPr lang="vi-VN" dirty="0" smtClean="0"/>
              <a:t>,</a:t>
            </a:r>
            <a:r>
              <a:rPr lang="vi-VN" dirty="0" smtClean="0"/>
              <a:t> </a:t>
            </a:r>
            <a:r>
              <a:rPr lang="vi-VN" i="1" dirty="0" smtClean="0"/>
              <a:t>вітря́нка</a:t>
            </a:r>
            <a:r>
              <a:rPr lang="vi-VN" dirty="0" smtClean="0"/>
              <a:t> (лат. </a:t>
            </a:r>
            <a:r>
              <a:rPr lang="en-US" i="1" dirty="0" err="1" smtClean="0"/>
              <a:t>Varicella</a:t>
            </a:r>
            <a:r>
              <a:rPr lang="en-US" dirty="0" smtClean="0"/>
              <a:t>, </a:t>
            </a:r>
            <a:r>
              <a:rPr lang="vi-VN" dirty="0" smtClean="0"/>
              <a:t>грец. </a:t>
            </a:r>
            <a:r>
              <a:rPr lang="el-GR" i="1" dirty="0" smtClean="0"/>
              <a:t>Ανεμοβλογιά</a:t>
            </a:r>
            <a:r>
              <a:rPr lang="el-GR" dirty="0" smtClean="0"/>
              <a:t>) — </a:t>
            </a:r>
            <a:r>
              <a:rPr lang="vi-VN" dirty="0" smtClean="0"/>
              <a:t>гостре інфекційне </a:t>
            </a:r>
            <a:r>
              <a:rPr lang="vi-VN" dirty="0" smtClean="0"/>
              <a:t>захворювання</a:t>
            </a:r>
            <a:r>
              <a:rPr lang="uk-UA" dirty="0" smtClean="0"/>
              <a:t> </a:t>
            </a:r>
            <a:r>
              <a:rPr lang="vi-VN" dirty="0" smtClean="0"/>
              <a:t>з </a:t>
            </a:r>
            <a:r>
              <a:rPr lang="vi-VN" dirty="0" smtClean="0"/>
              <a:t>повітряно-крапельним шляхом передачі. </a:t>
            </a:r>
            <a:r>
              <a:rPr lang="vi-VN" dirty="0" smtClean="0"/>
              <a:t>Характеризується</a:t>
            </a:r>
            <a:r>
              <a:rPr lang="uk-UA" dirty="0" smtClean="0"/>
              <a:t> </a:t>
            </a:r>
            <a:r>
              <a:rPr lang="vi-VN" dirty="0" smtClean="0"/>
              <a:t>лихоманкою</a:t>
            </a:r>
            <a:r>
              <a:rPr lang="vi-VN" dirty="0" smtClean="0"/>
              <a:t>, папуловезикульознми висипанням із доброякісним протіканням.</a:t>
            </a:r>
            <a:endParaRPr lang="ru-RU" dirty="0"/>
          </a:p>
        </p:txBody>
      </p:sp>
      <p:pic>
        <p:nvPicPr>
          <p:cNvPr id="5" name="Содержимое 4" descr="Varicella_(Chickenpox)_Virus_PHIL_1878_lo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214422"/>
            <a:ext cx="4727790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4px-Windpocke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00" b="500"/>
          <a:stretch>
            <a:fillRect/>
          </a:stretch>
        </p:blipFill>
        <p:spPr>
          <a:xfrm>
            <a:off x="403671" y="1143000"/>
            <a:ext cx="4025453" cy="4572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42918"/>
            <a:ext cx="4429156" cy="621508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вітряної</a:t>
            </a:r>
            <a:r>
              <a:rPr lang="ru-RU" dirty="0" smtClean="0"/>
              <a:t> </a:t>
            </a:r>
            <a:r>
              <a:rPr lang="ru-RU" dirty="0" err="1" smtClean="0"/>
              <a:t>віспи</a:t>
            </a:r>
            <a:r>
              <a:rPr lang="ru-RU" dirty="0" smtClean="0"/>
              <a:t> </a:t>
            </a:r>
            <a:r>
              <a:rPr lang="ru-RU" dirty="0" err="1" smtClean="0"/>
              <a:t>унікальна</a:t>
            </a:r>
            <a:r>
              <a:rPr lang="ru-RU" dirty="0" smtClean="0"/>
              <a:t> — вона </a:t>
            </a:r>
            <a:r>
              <a:rPr lang="ru-RU" dirty="0" err="1" smtClean="0"/>
              <a:t>складає</a:t>
            </a:r>
            <a:r>
              <a:rPr lang="ru-RU" dirty="0" smtClean="0"/>
              <a:t> 100 %. </a:t>
            </a:r>
            <a:r>
              <a:rPr lang="ru-RU" dirty="0" err="1" smtClean="0"/>
              <a:t>Заразними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вітряною</a:t>
            </a:r>
            <a:r>
              <a:rPr lang="ru-RU" dirty="0" smtClean="0"/>
              <a:t> </a:t>
            </a:r>
            <a:r>
              <a:rPr lang="ru-RU" dirty="0" err="1" smtClean="0"/>
              <a:t>віспою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за 20—24 годин до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висипання</a:t>
            </a:r>
            <a:r>
              <a:rPr lang="ru-RU" dirty="0" smtClean="0"/>
              <a:t> та </a:t>
            </a:r>
            <a:r>
              <a:rPr lang="ru-RU" dirty="0" err="1" smtClean="0"/>
              <a:t>залишаються</a:t>
            </a:r>
            <a:r>
              <a:rPr lang="ru-RU" dirty="0" smtClean="0"/>
              <a:t> ними до 5-го дня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останнього</a:t>
            </a:r>
            <a:r>
              <a:rPr lang="ru-RU" dirty="0" smtClean="0"/>
              <a:t> </a:t>
            </a:r>
            <a:r>
              <a:rPr lang="ru-RU" dirty="0" err="1" smtClean="0"/>
              <a:t>елементу</a:t>
            </a:r>
            <a:r>
              <a:rPr lang="ru-RU" dirty="0" smtClean="0"/>
              <a:t> </a:t>
            </a:r>
            <a:r>
              <a:rPr lang="ru-RU" dirty="0" err="1" smtClean="0"/>
              <a:t>висипання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Інфекція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повітряно-крапельним</a:t>
            </a:r>
            <a:r>
              <a:rPr lang="ru-RU" dirty="0" smtClean="0"/>
              <a:t> шляхом. З моменту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кірок</a:t>
            </a:r>
            <a:r>
              <a:rPr lang="ru-RU" dirty="0" smtClean="0"/>
              <a:t> на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висипань</a:t>
            </a:r>
            <a:r>
              <a:rPr lang="ru-RU" dirty="0" smtClean="0"/>
              <a:t> </a:t>
            </a:r>
            <a:r>
              <a:rPr lang="ru-RU" dirty="0" err="1" smtClean="0"/>
              <a:t>збудник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хворого до здорового </a:t>
            </a:r>
            <a:r>
              <a:rPr lang="ru-RU" dirty="0" err="1" smtClean="0"/>
              <a:t>контактним</a:t>
            </a:r>
            <a:r>
              <a:rPr lang="ru-RU" dirty="0" smtClean="0"/>
              <a:t> шляхом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dirty="0" err="1" smtClean="0"/>
              <a:t>Тривалість</a:t>
            </a:r>
            <a:r>
              <a:rPr lang="ru-RU" dirty="0" smtClean="0"/>
              <a:t> </a:t>
            </a:r>
            <a:r>
              <a:rPr lang="ru-RU" b="1" dirty="0" err="1" smtClean="0"/>
              <a:t>інкубаційного</a:t>
            </a:r>
            <a:r>
              <a:rPr lang="ru-RU" b="1" dirty="0" smtClean="0"/>
              <a:t> </a:t>
            </a:r>
            <a:r>
              <a:rPr lang="ru-RU" b="1" dirty="0" err="1" smtClean="0"/>
              <a:t>періоду</a:t>
            </a:r>
            <a:r>
              <a:rPr lang="ru-RU" dirty="0" smtClean="0"/>
              <a:t> - </a:t>
            </a:r>
            <a:r>
              <a:rPr lang="ru-RU" dirty="0" err="1" smtClean="0"/>
              <a:t>від</a:t>
            </a:r>
            <a:r>
              <a:rPr lang="ru-RU" dirty="0" smtClean="0"/>
              <a:t> 11 до 21 дня (у </a:t>
            </a:r>
            <a:r>
              <a:rPr lang="ru-RU" dirty="0" err="1" smtClean="0"/>
              <a:t>середньому</a:t>
            </a:r>
            <a:r>
              <a:rPr lang="ru-RU" dirty="0" smtClean="0"/>
              <a:t> 15-17 </a:t>
            </a:r>
            <a:r>
              <a:rPr lang="ru-RU" dirty="0" err="1" smtClean="0"/>
              <a:t>днів</a:t>
            </a:r>
            <a:r>
              <a:rPr lang="ru-RU" dirty="0" smtClean="0"/>
              <a:t>).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короткочасний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передвісників</a:t>
            </a:r>
            <a:r>
              <a:rPr lang="ru-RU" dirty="0" smtClean="0"/>
              <a:t> (продрому),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добу</a:t>
            </a:r>
            <a:r>
              <a:rPr lang="ru-RU" dirty="0" smtClean="0"/>
              <a:t>; 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висип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 через </a:t>
            </a:r>
            <a:r>
              <a:rPr lang="ru-RU" dirty="0" err="1" smtClean="0"/>
              <a:t>декілька</a:t>
            </a:r>
            <a:r>
              <a:rPr lang="ru-RU" dirty="0" smtClean="0"/>
              <a:t> годин.</a:t>
            </a:r>
          </a:p>
          <a:p>
            <a:r>
              <a:rPr lang="ru-RU" dirty="0" smtClean="0"/>
              <a:t>Часто хвороба </a:t>
            </a:r>
            <a:r>
              <a:rPr lang="ru-RU" dirty="0" err="1" smtClean="0"/>
              <a:t>розпочинається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-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до 38-39 °</a:t>
            </a:r>
            <a:r>
              <a:rPr lang="en-US" dirty="0" smtClean="0"/>
              <a:t>C, </a:t>
            </a:r>
            <a:r>
              <a:rPr lang="ru-RU" dirty="0" err="1" smtClean="0"/>
              <a:t>потім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шкірі</a:t>
            </a:r>
            <a:r>
              <a:rPr lang="ru-RU" dirty="0" smtClean="0"/>
              <a:t> </a:t>
            </a:r>
            <a:r>
              <a:rPr lang="ru-RU" dirty="0" err="1" smtClean="0"/>
              <a:t>тулуба</a:t>
            </a:r>
            <a:r>
              <a:rPr lang="ru-RU" dirty="0" smtClean="0"/>
              <a:t>,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рясний</a:t>
            </a:r>
            <a:r>
              <a:rPr lang="ru-RU" dirty="0" smtClean="0"/>
              <a:t> </a:t>
            </a:r>
            <a:r>
              <a:rPr lang="ru-RU" dirty="0" err="1" smtClean="0"/>
              <a:t>висип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круглих</a:t>
            </a:r>
            <a:r>
              <a:rPr lang="ru-RU" dirty="0" smtClean="0"/>
              <a:t> </a:t>
            </a:r>
            <a:r>
              <a:rPr lang="ru-RU" dirty="0" err="1" smtClean="0"/>
              <a:t>рожевих</a:t>
            </a:r>
            <a:r>
              <a:rPr lang="ru-RU" dirty="0" smtClean="0"/>
              <a:t> </a:t>
            </a:r>
            <a:r>
              <a:rPr lang="ru-RU" dirty="0" err="1" smtClean="0"/>
              <a:t>плям</a:t>
            </a:r>
            <a:r>
              <a:rPr lang="ru-RU" dirty="0" smtClean="0"/>
              <a:t> </a:t>
            </a:r>
            <a:r>
              <a:rPr lang="ru-RU" dirty="0" err="1" smtClean="0"/>
              <a:t>діаметром</a:t>
            </a:r>
            <a:r>
              <a:rPr lang="ru-RU" dirty="0" smtClean="0"/>
              <a:t> 1-3 мм; </a:t>
            </a:r>
            <a:r>
              <a:rPr lang="ru-RU" dirty="0" err="1" smtClean="0"/>
              <a:t>такий</a:t>
            </a:r>
            <a:r>
              <a:rPr lang="ru-RU" dirty="0" smtClean="0"/>
              <a:t> же </a:t>
            </a:r>
            <a:r>
              <a:rPr lang="ru-RU" dirty="0" err="1" smtClean="0"/>
              <a:t>висип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на </a:t>
            </a:r>
            <a:r>
              <a:rPr lang="ru-RU" dirty="0" err="1" smtClean="0"/>
              <a:t>слизових</a:t>
            </a:r>
            <a:r>
              <a:rPr lang="ru-RU" dirty="0" smtClean="0"/>
              <a:t> носоглотки та </a:t>
            </a:r>
            <a:r>
              <a:rPr lang="ru-RU" dirty="0" err="1" smtClean="0"/>
              <a:t>зіва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висипання</a:t>
            </a:r>
            <a:r>
              <a:rPr lang="ru-RU" dirty="0" smtClean="0"/>
              <a:t>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пухирці</a:t>
            </a:r>
            <a:r>
              <a:rPr lang="ru-RU" dirty="0" smtClean="0"/>
              <a:t>, </a:t>
            </a:r>
            <a:r>
              <a:rPr lang="ru-RU" dirty="0" err="1" smtClean="0"/>
              <a:t>наповнені</a:t>
            </a:r>
            <a:r>
              <a:rPr lang="ru-RU" dirty="0" smtClean="0"/>
              <a:t> </a:t>
            </a:r>
            <a:r>
              <a:rPr lang="ru-RU" dirty="0" err="1" smtClean="0"/>
              <a:t>прозорою</a:t>
            </a:r>
            <a:r>
              <a:rPr lang="ru-RU" dirty="0" smtClean="0"/>
              <a:t> </a:t>
            </a:r>
            <a:r>
              <a:rPr lang="ru-RU" dirty="0" err="1" smtClean="0"/>
              <a:t>рідиною</a:t>
            </a:r>
            <a:r>
              <a:rPr lang="ru-RU" dirty="0" smtClean="0"/>
              <a:t>; </a:t>
            </a:r>
            <a:r>
              <a:rPr lang="ru-RU" dirty="0" err="1" smtClean="0"/>
              <a:t>навколо</a:t>
            </a:r>
            <a:r>
              <a:rPr lang="ru-RU" dirty="0" smtClean="0"/>
              <a:t> кожного </a:t>
            </a:r>
            <a:r>
              <a:rPr lang="ru-RU" dirty="0" err="1" smtClean="0"/>
              <a:t>пухирця</a:t>
            </a:r>
            <a:r>
              <a:rPr lang="ru-RU" dirty="0" smtClean="0"/>
              <a:t> (</a:t>
            </a:r>
            <a:r>
              <a:rPr lang="ru-RU" dirty="0" err="1" smtClean="0"/>
              <a:t>вазікули</a:t>
            </a:r>
            <a:r>
              <a:rPr lang="ru-RU" dirty="0" smtClean="0"/>
              <a:t>)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вузька</a:t>
            </a:r>
            <a:r>
              <a:rPr lang="ru-RU" dirty="0" smtClean="0"/>
              <a:t>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облямівка</a:t>
            </a:r>
            <a:r>
              <a:rPr lang="ru-RU" dirty="0" smtClean="0"/>
              <a:t> (</a:t>
            </a:r>
            <a:r>
              <a:rPr lang="ru-RU" dirty="0" err="1" smtClean="0"/>
              <a:t>обідок</a:t>
            </a:r>
            <a:r>
              <a:rPr lang="ru-RU" dirty="0" smtClean="0"/>
              <a:t> </a:t>
            </a:r>
            <a:r>
              <a:rPr lang="ru-RU" dirty="0" err="1" smtClean="0"/>
              <a:t>гіперемійованої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слизової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). У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пухирчиків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вдавлення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висипу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схожими на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натуральній</a:t>
            </a:r>
            <a:r>
              <a:rPr lang="ru-RU" dirty="0" smtClean="0"/>
              <a:t> </a:t>
            </a:r>
            <a:r>
              <a:rPr lang="ru-RU" dirty="0" err="1" smtClean="0"/>
              <a:t>віспі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на </a:t>
            </a:r>
            <a:r>
              <a:rPr lang="ru-RU" dirty="0" err="1" smtClean="0"/>
              <a:t>другий</a:t>
            </a:r>
            <a:r>
              <a:rPr lang="ru-RU" dirty="0" smtClean="0"/>
              <a:t> день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пухирців</a:t>
            </a:r>
            <a:r>
              <a:rPr lang="ru-RU" dirty="0" smtClean="0"/>
              <a:t> </a:t>
            </a:r>
            <a:r>
              <a:rPr lang="ru-RU" dirty="0" err="1" smtClean="0"/>
              <a:t>лопаються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свербіжу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</a:t>
            </a:r>
            <a:r>
              <a:rPr lang="ru-RU" dirty="0" err="1" smtClean="0"/>
              <a:t>здирає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нігтями</a:t>
            </a:r>
            <a:r>
              <a:rPr lang="ru-RU" dirty="0" smtClean="0"/>
              <a:t>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пухирців</a:t>
            </a:r>
            <a:r>
              <a:rPr lang="ru-RU" dirty="0" smtClean="0"/>
              <a:t> </a:t>
            </a:r>
            <a:r>
              <a:rPr lang="ru-RU" dirty="0" err="1" smtClean="0"/>
              <a:t>засихає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, </a:t>
            </a:r>
            <a:r>
              <a:rPr lang="ru-RU" dirty="0" err="1" smtClean="0"/>
              <a:t>утворюючі</a:t>
            </a:r>
            <a:r>
              <a:rPr lang="ru-RU" dirty="0" smtClean="0"/>
              <a:t> </a:t>
            </a:r>
            <a:r>
              <a:rPr lang="ru-RU" dirty="0" err="1" smtClean="0"/>
              <a:t>сухі</a:t>
            </a:r>
            <a:r>
              <a:rPr lang="ru-RU" dirty="0" smtClean="0"/>
              <a:t> </a:t>
            </a:r>
            <a:r>
              <a:rPr lang="ru-RU" dirty="0" err="1" smtClean="0"/>
              <a:t>темно-бурі</a:t>
            </a:r>
            <a:r>
              <a:rPr lang="ru-RU" dirty="0" smtClean="0"/>
              <a:t> </a:t>
            </a:r>
            <a:r>
              <a:rPr lang="ru-RU" dirty="0" err="1" smtClean="0"/>
              <a:t>кірки</a:t>
            </a:r>
            <a:r>
              <a:rPr lang="ru-RU" dirty="0" smtClean="0"/>
              <a:t>. </a:t>
            </a:r>
            <a:r>
              <a:rPr lang="ru-RU" dirty="0" err="1" smtClean="0"/>
              <a:t>Характернийполіморфізм</a:t>
            </a:r>
            <a:r>
              <a:rPr lang="ru-RU" dirty="0" smtClean="0"/>
              <a:t> </a:t>
            </a:r>
            <a:r>
              <a:rPr lang="ru-RU" dirty="0" err="1" smtClean="0"/>
              <a:t>висипу</a:t>
            </a:r>
            <a:r>
              <a:rPr lang="ru-RU" dirty="0" smtClean="0"/>
              <a:t>: </a:t>
            </a:r>
            <a:r>
              <a:rPr lang="ru-RU" dirty="0" err="1" smtClean="0"/>
              <a:t>одночасна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пухирців</a:t>
            </a:r>
            <a:r>
              <a:rPr lang="ru-RU" dirty="0" smtClean="0"/>
              <a:t> та сухих </a:t>
            </a:r>
            <a:r>
              <a:rPr lang="ru-RU" dirty="0" err="1" smtClean="0"/>
              <a:t>кірок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 та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оболонках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Протягом</a:t>
            </a:r>
            <a:r>
              <a:rPr lang="ru-RU" dirty="0" smtClean="0"/>
              <a:t> 6-7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</a:t>
            </a:r>
            <a:r>
              <a:rPr lang="ru-RU" dirty="0" err="1" smtClean="0"/>
              <a:t>повторні</a:t>
            </a:r>
            <a:r>
              <a:rPr lang="ru-RU" dirty="0" smtClean="0"/>
              <a:t> </a:t>
            </a:r>
            <a:r>
              <a:rPr lang="ru-RU" dirty="0" err="1" smtClean="0"/>
              <a:t>висипи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пухирців</a:t>
            </a:r>
            <a:r>
              <a:rPr lang="ru-RU" dirty="0" smtClean="0"/>
              <a:t>. На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оболонках</a:t>
            </a:r>
            <a:r>
              <a:rPr lang="ru-RU" dirty="0" smtClean="0"/>
              <a:t> носоглотки, </a:t>
            </a:r>
            <a:r>
              <a:rPr lang="ru-RU" dirty="0" err="1" smtClean="0"/>
              <a:t>гортані</a:t>
            </a:r>
            <a:r>
              <a:rPr lang="ru-RU" dirty="0" smtClean="0"/>
              <a:t>, </a:t>
            </a:r>
            <a:r>
              <a:rPr lang="ru-RU" dirty="0" err="1" smtClean="0"/>
              <a:t>кон'юнктиви</a:t>
            </a:r>
            <a:r>
              <a:rPr lang="ru-RU" dirty="0" smtClean="0"/>
              <a:t> </a:t>
            </a:r>
            <a:r>
              <a:rPr lang="ru-RU" dirty="0" err="1" smtClean="0"/>
              <a:t>повік</a:t>
            </a:r>
            <a:r>
              <a:rPr lang="ru-RU" dirty="0" smtClean="0"/>
              <a:t> </a:t>
            </a:r>
            <a:r>
              <a:rPr lang="ru-RU" dirty="0" err="1" smtClean="0"/>
              <a:t>пухирці</a:t>
            </a:r>
            <a:r>
              <a:rPr lang="ru-RU" dirty="0" smtClean="0"/>
              <a:t> легко </a:t>
            </a:r>
            <a:r>
              <a:rPr lang="ru-RU" dirty="0" err="1" smtClean="0"/>
              <a:t>лопаються</a:t>
            </a:r>
            <a:r>
              <a:rPr lang="ru-RU" dirty="0" smtClean="0"/>
              <a:t>, а </a:t>
            </a:r>
            <a:r>
              <a:rPr lang="ru-RU" dirty="0" err="1" smtClean="0"/>
              <a:t>ерозія</a:t>
            </a:r>
            <a:r>
              <a:rPr lang="ru-RU" dirty="0" smtClean="0"/>
              <a:t> </a:t>
            </a:r>
            <a:r>
              <a:rPr lang="ru-RU" dirty="0" err="1" smtClean="0"/>
              <a:t>слугує</a:t>
            </a:r>
            <a:r>
              <a:rPr lang="ru-RU" dirty="0" smtClean="0"/>
              <a:t> </a:t>
            </a:r>
            <a:r>
              <a:rPr lang="ru-RU" dirty="0" err="1" smtClean="0"/>
              <a:t>вхідними</a:t>
            </a:r>
            <a:r>
              <a:rPr lang="ru-RU" dirty="0" smtClean="0"/>
              <a:t> воротами для </a:t>
            </a:r>
            <a:r>
              <a:rPr lang="ru-RU" dirty="0" err="1" smtClean="0"/>
              <a:t>вторинної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. У </a:t>
            </a:r>
            <a:r>
              <a:rPr lang="ru-RU" dirty="0" err="1" smtClean="0"/>
              <a:t>виснажених</a:t>
            </a:r>
            <a:r>
              <a:rPr lang="ru-RU" dirty="0" smtClean="0"/>
              <a:t> </a:t>
            </a:r>
            <a:r>
              <a:rPr lang="ru-RU" dirty="0" err="1" smtClean="0"/>
              <a:t>ослаблених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страждають</a:t>
            </a:r>
            <a:r>
              <a:rPr lang="ru-RU" dirty="0" smtClean="0"/>
              <a:t> на </a:t>
            </a:r>
            <a:r>
              <a:rPr lang="ru-RU" dirty="0" err="1" smtClean="0"/>
              <a:t>аліментарну</a:t>
            </a:r>
            <a:r>
              <a:rPr lang="ru-RU" dirty="0" smtClean="0"/>
              <a:t> </a:t>
            </a:r>
            <a:r>
              <a:rPr lang="ru-RU" dirty="0" err="1" smtClean="0"/>
              <a:t>дистрофію</a:t>
            </a:r>
            <a:r>
              <a:rPr lang="ru-RU" dirty="0" smtClean="0"/>
              <a:t>, </a:t>
            </a:r>
            <a:r>
              <a:rPr lang="ru-RU" dirty="0" err="1" smtClean="0"/>
              <a:t>вітряна</a:t>
            </a:r>
            <a:r>
              <a:rPr lang="ru-RU" dirty="0" smtClean="0"/>
              <a:t> </a:t>
            </a:r>
            <a:r>
              <a:rPr lang="ru-RU" dirty="0" err="1" smtClean="0"/>
              <a:t>віспа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важкий</a:t>
            </a:r>
            <a:r>
              <a:rPr lang="ru-RU" dirty="0" smtClean="0"/>
              <a:t> </a:t>
            </a:r>
            <a:r>
              <a:rPr lang="ru-RU" dirty="0" err="1" smtClean="0"/>
              <a:t>перебіг</a:t>
            </a:r>
            <a:r>
              <a:rPr lang="ru-RU" dirty="0" smtClean="0"/>
              <a:t> та в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95px-Measles_viru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133787"/>
            <a:ext cx="5102225" cy="51365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 smtClean="0"/>
              <a:t>КІР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b="1" i="1" dirty="0" err="1" smtClean="0"/>
              <a:t>Кір</a:t>
            </a:r>
            <a:r>
              <a:rPr lang="ru-RU" sz="1600" i="1" dirty="0" smtClean="0"/>
              <a:t> — хвороба, </a:t>
            </a:r>
            <a:r>
              <a:rPr lang="ru-RU" sz="1600" i="1" dirty="0" err="1" smtClean="0"/>
              <a:t>викликана</a:t>
            </a:r>
            <a:r>
              <a:rPr lang="ru-RU" sz="1600" i="1" dirty="0" smtClean="0"/>
              <a:t> </a:t>
            </a:r>
            <a:r>
              <a:rPr lang="ru-RU" sz="1600" i="1" dirty="0" err="1" smtClean="0">
                <a:solidFill>
                  <a:schemeClr val="tx2">
                    <a:lumMod val="75000"/>
                  </a:schemeClr>
                </a:solidFill>
              </a:rPr>
              <a:t>вірусом</a:t>
            </a:r>
            <a:r>
              <a:rPr lang="ru-RU" sz="1600" i="1" dirty="0" smtClean="0"/>
              <a:t> роду </a:t>
            </a:r>
            <a:r>
              <a:rPr lang="en-US" sz="1600" i="1" dirty="0" err="1" smtClean="0"/>
              <a:t>Morbill</a:t>
            </a:r>
            <a:r>
              <a:rPr lang="uk-UA" sz="1600" i="1" dirty="0" smtClean="0"/>
              <a:t>і</a:t>
            </a:r>
            <a:r>
              <a:rPr lang="en-US" sz="1600" i="1" dirty="0" smtClean="0"/>
              <a:t>virus</a:t>
            </a:r>
            <a:r>
              <a:rPr lang="en-US" sz="1600" i="1" dirty="0" smtClean="0"/>
              <a:t>, </a:t>
            </a:r>
            <a:r>
              <a:rPr lang="ru-RU" sz="1600" i="1" dirty="0" err="1" smtClean="0"/>
              <a:t>гостре</a:t>
            </a:r>
            <a:r>
              <a:rPr lang="ru-RU" sz="1600" i="1" dirty="0" smtClean="0"/>
              <a:t> </a:t>
            </a:r>
            <a:r>
              <a:rPr lang="ru-RU" sz="1600" i="1" dirty="0" err="1" smtClean="0"/>
              <a:t>вірусне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захворювання</a:t>
            </a:r>
            <a:r>
              <a:rPr lang="ru-RU" sz="1600" i="1" dirty="0" smtClean="0"/>
              <a:t>, яке </a:t>
            </a:r>
            <a:r>
              <a:rPr lang="ru-RU" sz="1600" i="1" dirty="0" err="1" smtClean="0"/>
              <a:t>характеризується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вираженою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інтоксикацією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катаральними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явищами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</a:t>
            </a:r>
            <a:r>
              <a:rPr lang="ru-RU" sz="1600" i="1" dirty="0" smtClean="0"/>
              <a:t> боку </a:t>
            </a:r>
            <a:r>
              <a:rPr lang="ru-RU" sz="1600" i="1" dirty="0" err="1" smtClean="0"/>
              <a:t>дихальних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шляхів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кон'юнктивітом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появою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своєрідних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плям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слизовій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оболонці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щоки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папулезно-плямистим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висипом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шкірі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00px-Morbillivirus_measles_infecti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562" r="16562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786314" y="500042"/>
            <a:ext cx="3892929" cy="6143668"/>
          </a:xfrm>
        </p:spPr>
        <p:txBody>
          <a:bodyPr>
            <a:normAutofit fontScale="92500" lnSpcReduction="10000"/>
          </a:bodyPr>
          <a:lstStyle/>
          <a:p>
            <a:r>
              <a:rPr lang="uk-UA" sz="1700" dirty="0" smtClean="0"/>
              <a:t>Симптоми</a:t>
            </a:r>
          </a:p>
          <a:p>
            <a:r>
              <a:rPr lang="ru-RU" dirty="0" err="1" smtClean="0"/>
              <a:t>Інкубаційний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 при кору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7 до 21, </a:t>
            </a:r>
            <a:r>
              <a:rPr lang="ru-RU" dirty="0" err="1" smtClean="0"/>
              <a:t>рідше</a:t>
            </a:r>
            <a:r>
              <a:rPr lang="ru-RU" dirty="0" smtClean="0"/>
              <a:t> 28 </a:t>
            </a:r>
            <a:r>
              <a:rPr lang="ru-RU" dirty="0" err="1" smtClean="0"/>
              <a:t>днів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Початок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гострий.З'являються</a:t>
            </a:r>
            <a:r>
              <a:rPr lang="ru-RU" dirty="0" smtClean="0"/>
              <a:t> </a:t>
            </a:r>
            <a:r>
              <a:rPr lang="ru-RU" dirty="0" err="1" smtClean="0"/>
              <a:t>симптомиінтоксикації</a:t>
            </a:r>
            <a:r>
              <a:rPr lang="ru-RU" dirty="0" smtClean="0"/>
              <a:t>, </a:t>
            </a:r>
            <a:r>
              <a:rPr lang="ru-RU" dirty="0" err="1" smtClean="0"/>
              <a:t>катаральні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. Температура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, </a:t>
            </a:r>
            <a:r>
              <a:rPr lang="ru-RU" dirty="0" err="1" smtClean="0"/>
              <a:t>турбує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, нежить, кашель,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кон'юнктивіту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 — початку 2-го </a:t>
            </a:r>
            <a:r>
              <a:rPr lang="ru-RU" dirty="0" err="1" smtClean="0"/>
              <a:t>тижня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на </a:t>
            </a:r>
            <a:r>
              <a:rPr lang="ru-RU" dirty="0" err="1" smtClean="0"/>
              <a:t>слизовій</a:t>
            </a:r>
            <a:r>
              <a:rPr lang="ru-RU" dirty="0" smtClean="0"/>
              <a:t> </a:t>
            </a:r>
            <a:r>
              <a:rPr lang="ru-RU" dirty="0" err="1" smtClean="0"/>
              <a:t>оболонці</a:t>
            </a:r>
            <a:r>
              <a:rPr lang="ru-RU" dirty="0" smtClean="0"/>
              <a:t> </a:t>
            </a:r>
            <a:r>
              <a:rPr lang="ru-RU" dirty="0" err="1" smtClean="0"/>
              <a:t>щоки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,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посипані</a:t>
            </a:r>
            <a:r>
              <a:rPr lang="ru-RU" dirty="0" smtClean="0"/>
              <a:t> манною крупою.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цінна</a:t>
            </a:r>
            <a:r>
              <a:rPr lang="ru-RU" dirty="0" smtClean="0"/>
              <a:t> </a:t>
            </a:r>
            <a:r>
              <a:rPr lang="ru-RU" dirty="0" err="1" smtClean="0"/>
              <a:t>діагностична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поставити</a:t>
            </a:r>
            <a:r>
              <a:rPr lang="ru-RU" dirty="0" smtClean="0"/>
              <a:t> </a:t>
            </a:r>
            <a:r>
              <a:rPr lang="ru-RU" dirty="0" err="1" smtClean="0"/>
              <a:t>діагноз</a:t>
            </a:r>
            <a:r>
              <a:rPr lang="ru-RU" dirty="0" smtClean="0"/>
              <a:t> до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висипу</a:t>
            </a:r>
            <a:r>
              <a:rPr lang="ru-RU" dirty="0" smtClean="0"/>
              <a:t>.( </a:t>
            </a:r>
            <a:r>
              <a:rPr lang="ru-RU" dirty="0" err="1" smtClean="0"/>
              <a:t>Він</a:t>
            </a:r>
            <a:r>
              <a:rPr lang="ru-RU" dirty="0" smtClean="0"/>
              <a:t> носить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 </a:t>
            </a:r>
            <a:r>
              <a:rPr lang="ru-RU" dirty="0" err="1" smtClean="0"/>
              <a:t>Бельського-Філатова-Копліка</a:t>
            </a:r>
            <a:r>
              <a:rPr lang="ru-RU" dirty="0" smtClean="0"/>
              <a:t>.) </a:t>
            </a:r>
            <a:r>
              <a:rPr lang="ru-RU" dirty="0" err="1" smtClean="0"/>
              <a:t>Плями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2-3 </a:t>
            </a:r>
            <a:r>
              <a:rPr lang="ru-RU" dirty="0" err="1" smtClean="0"/>
              <a:t>дні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висипу</a:t>
            </a:r>
            <a:r>
              <a:rPr lang="ru-RU" dirty="0" smtClean="0"/>
              <a:t>. Температура на короткий час </a:t>
            </a:r>
            <a:r>
              <a:rPr lang="ru-RU" dirty="0" err="1" smtClean="0"/>
              <a:t>знижується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підвищується</a:t>
            </a:r>
            <a:r>
              <a:rPr lang="ru-RU" dirty="0" smtClean="0"/>
              <a:t> </a:t>
            </a:r>
            <a:r>
              <a:rPr lang="ru-RU" dirty="0" err="1" smtClean="0"/>
              <a:t>знов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у хворого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висип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висипу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за </a:t>
            </a:r>
            <a:r>
              <a:rPr lang="ru-RU" dirty="0" err="1" smtClean="0"/>
              <a:t>вухами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обличчі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висип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тулуб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.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висипу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 — папули(горбики),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підносяться</a:t>
            </a:r>
            <a:r>
              <a:rPr lang="ru-RU" dirty="0" smtClean="0"/>
              <a:t> над </a:t>
            </a:r>
            <a:r>
              <a:rPr lang="ru-RU" dirty="0" err="1" smtClean="0"/>
              <a:t>поверхнею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.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висипу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згасати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на </a:t>
            </a:r>
            <a:r>
              <a:rPr lang="ru-RU" dirty="0" err="1" smtClean="0"/>
              <a:t>кінцівках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тулубі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обличчі</a:t>
            </a:r>
            <a:r>
              <a:rPr lang="ru-RU" dirty="0" smtClean="0"/>
              <a:t>.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частий</a:t>
            </a:r>
            <a:r>
              <a:rPr lang="ru-RU" dirty="0" smtClean="0"/>
              <a:t> пульс,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 </a:t>
            </a:r>
            <a:r>
              <a:rPr lang="ru-RU" dirty="0" err="1" smtClean="0"/>
              <a:t>шлунково-кишкового</a:t>
            </a:r>
            <a:r>
              <a:rPr lang="ru-RU" dirty="0" smtClean="0"/>
              <a:t> тракту: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апетиту</a:t>
            </a:r>
            <a:r>
              <a:rPr lang="ru-RU" dirty="0" smtClean="0"/>
              <a:t>, </a:t>
            </a:r>
            <a:r>
              <a:rPr lang="ru-RU" dirty="0" err="1" smtClean="0"/>
              <a:t>нудота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блювання</a:t>
            </a:r>
            <a:r>
              <a:rPr lang="ru-RU" dirty="0" smtClean="0"/>
              <a:t>, </a:t>
            </a:r>
            <a:r>
              <a:rPr lang="ru-RU" dirty="0" err="1" smtClean="0"/>
              <a:t>почастішання</a:t>
            </a:r>
            <a:r>
              <a:rPr lang="ru-RU" dirty="0" smtClean="0"/>
              <a:t> </a:t>
            </a:r>
            <a:r>
              <a:rPr lang="ru-RU" dirty="0" err="1" smtClean="0"/>
              <a:t>випорожнень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мітигирований</a:t>
            </a:r>
            <a:r>
              <a:rPr lang="ru-RU" dirty="0" smtClean="0"/>
              <a:t> </a:t>
            </a:r>
            <a:r>
              <a:rPr lang="ru-RU" dirty="0" err="1" smtClean="0"/>
              <a:t>кір</a:t>
            </a:r>
            <a:r>
              <a:rPr lang="ru-RU" dirty="0" smtClean="0"/>
              <a:t>, </a:t>
            </a:r>
            <a:r>
              <a:rPr lang="ru-RU" dirty="0" err="1" smtClean="0"/>
              <a:t>ця</a:t>
            </a:r>
            <a:r>
              <a:rPr lang="ru-RU" dirty="0" smtClean="0"/>
              <a:t> форма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при </a:t>
            </a:r>
            <a:r>
              <a:rPr lang="ru-RU" dirty="0" err="1" smtClean="0"/>
              <a:t>введенні</a:t>
            </a:r>
            <a:r>
              <a:rPr lang="ru-RU" dirty="0" smtClean="0"/>
              <a:t> </a:t>
            </a:r>
            <a:r>
              <a:rPr lang="ru-RU" dirty="0" err="1" smtClean="0"/>
              <a:t>імуноглобуліну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вакцини</a:t>
            </a:r>
            <a:r>
              <a:rPr lang="ru-RU" dirty="0" smtClean="0"/>
              <a:t>. Вона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тривалішим</a:t>
            </a:r>
            <a:r>
              <a:rPr lang="ru-RU" dirty="0" smtClean="0"/>
              <a:t> </a:t>
            </a:r>
            <a:r>
              <a:rPr lang="ru-RU" dirty="0" err="1" smtClean="0"/>
              <a:t>інкубаційним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легшим </a:t>
            </a:r>
            <a:r>
              <a:rPr lang="ru-RU" dirty="0" err="1" smtClean="0"/>
              <a:t>перебігом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пам'ятати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кір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перебігає</a:t>
            </a:r>
            <a:r>
              <a:rPr lang="ru-RU" dirty="0" smtClean="0"/>
              <a:t>, як правило, </a:t>
            </a:r>
            <a:r>
              <a:rPr lang="ru-RU" dirty="0" err="1" smtClean="0"/>
              <a:t>важче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429124" y="1071546"/>
            <a:ext cx="586803" cy="4681637"/>
          </a:xfrm>
        </p:spPr>
        <p:txBody>
          <a:bodyPr>
            <a:normAutofit/>
          </a:bodyPr>
          <a:lstStyle/>
          <a:p>
            <a:r>
              <a:rPr lang="uk-UA" dirty="0" smtClean="0"/>
              <a:t>Як кір уражає шкіру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628" y="1142984"/>
            <a:ext cx="586803" cy="4681637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Плями</a:t>
            </a:r>
            <a:r>
              <a:rPr lang="ru-RU" dirty="0" smtClean="0"/>
              <a:t> </a:t>
            </a:r>
            <a:r>
              <a:rPr lang="ru-RU" dirty="0" err="1" smtClean="0"/>
              <a:t>Бельського-Філатова-Копліка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230px-Koplik_spots,_measles_6111_lor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304" r="16304"/>
          <a:stretch>
            <a:fillRect/>
          </a:stretch>
        </p:blipFill>
        <p:spPr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500694" y="1071546"/>
            <a:ext cx="3178549" cy="47192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sz="1400" b="1" dirty="0" err="1" smtClean="0"/>
              <a:t>Перебіг:</a:t>
            </a:r>
            <a:r>
              <a:rPr lang="ru-RU" sz="1400" dirty="0" err="1" smtClean="0"/>
              <a:t>Дітей</a:t>
            </a:r>
            <a:r>
              <a:rPr lang="ru-RU" sz="1400" dirty="0" smtClean="0"/>
              <a:t> </a:t>
            </a:r>
            <a:r>
              <a:rPr lang="ru-RU" sz="1400" dirty="0" err="1" smtClean="0"/>
              <a:t>лікують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вдома</a:t>
            </a:r>
            <a:r>
              <a:rPr lang="ru-RU" sz="1400" dirty="0" smtClean="0"/>
              <a:t>, </a:t>
            </a:r>
            <a:r>
              <a:rPr lang="ru-RU" sz="1400" dirty="0" err="1" smtClean="0"/>
              <a:t>дорослих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звичайно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госпіталізують</a:t>
            </a:r>
            <a:r>
              <a:rPr lang="ru-RU" sz="1400" dirty="0" smtClean="0"/>
              <a:t>. </a:t>
            </a:r>
            <a:r>
              <a:rPr lang="ru-RU" sz="1400" dirty="0" err="1" smtClean="0"/>
              <a:t>Застосовують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вітамінотерапію</a:t>
            </a:r>
            <a:r>
              <a:rPr lang="ru-RU" sz="1400" dirty="0" smtClean="0"/>
              <a:t>, при </a:t>
            </a:r>
            <a:r>
              <a:rPr lang="ru-RU" sz="1400" dirty="0" err="1" smtClean="0"/>
              <a:t>приєднанні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ускладнень</a:t>
            </a:r>
            <a:r>
              <a:rPr lang="ru-RU" sz="1400" dirty="0" smtClean="0"/>
              <a:t> — </a:t>
            </a:r>
            <a:r>
              <a:rPr lang="ru-RU" sz="1400" dirty="0" err="1" smtClean="0"/>
              <a:t>антибіотики</a:t>
            </a:r>
            <a:r>
              <a:rPr lang="ru-RU" sz="1400" dirty="0" smtClean="0"/>
              <a:t>. </a:t>
            </a:r>
            <a:r>
              <a:rPr lang="ru-RU" sz="1400" dirty="0" err="1" smtClean="0"/>
              <a:t>Ослабленим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вводять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протикоровий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імуноглобулін</a:t>
            </a:r>
            <a:r>
              <a:rPr lang="ru-RU" sz="1400" dirty="0" smtClean="0"/>
              <a:t>. </a:t>
            </a:r>
            <a:r>
              <a:rPr lang="ru-RU" sz="1400" b="1" i="1" dirty="0" err="1" smtClean="0"/>
              <a:t>Лікування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проти</a:t>
            </a:r>
            <a:r>
              <a:rPr lang="ru-RU" sz="1400" b="1" i="1" dirty="0" smtClean="0"/>
              <a:t> самого </a:t>
            </a:r>
            <a:r>
              <a:rPr lang="ru-RU" sz="1400" b="1" i="1" dirty="0" err="1" smtClean="0"/>
              <a:t>висипу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немає</a:t>
            </a:r>
            <a:r>
              <a:rPr lang="ru-RU" sz="1400" dirty="0" smtClean="0"/>
              <a:t>. </a:t>
            </a:r>
            <a:r>
              <a:rPr lang="ru-RU" sz="1400" dirty="0" err="1" smtClean="0"/>
              <a:t>Спочатку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покритись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повністю</a:t>
            </a:r>
            <a:r>
              <a:rPr lang="ru-RU" sz="1400" dirty="0" smtClean="0"/>
              <a:t> (стати </a:t>
            </a:r>
            <a:r>
              <a:rPr lang="ru-RU" sz="1400" dirty="0" err="1" smtClean="0"/>
              <a:t>однорідною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червоною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плямою</a:t>
            </a:r>
            <a:r>
              <a:rPr lang="ru-RU" sz="1400" dirty="0" smtClean="0"/>
              <a:t>), </a:t>
            </a:r>
            <a:r>
              <a:rPr lang="ru-RU" sz="1400" dirty="0" err="1" smtClean="0"/>
              <a:t>тоді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проходитиме</a:t>
            </a:r>
            <a:r>
              <a:rPr lang="ru-RU" sz="1400" dirty="0" smtClean="0"/>
              <a:t>. В </a:t>
            </a:r>
            <a:r>
              <a:rPr lang="ru-RU" sz="1400" dirty="0" err="1" smtClean="0"/>
              <a:t>жодному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розчісувати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</a:t>
            </a:r>
            <a:r>
              <a:rPr lang="ru-RU" sz="1400" dirty="0" smtClean="0"/>
              <a:t>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не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утворились</a:t>
            </a:r>
            <a:r>
              <a:rPr lang="ru-RU" sz="1400" dirty="0" smtClean="0"/>
              <a:t> рани. Не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простуджуватись</a:t>
            </a:r>
            <a:r>
              <a:rPr lang="ru-RU" sz="1400" dirty="0" smtClean="0"/>
              <a:t>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переохолоджуватись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висипу</a:t>
            </a:r>
            <a:r>
              <a:rPr lang="ru-RU" sz="1400" dirty="0" smtClean="0"/>
              <a:t>! Рекомендовано </a:t>
            </a:r>
            <a:r>
              <a:rPr lang="ru-RU" sz="1400" dirty="0" err="1" smtClean="0"/>
              <a:t>залишатись</a:t>
            </a:r>
            <a:r>
              <a:rPr lang="ru-RU" sz="1400" dirty="0" smtClean="0"/>
              <a:t> у </a:t>
            </a:r>
            <a:r>
              <a:rPr lang="ru-RU" sz="1400" dirty="0" err="1" smtClean="0"/>
              <a:t>ліжку</a:t>
            </a:r>
            <a:r>
              <a:rPr lang="ru-RU" sz="1400" dirty="0" smtClean="0"/>
              <a:t> </a:t>
            </a:r>
            <a:r>
              <a:rPr lang="ru-RU" sz="1400" dirty="0" err="1" smtClean="0"/>
              <a:t>декілька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днів</a:t>
            </a:r>
            <a:r>
              <a:rPr lang="ru-RU" sz="1400" dirty="0" smtClean="0"/>
              <a:t>, доки не </a:t>
            </a:r>
            <a:r>
              <a:rPr lang="ru-RU" sz="1400" dirty="0" err="1" smtClean="0"/>
              <a:t>зійде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висипка</a:t>
            </a:r>
            <a:r>
              <a:rPr lang="ru-RU" sz="1400" dirty="0" smtClean="0"/>
              <a:t>. </a:t>
            </a:r>
            <a:r>
              <a:rPr lang="ru-RU" sz="1400" b="1" dirty="0" smtClean="0"/>
              <a:t>Не </a:t>
            </a:r>
            <a:r>
              <a:rPr lang="ru-RU" sz="1400" b="1" dirty="0" err="1" smtClean="0"/>
              <a:t>мочити</a:t>
            </a:r>
            <a:r>
              <a:rPr lang="ru-RU" sz="1400" b="1" dirty="0" smtClean="0"/>
              <a:t> та не </a:t>
            </a:r>
            <a:r>
              <a:rPr lang="ru-RU" sz="1400" b="1" dirty="0" err="1" smtClean="0"/>
              <a:t>розтирати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висип</a:t>
            </a:r>
            <a:r>
              <a:rPr lang="ru-RU" sz="1400" b="1" dirty="0" smtClean="0"/>
              <a:t>!</a:t>
            </a:r>
          </a:p>
          <a:p>
            <a:pPr>
              <a:lnSpc>
                <a:spcPct val="120000"/>
              </a:lnSpc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r>
              <a:rPr lang="uk-UA" sz="1400" b="1" dirty="0" smtClean="0"/>
              <a:t>Профілактика :</a:t>
            </a:r>
            <a:r>
              <a:rPr lang="ru-RU" sz="1400" dirty="0" smtClean="0"/>
              <a:t>Проводиться </a:t>
            </a:r>
            <a:r>
              <a:rPr lang="ru-RU" sz="1400" dirty="0" err="1" smtClean="0"/>
              <a:t>своєчасне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ізоляція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хворих</a:t>
            </a:r>
            <a:r>
              <a:rPr lang="ru-RU" sz="1400" dirty="0" smtClean="0"/>
              <a:t>. </a:t>
            </a:r>
            <a:r>
              <a:rPr lang="ru-RU" sz="1400" dirty="0" err="1" smtClean="0"/>
              <a:t>Дезинфекція</a:t>
            </a:r>
            <a:r>
              <a:rPr lang="ru-RU" sz="1400" dirty="0" smtClean="0"/>
              <a:t> не проводиться. </a:t>
            </a:r>
            <a:r>
              <a:rPr lang="ru-RU" sz="1400" dirty="0" err="1" smtClean="0"/>
              <a:t>Основним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профілактики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протикорова</a:t>
            </a:r>
            <a:r>
              <a:rPr lang="ru-RU" sz="1400" dirty="0" smtClean="0"/>
              <a:t> вакцина,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забезпечує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захист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захворювання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Скарлатина 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Скарлатина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гостре</a:t>
            </a:r>
            <a:r>
              <a:rPr lang="ru-RU" sz="1600" dirty="0" smtClean="0"/>
              <a:t> </a:t>
            </a:r>
            <a:r>
              <a:rPr lang="ru-RU" sz="1600" dirty="0" err="1" smtClean="0"/>
              <a:t>антропонозне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захворювання</a:t>
            </a:r>
            <a:r>
              <a:rPr lang="ru-RU" sz="1600" dirty="0" smtClean="0"/>
              <a:t>, яке </a:t>
            </a:r>
            <a:r>
              <a:rPr lang="ru-RU" sz="1600" dirty="0" err="1" smtClean="0"/>
              <a:t>проявлюється</a:t>
            </a:r>
            <a:r>
              <a:rPr lang="ru-RU" sz="1600" dirty="0" smtClean="0"/>
              <a:t> </a:t>
            </a:r>
            <a:r>
              <a:rPr lang="ru-RU" sz="1600" dirty="0" err="1" smtClean="0"/>
              <a:t>інтоксикацією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ураженням</a:t>
            </a:r>
            <a:r>
              <a:rPr lang="ru-RU" sz="1600" dirty="0" smtClean="0"/>
              <a:t> ротоглотки та </a:t>
            </a:r>
            <a:r>
              <a:rPr lang="ru-RU" sz="1600" dirty="0" err="1" smtClean="0"/>
              <a:t>дрібнокрапчастою</a:t>
            </a:r>
            <a:r>
              <a:rPr lang="ru-RU" sz="1600" dirty="0" smtClean="0"/>
              <a:t> </a:t>
            </a:r>
            <a:r>
              <a:rPr lang="ru-RU" sz="1600" dirty="0" err="1" smtClean="0"/>
              <a:t>екзантемою</a:t>
            </a:r>
            <a:r>
              <a:rPr lang="ru-RU" sz="1600" dirty="0" smtClean="0"/>
              <a:t> (</a:t>
            </a:r>
            <a:r>
              <a:rPr lang="ru-RU" sz="1600" dirty="0" err="1" smtClean="0"/>
              <a:t>шкірним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висипом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pic>
        <p:nvPicPr>
          <p:cNvPr id="5" name="Содержимое 4" descr="Streptococcus_pyogen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857364"/>
            <a:ext cx="4867018" cy="3491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1000108"/>
            <a:ext cx="586803" cy="4681637"/>
          </a:xfrm>
        </p:spPr>
        <p:txBody>
          <a:bodyPr/>
          <a:lstStyle/>
          <a:p>
            <a:r>
              <a:rPr lang="ru-RU" b="0" dirty="0" err="1" smtClean="0"/>
              <a:t>Малиновий</a:t>
            </a:r>
            <a:r>
              <a:rPr lang="ru-RU" b="0" dirty="0" smtClean="0"/>
              <a:t> </a:t>
            </a:r>
            <a:r>
              <a:rPr lang="ru-RU" b="0" dirty="0" err="1" smtClean="0"/>
              <a:t>язик</a:t>
            </a:r>
            <a:r>
              <a:rPr lang="ru-RU" b="0" dirty="0" smtClean="0"/>
              <a:t> </a:t>
            </a:r>
            <a:r>
              <a:rPr lang="ru-RU" b="0" dirty="0" err="1" smtClean="0"/>
              <a:t>із</a:t>
            </a:r>
            <a:r>
              <a:rPr lang="ru-RU" b="0" dirty="0" smtClean="0"/>
              <a:t> </a:t>
            </a:r>
            <a:r>
              <a:rPr lang="ru-RU" b="0" dirty="0" err="1" smtClean="0"/>
              <a:t>білим</a:t>
            </a:r>
            <a:r>
              <a:rPr lang="ru-RU" b="0" dirty="0" smtClean="0"/>
              <a:t> </a:t>
            </a:r>
            <a:r>
              <a:rPr lang="ru-RU" b="0" dirty="0" err="1" smtClean="0"/>
              <a:t>нальотом</a:t>
            </a:r>
            <a:endParaRPr lang="ru-RU" dirty="0"/>
          </a:p>
        </p:txBody>
      </p:sp>
      <p:pic>
        <p:nvPicPr>
          <p:cNvPr id="5" name="Рисунок 4" descr="Scharlac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184" b="9184"/>
          <a:stretch>
            <a:fillRect/>
          </a:stretch>
        </p:blipFill>
        <p:spPr>
          <a:xfrm>
            <a:off x="214282" y="1214422"/>
            <a:ext cx="4572000" cy="4572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42" y="571480"/>
            <a:ext cx="3929058" cy="628652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Тривалість</a:t>
            </a:r>
            <a:r>
              <a:rPr lang="ru-RU" dirty="0" smtClean="0"/>
              <a:t> </a:t>
            </a:r>
            <a:r>
              <a:rPr lang="ru-RU" b="1" dirty="0" err="1" smtClean="0"/>
              <a:t>інкубаційного</a:t>
            </a:r>
            <a:r>
              <a:rPr lang="ru-RU" b="1" dirty="0" smtClean="0"/>
              <a:t> </a:t>
            </a:r>
            <a:r>
              <a:rPr lang="ru-RU" b="1" dirty="0" err="1" smtClean="0"/>
              <a:t>періоду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годин до 12 </a:t>
            </a:r>
            <a:r>
              <a:rPr lang="ru-RU" dirty="0" err="1" smtClean="0"/>
              <a:t>днів</a:t>
            </a:r>
            <a:r>
              <a:rPr lang="ru-RU" dirty="0" smtClean="0"/>
              <a:t>. </a:t>
            </a:r>
            <a:r>
              <a:rPr lang="ru-RU" dirty="0" err="1" smtClean="0"/>
              <a:t>Типова</a:t>
            </a:r>
            <a:r>
              <a:rPr lang="ru-RU" dirty="0" smtClean="0"/>
              <a:t> форма </a:t>
            </a:r>
            <a:r>
              <a:rPr lang="ru-RU" dirty="0" err="1" smtClean="0"/>
              <a:t>скарлатини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: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незначної</a:t>
            </a:r>
            <a:r>
              <a:rPr lang="ru-RU" dirty="0" smtClean="0"/>
              <a:t> остуди температура </a:t>
            </a:r>
            <a:r>
              <a:rPr lang="ru-RU" dirty="0" err="1" smtClean="0"/>
              <a:t>тіла</a:t>
            </a:r>
            <a:r>
              <a:rPr lang="ru-RU" dirty="0" smtClean="0"/>
              <a:t> за 6-7 годин </a:t>
            </a:r>
            <a:r>
              <a:rPr lang="ru-RU" dirty="0" err="1" smtClean="0"/>
              <a:t>підвищується</a:t>
            </a:r>
            <a:r>
              <a:rPr lang="ru-RU" dirty="0" smtClean="0"/>
              <a:t> до 38,5-40°</a:t>
            </a:r>
            <a:r>
              <a:rPr lang="en-US" dirty="0" smtClean="0"/>
              <a:t>C. </a:t>
            </a:r>
            <a:r>
              <a:rPr lang="ru-RU" dirty="0" smtClean="0"/>
              <a:t>У маленьких </a:t>
            </a:r>
            <a:r>
              <a:rPr lang="ru-RU" dirty="0" err="1" smtClean="0"/>
              <a:t>дітей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з’являється</a:t>
            </a:r>
            <a:r>
              <a:rPr lang="ru-RU" dirty="0" smtClean="0"/>
              <a:t> однократна </a:t>
            </a:r>
            <a:r>
              <a:rPr lang="ru-RU" dirty="0" err="1" smtClean="0"/>
              <a:t>або</a:t>
            </a:r>
            <a:r>
              <a:rPr lang="ru-RU" dirty="0" smtClean="0"/>
              <a:t> повторна </a:t>
            </a:r>
            <a:r>
              <a:rPr lang="ru-RU" dirty="0" err="1" smtClean="0"/>
              <a:t>блювота</a:t>
            </a:r>
            <a:r>
              <a:rPr lang="ru-RU" dirty="0" smtClean="0"/>
              <a:t>.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скаржаться</a:t>
            </a:r>
            <a:r>
              <a:rPr lang="ru-RU" dirty="0" smtClean="0"/>
              <a:t> на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нездужання</a:t>
            </a:r>
            <a:r>
              <a:rPr lang="ru-RU" dirty="0" smtClean="0"/>
              <a:t>, </a:t>
            </a:r>
            <a:r>
              <a:rPr lang="ru-RU" dirty="0" err="1" smtClean="0"/>
              <a:t>хворобливість</a:t>
            </a:r>
            <a:r>
              <a:rPr lang="ru-RU" dirty="0" smtClean="0"/>
              <a:t> при </a:t>
            </a:r>
            <a:r>
              <a:rPr lang="ru-RU" dirty="0" err="1" smtClean="0"/>
              <a:t>ковтанні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іноді</a:t>
            </a:r>
            <a:r>
              <a:rPr lang="ru-RU" dirty="0" smtClean="0"/>
              <a:t> на </a:t>
            </a:r>
            <a:r>
              <a:rPr lang="ru-RU" dirty="0" err="1" smtClean="0"/>
              <a:t>другий</a:t>
            </a:r>
            <a:r>
              <a:rPr lang="ru-RU" dirty="0" smtClean="0"/>
              <a:t> день) </a:t>
            </a:r>
            <a:r>
              <a:rPr lang="ru-RU" dirty="0" err="1" smtClean="0"/>
              <a:t>з’являються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висипання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висип</a:t>
            </a:r>
            <a:r>
              <a:rPr lang="ru-RU" dirty="0" smtClean="0"/>
              <a:t> </a:t>
            </a:r>
            <a:r>
              <a:rPr lang="ru-RU" dirty="0" err="1" smtClean="0"/>
              <a:t>з’являється</a:t>
            </a:r>
            <a:r>
              <a:rPr lang="ru-RU" dirty="0" smtClean="0"/>
              <a:t> на </a:t>
            </a:r>
            <a:r>
              <a:rPr lang="ru-RU" dirty="0" err="1" smtClean="0"/>
              <a:t>шиї</a:t>
            </a:r>
            <a:r>
              <a:rPr lang="ru-RU" dirty="0" smtClean="0"/>
              <a:t> та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грудей, а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2-3-х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тілу</a:t>
            </a:r>
            <a:r>
              <a:rPr lang="ru-RU" dirty="0" smtClean="0"/>
              <a:t>. </a:t>
            </a:r>
            <a:r>
              <a:rPr lang="ru-RU" dirty="0" err="1" smtClean="0"/>
              <a:t>Висип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дрібно</a:t>
            </a:r>
            <a:r>
              <a:rPr lang="ru-RU" dirty="0" smtClean="0"/>
              <a:t> </a:t>
            </a:r>
            <a:r>
              <a:rPr lang="ru-RU" dirty="0" err="1" smtClean="0"/>
              <a:t>крапчастих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густо </a:t>
            </a:r>
            <a:r>
              <a:rPr lang="ru-RU" dirty="0" err="1" smtClean="0"/>
              <a:t>розташованих</a:t>
            </a:r>
            <a:r>
              <a:rPr lang="ru-RU" dirty="0" smtClean="0"/>
              <a:t> та </a:t>
            </a:r>
            <a:r>
              <a:rPr lang="ru-RU" dirty="0" err="1" smtClean="0"/>
              <a:t>утворюючих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 </a:t>
            </a:r>
            <a:r>
              <a:rPr lang="ru-RU" dirty="0" err="1" smtClean="0"/>
              <a:t>щільне</a:t>
            </a:r>
            <a:r>
              <a:rPr lang="ru-RU" dirty="0" smtClean="0"/>
              <a:t> </a:t>
            </a:r>
            <a:r>
              <a:rPr lang="ru-RU" dirty="0" err="1" smtClean="0"/>
              <a:t>насичено-рожеве</a:t>
            </a:r>
            <a:r>
              <a:rPr lang="ru-RU" dirty="0" smtClean="0"/>
              <a:t> поле.</a:t>
            </a:r>
          </a:p>
          <a:p>
            <a:r>
              <a:rPr lang="ru-RU" dirty="0" err="1" smtClean="0"/>
              <a:t>Обличчя</a:t>
            </a:r>
            <a:r>
              <a:rPr lang="ru-RU" dirty="0" smtClean="0"/>
              <a:t> хворого </a:t>
            </a:r>
            <a:r>
              <a:rPr lang="ru-RU" dirty="0" err="1" smtClean="0"/>
              <a:t>злегка</a:t>
            </a:r>
            <a:r>
              <a:rPr lang="ru-RU" dirty="0" smtClean="0"/>
              <a:t> </a:t>
            </a:r>
            <a:r>
              <a:rPr lang="ru-RU" dirty="0" err="1" smtClean="0"/>
              <a:t>опухле</a:t>
            </a:r>
            <a:r>
              <a:rPr lang="ru-RU" dirty="0" smtClean="0"/>
              <a:t>, </a:t>
            </a:r>
            <a:r>
              <a:rPr lang="ru-RU" dirty="0" err="1" smtClean="0"/>
              <a:t>щоки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гіперемійовані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підборіддя</a:t>
            </a:r>
            <a:r>
              <a:rPr lang="ru-RU" dirty="0" smtClean="0"/>
              <a:t> та рот на </a:t>
            </a:r>
            <a:r>
              <a:rPr lang="ru-RU" dirty="0" err="1" smtClean="0"/>
              <a:t>ділянці</a:t>
            </a:r>
            <a:r>
              <a:rPr lang="ru-RU" dirty="0" smtClean="0"/>
              <a:t>, </a:t>
            </a:r>
            <a:r>
              <a:rPr lang="ru-RU" dirty="0" err="1" smtClean="0"/>
              <a:t>обмеженій</a:t>
            </a:r>
            <a:r>
              <a:rPr lang="ru-RU" dirty="0" smtClean="0"/>
              <a:t> </a:t>
            </a:r>
            <a:r>
              <a:rPr lang="ru-RU" dirty="0" err="1" smtClean="0"/>
              <a:t>носо-губними</a:t>
            </a:r>
            <a:r>
              <a:rPr lang="ru-RU" dirty="0" smtClean="0"/>
              <a:t> складками,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різкою</a:t>
            </a:r>
            <a:r>
              <a:rPr lang="ru-RU" dirty="0" smtClean="0"/>
              <a:t> </a:t>
            </a:r>
            <a:r>
              <a:rPr lang="ru-RU" dirty="0" err="1" smtClean="0"/>
              <a:t>блідістю</a:t>
            </a:r>
            <a:r>
              <a:rPr lang="ru-RU" dirty="0" smtClean="0"/>
              <a:t> («</a:t>
            </a:r>
            <a:r>
              <a:rPr lang="ru-RU" dirty="0" err="1" smtClean="0"/>
              <a:t>скарлатиновий</a:t>
            </a:r>
            <a:r>
              <a:rPr lang="ru-RU" dirty="0" smtClean="0"/>
              <a:t> </a:t>
            </a:r>
            <a:r>
              <a:rPr lang="ru-RU" dirty="0" err="1" smtClean="0"/>
              <a:t>трикутник</a:t>
            </a:r>
            <a:r>
              <a:rPr lang="ru-RU" dirty="0" smtClean="0"/>
              <a:t>»). У </a:t>
            </a:r>
            <a:r>
              <a:rPr lang="ru-RU" dirty="0" err="1" smtClean="0"/>
              <a:t>зіві</a:t>
            </a:r>
            <a:r>
              <a:rPr lang="ru-RU" dirty="0" smtClean="0"/>
              <a:t> </a:t>
            </a:r>
            <a:r>
              <a:rPr lang="ru-RU" dirty="0" err="1" smtClean="0"/>
              <a:t>відмічається</a:t>
            </a:r>
            <a:r>
              <a:rPr lang="ru-RU" dirty="0" smtClean="0"/>
              <a:t> </a:t>
            </a:r>
            <a:r>
              <a:rPr lang="ru-RU" dirty="0" err="1" smtClean="0"/>
              <a:t>розлита</a:t>
            </a:r>
            <a:r>
              <a:rPr lang="ru-RU" dirty="0" smtClean="0"/>
              <a:t> </a:t>
            </a:r>
            <a:r>
              <a:rPr lang="ru-RU" dirty="0" err="1" smtClean="0"/>
              <a:t>гіперемія</a:t>
            </a:r>
            <a:r>
              <a:rPr lang="ru-RU" dirty="0" smtClean="0"/>
              <a:t> </a:t>
            </a:r>
            <a:r>
              <a:rPr lang="ru-RU" dirty="0" err="1" smtClean="0"/>
              <a:t>м‘якого</a:t>
            </a:r>
            <a:r>
              <a:rPr lang="ru-RU" dirty="0" smtClean="0"/>
              <a:t> </a:t>
            </a:r>
            <a:r>
              <a:rPr lang="ru-RU" dirty="0" err="1" smtClean="0"/>
              <a:t>піднебіння</a:t>
            </a:r>
            <a:r>
              <a:rPr lang="ru-RU" dirty="0" smtClean="0"/>
              <a:t>, </a:t>
            </a:r>
            <a:r>
              <a:rPr lang="ru-RU" dirty="0" err="1" smtClean="0"/>
              <a:t>язичка</a:t>
            </a:r>
            <a:r>
              <a:rPr lang="ru-RU" dirty="0" smtClean="0"/>
              <a:t> та </a:t>
            </a:r>
            <a:r>
              <a:rPr lang="ru-RU" dirty="0" err="1" smtClean="0"/>
              <a:t>мигдаликів</a:t>
            </a:r>
            <a:r>
              <a:rPr lang="ru-RU" dirty="0" smtClean="0"/>
              <a:t>. </a:t>
            </a:r>
            <a:r>
              <a:rPr lang="ru-RU" dirty="0" err="1" smtClean="0"/>
              <a:t>Бруднувато-білий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злегка</a:t>
            </a:r>
            <a:r>
              <a:rPr lang="ru-RU" dirty="0" smtClean="0"/>
              <a:t> </a:t>
            </a:r>
            <a:r>
              <a:rPr lang="ru-RU" dirty="0" err="1" smtClean="0"/>
              <a:t>жовтуватий</a:t>
            </a:r>
            <a:r>
              <a:rPr lang="ru-RU" dirty="0" smtClean="0"/>
              <a:t> </a:t>
            </a:r>
            <a:r>
              <a:rPr lang="ru-RU" dirty="0" err="1" smtClean="0"/>
              <a:t>наліт</a:t>
            </a:r>
            <a:r>
              <a:rPr lang="ru-RU" dirty="0" smtClean="0"/>
              <a:t> </a:t>
            </a:r>
            <a:r>
              <a:rPr lang="ru-RU" dirty="0" err="1" smtClean="0"/>
              <a:t>вкриває</a:t>
            </a:r>
            <a:r>
              <a:rPr lang="ru-RU" dirty="0" smtClean="0"/>
              <a:t> </a:t>
            </a:r>
            <a:r>
              <a:rPr lang="ru-RU" dirty="0" err="1" smtClean="0"/>
              <a:t>мигдалики</a:t>
            </a:r>
            <a:r>
              <a:rPr lang="ru-RU" dirty="0" smtClean="0"/>
              <a:t>, </a:t>
            </a:r>
            <a:r>
              <a:rPr lang="ru-RU" dirty="0" err="1" smtClean="0"/>
              <a:t>поширюючись</a:t>
            </a:r>
            <a:r>
              <a:rPr lang="ru-RU" dirty="0" smtClean="0"/>
              <a:t> у </a:t>
            </a:r>
            <a:r>
              <a:rPr lang="ru-RU" dirty="0" err="1" smtClean="0"/>
              <a:t>подальшому</a:t>
            </a:r>
            <a:r>
              <a:rPr lang="ru-RU" dirty="0" smtClean="0"/>
              <a:t> на </a:t>
            </a:r>
            <a:r>
              <a:rPr lang="ru-RU" dirty="0" err="1" smtClean="0"/>
              <a:t>м’яке</a:t>
            </a:r>
            <a:r>
              <a:rPr lang="ru-RU" dirty="0" smtClean="0"/>
              <a:t> </a:t>
            </a:r>
            <a:r>
              <a:rPr lang="ru-RU" dirty="0" err="1" smtClean="0"/>
              <a:t>піднебіння</a:t>
            </a:r>
            <a:r>
              <a:rPr lang="ru-RU" dirty="0" smtClean="0"/>
              <a:t> та </a:t>
            </a:r>
            <a:r>
              <a:rPr lang="ru-RU" dirty="0" err="1" smtClean="0"/>
              <a:t>язичок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збільшуються</a:t>
            </a:r>
            <a:r>
              <a:rPr lang="ru-RU" dirty="0" smtClean="0"/>
              <a:t> </a:t>
            </a:r>
            <a:r>
              <a:rPr lang="ru-RU" dirty="0" err="1" smtClean="0"/>
              <a:t>реґіонарні</a:t>
            </a:r>
            <a:r>
              <a:rPr lang="ru-RU" dirty="0" smtClean="0"/>
              <a:t> (</a:t>
            </a:r>
            <a:r>
              <a:rPr lang="ru-RU" dirty="0" err="1" smtClean="0"/>
              <a:t>підщелепні</a:t>
            </a:r>
            <a:r>
              <a:rPr lang="ru-RU" dirty="0" smtClean="0"/>
              <a:t>) </a:t>
            </a:r>
            <a:r>
              <a:rPr lang="ru-RU" dirty="0" err="1" smtClean="0"/>
              <a:t>лімфатичні</a:t>
            </a:r>
            <a:r>
              <a:rPr lang="ru-RU" dirty="0" smtClean="0"/>
              <a:t> </a:t>
            </a:r>
            <a:r>
              <a:rPr lang="ru-RU" dirty="0" err="1" smtClean="0"/>
              <a:t>вузли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Блідість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рота</a:t>
            </a:r>
          </a:p>
          <a:p>
            <a:r>
              <a:rPr lang="ru-RU" dirty="0" err="1" smtClean="0"/>
              <a:t>Протягом</a:t>
            </a:r>
            <a:r>
              <a:rPr lang="ru-RU" dirty="0" smtClean="0"/>
              <a:t> перших 2-3-х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язик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вологим</a:t>
            </a:r>
            <a:r>
              <a:rPr lang="ru-RU" dirty="0" smtClean="0"/>
              <a:t>, </a:t>
            </a:r>
            <a:r>
              <a:rPr lang="ru-RU" dirty="0" err="1" smtClean="0"/>
              <a:t>вкритим</a:t>
            </a:r>
            <a:r>
              <a:rPr lang="ru-RU" dirty="0" smtClean="0"/>
              <a:t> </a:t>
            </a:r>
            <a:r>
              <a:rPr lang="ru-RU" dirty="0" err="1" smtClean="0"/>
              <a:t>сірувато-білим</a:t>
            </a:r>
            <a:r>
              <a:rPr lang="ru-RU" dirty="0" smtClean="0"/>
              <a:t> </a:t>
            </a:r>
            <a:r>
              <a:rPr lang="ru-RU" dirty="0" err="1" smtClean="0"/>
              <a:t>нальотом</a:t>
            </a:r>
            <a:r>
              <a:rPr lang="ru-RU" dirty="0" smtClean="0"/>
              <a:t>; </a:t>
            </a:r>
            <a:r>
              <a:rPr lang="ru-RU" dirty="0" err="1" smtClean="0"/>
              <a:t>з</a:t>
            </a:r>
            <a:r>
              <a:rPr lang="ru-RU" dirty="0" smtClean="0"/>
              <a:t> 3-4-го дня </a:t>
            </a:r>
            <a:r>
              <a:rPr lang="ru-RU" dirty="0" err="1" smtClean="0"/>
              <a:t>наліт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вид </a:t>
            </a:r>
            <a:r>
              <a:rPr lang="ru-RU" dirty="0" err="1" smtClean="0"/>
              <a:t>язика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r>
              <a:rPr lang="ru-RU" dirty="0" smtClean="0"/>
              <a:t>. На </a:t>
            </a:r>
            <a:r>
              <a:rPr lang="ru-RU" dirty="0" err="1" smtClean="0"/>
              <a:t>кінчику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набряклі</a:t>
            </a:r>
            <a:r>
              <a:rPr lang="ru-RU" dirty="0" smtClean="0"/>
              <a:t> сосочки, а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язика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червоним</a:t>
            </a:r>
            <a:r>
              <a:rPr lang="ru-RU" dirty="0" smtClean="0"/>
              <a:t> («</a:t>
            </a:r>
            <a:r>
              <a:rPr lang="ru-RU" dirty="0" err="1" smtClean="0"/>
              <a:t>малиновий</a:t>
            </a:r>
            <a:r>
              <a:rPr lang="ru-RU" dirty="0" smtClean="0"/>
              <a:t> </a:t>
            </a:r>
            <a:r>
              <a:rPr lang="ru-RU" dirty="0" err="1" smtClean="0"/>
              <a:t>язик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Картина </a:t>
            </a:r>
            <a:r>
              <a:rPr lang="ru-RU" dirty="0" err="1" smtClean="0"/>
              <a:t>крові</a:t>
            </a:r>
            <a:r>
              <a:rPr lang="ru-RU" dirty="0" smtClean="0"/>
              <a:t> у </a:t>
            </a:r>
            <a:r>
              <a:rPr lang="ru-RU" dirty="0" err="1" smtClean="0"/>
              <a:t>перші</a:t>
            </a:r>
            <a:r>
              <a:rPr lang="ru-RU" dirty="0" smtClean="0"/>
              <a:t> 2-3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помірним</a:t>
            </a:r>
            <a:r>
              <a:rPr lang="ru-RU" dirty="0" smtClean="0"/>
              <a:t> </a:t>
            </a:r>
            <a:r>
              <a:rPr lang="ru-RU" dirty="0" err="1" smtClean="0"/>
              <a:t>нейтрофільним</a:t>
            </a:r>
            <a:r>
              <a:rPr lang="ru-RU" dirty="0" smtClean="0"/>
              <a:t> лейкоцитозом. </a:t>
            </a:r>
            <a:r>
              <a:rPr lang="ru-RU" dirty="0" err="1" smtClean="0"/>
              <a:t>Після</a:t>
            </a:r>
            <a:r>
              <a:rPr lang="ru-RU" dirty="0" smtClean="0"/>
              <a:t> 3-4-го дня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відмічається</a:t>
            </a:r>
            <a:r>
              <a:rPr lang="ru-RU" dirty="0" smtClean="0"/>
              <a:t> </a:t>
            </a:r>
            <a:r>
              <a:rPr lang="ru-RU" dirty="0" err="1" smtClean="0"/>
              <a:t>еозинофілія</a:t>
            </a:r>
            <a:r>
              <a:rPr lang="ru-RU" dirty="0" smtClean="0"/>
              <a:t> (6-8% </a:t>
            </a:r>
            <a:r>
              <a:rPr lang="ru-RU" dirty="0" err="1" smtClean="0"/>
              <a:t>еозинофілів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Температура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на </a:t>
            </a:r>
            <a:r>
              <a:rPr lang="ru-RU" dirty="0" err="1" smtClean="0"/>
              <a:t>високих</a:t>
            </a:r>
            <a:r>
              <a:rPr lang="ru-RU" dirty="0" smtClean="0"/>
              <a:t> цифрах </a:t>
            </a:r>
            <a:r>
              <a:rPr lang="ru-RU" dirty="0" err="1" smtClean="0"/>
              <a:t>упродовж</a:t>
            </a:r>
            <a:r>
              <a:rPr lang="ru-RU" dirty="0" smtClean="0"/>
              <a:t> 3-6 </a:t>
            </a:r>
            <a:r>
              <a:rPr lang="ru-RU" dirty="0" err="1" smtClean="0"/>
              <a:t>днів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знижуватися</a:t>
            </a:r>
            <a:r>
              <a:rPr lang="ru-RU" dirty="0" smtClean="0"/>
              <a:t> та </a:t>
            </a:r>
            <a:r>
              <a:rPr lang="ru-RU" dirty="0" err="1" smtClean="0"/>
              <a:t>нормалізується</a:t>
            </a:r>
            <a:r>
              <a:rPr lang="ru-RU" dirty="0" smtClean="0"/>
              <a:t> на 9-10-й день </a:t>
            </a:r>
            <a:r>
              <a:rPr lang="ru-RU" dirty="0" err="1" smtClean="0"/>
              <a:t>хвороби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покращується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стан хворого,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інтоксикація</a:t>
            </a:r>
            <a:r>
              <a:rPr lang="ru-RU" dirty="0" smtClean="0"/>
              <a:t>, </a:t>
            </a:r>
            <a:r>
              <a:rPr lang="ru-RU" dirty="0" err="1" smtClean="0"/>
              <a:t>зникає</a:t>
            </a:r>
            <a:r>
              <a:rPr lang="ru-RU" dirty="0" smtClean="0"/>
              <a:t> </a:t>
            </a:r>
            <a:r>
              <a:rPr lang="ru-RU" dirty="0" err="1" smtClean="0"/>
              <a:t>висип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. 80-90%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скарлатини</a:t>
            </a:r>
            <a:r>
              <a:rPr lang="ru-RU" dirty="0" smtClean="0"/>
              <a:t> на </a:t>
            </a:r>
            <a:r>
              <a:rPr lang="ru-RU" dirty="0" err="1" smtClean="0"/>
              <a:t>фоні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пеніциліном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легко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071546"/>
            <a:ext cx="586803" cy="4681637"/>
          </a:xfrm>
        </p:spPr>
        <p:txBody>
          <a:bodyPr/>
          <a:lstStyle/>
          <a:p>
            <a:r>
              <a:rPr lang="ru-RU" b="0" dirty="0" err="1" smtClean="0"/>
              <a:t>Блідість</a:t>
            </a:r>
            <a:r>
              <a:rPr lang="ru-RU" b="0" dirty="0" smtClean="0"/>
              <a:t> </a:t>
            </a:r>
            <a:r>
              <a:rPr lang="ru-RU" b="0" dirty="0" err="1" smtClean="0"/>
              <a:t>шкіри</a:t>
            </a:r>
            <a:r>
              <a:rPr lang="ru-RU" b="0" dirty="0" smtClean="0"/>
              <a:t> </a:t>
            </a:r>
            <a:r>
              <a:rPr lang="ru-RU" b="0" dirty="0" err="1" smtClean="0"/>
              <a:t>навколо</a:t>
            </a:r>
            <a:r>
              <a:rPr lang="ru-RU" b="0" dirty="0" smtClean="0"/>
              <a:t> рота</a:t>
            </a:r>
            <a:endParaRPr lang="ru-RU" dirty="0"/>
          </a:p>
        </p:txBody>
      </p:sp>
      <p:pic>
        <p:nvPicPr>
          <p:cNvPr id="5" name="Рисунок 4" descr="399px-Scarlet_fever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694" b="16694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72132" y="1000108"/>
            <a:ext cx="3107111" cy="4790689"/>
          </a:xfrm>
        </p:spPr>
        <p:txBody>
          <a:bodyPr/>
          <a:lstStyle/>
          <a:p>
            <a:r>
              <a:rPr lang="ru-RU" b="1" dirty="0" err="1" smtClean="0"/>
              <a:t>Параклінічні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(</a:t>
            </a:r>
            <a:r>
              <a:rPr lang="ru-RU" dirty="0" smtClean="0"/>
              <a:t>лейкоцитоз,</a:t>
            </a:r>
            <a:r>
              <a:rPr lang="ru-RU" dirty="0" smtClean="0"/>
              <a:t> </a:t>
            </a:r>
            <a:r>
              <a:rPr lang="ru-RU" dirty="0" err="1" smtClean="0"/>
              <a:t>нейтрофільоз</a:t>
            </a:r>
            <a:r>
              <a:rPr lang="ru-RU" dirty="0" smtClean="0"/>
              <a:t> , </a:t>
            </a:r>
            <a:r>
              <a:rPr lang="ru-RU" dirty="0" err="1" smtClean="0"/>
              <a:t>зсув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</a:t>
            </a:r>
            <a:r>
              <a:rPr lang="ru-RU" dirty="0" err="1" smtClean="0"/>
              <a:t>вліво</a:t>
            </a:r>
            <a:r>
              <a:rPr lang="ru-RU" dirty="0" smtClean="0"/>
              <a:t>, </a:t>
            </a:r>
            <a:r>
              <a:rPr lang="ru-RU" dirty="0" err="1" smtClean="0"/>
              <a:t>еозинофілія</a:t>
            </a:r>
            <a:r>
              <a:rPr lang="ru-RU" dirty="0" smtClean="0"/>
              <a:t> , </a:t>
            </a:r>
            <a:r>
              <a:rPr lang="ru-RU" dirty="0" err="1" smtClean="0"/>
              <a:t>підвищення</a:t>
            </a:r>
            <a:r>
              <a:rPr lang="ru-RU" dirty="0" smtClean="0"/>
              <a:t> </a:t>
            </a:r>
            <a:r>
              <a:rPr lang="ru-RU" dirty="0" smtClean="0"/>
              <a:t>ШОЕ );</a:t>
            </a:r>
            <a:endParaRPr lang="ru-RU" dirty="0" smtClean="0"/>
          </a:p>
          <a:p>
            <a:r>
              <a:rPr lang="ru-RU" dirty="0" err="1" smtClean="0"/>
              <a:t>Бактеріологічне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слизу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ротоглотки (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ігемолітичного</a:t>
            </a:r>
            <a:r>
              <a:rPr lang="ru-RU" dirty="0" smtClean="0"/>
              <a:t> </a:t>
            </a:r>
            <a:r>
              <a:rPr lang="ru-RU" dirty="0" err="1" smtClean="0"/>
              <a:t>стрептококу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А);</a:t>
            </a:r>
          </a:p>
          <a:p>
            <a:r>
              <a:rPr lang="ru-RU" dirty="0" err="1" smtClean="0"/>
              <a:t>Серологічний</a:t>
            </a:r>
            <a:r>
              <a:rPr lang="ru-RU" dirty="0" smtClean="0"/>
              <a:t> (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титрів</a:t>
            </a:r>
            <a:r>
              <a:rPr lang="ru-RU" dirty="0" smtClean="0"/>
              <a:t> </a:t>
            </a:r>
            <a:r>
              <a:rPr lang="ru-RU" dirty="0" err="1" smtClean="0"/>
              <a:t>антистрептолізину</a:t>
            </a:r>
            <a:r>
              <a:rPr lang="ru-RU" dirty="0" smtClean="0"/>
              <a:t> </a:t>
            </a:r>
            <a:r>
              <a:rPr lang="ru-RU" dirty="0" smtClean="0"/>
              <a:t>О в </a:t>
            </a:r>
            <a:r>
              <a:rPr lang="ru-RU" dirty="0" err="1" smtClean="0"/>
              <a:t>динаміці</a:t>
            </a:r>
            <a:r>
              <a:rPr lang="ru-RU" dirty="0" smtClean="0"/>
              <a:t>).</a:t>
            </a:r>
          </a:p>
          <a:p>
            <a:endParaRPr lang="uk-UA" b="1" dirty="0" smtClean="0"/>
          </a:p>
          <a:p>
            <a:r>
              <a:rPr lang="ru-RU" b="1" dirty="0" err="1" smtClean="0"/>
              <a:t>Профілактика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r>
              <a:rPr lang="ru-RU" dirty="0" err="1" smtClean="0"/>
              <a:t>Раннє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та </a:t>
            </a:r>
            <a:r>
              <a:rPr lang="ru-RU" dirty="0" err="1" smtClean="0"/>
              <a:t>ізоляція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.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ізолюють</a:t>
            </a:r>
            <a:r>
              <a:rPr lang="ru-RU" dirty="0" smtClean="0"/>
              <a:t>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у </a:t>
            </a:r>
            <a:r>
              <a:rPr lang="ru-RU" dirty="0" err="1" smtClean="0"/>
              <a:t>стаціонарі</a:t>
            </a:r>
            <a:r>
              <a:rPr lang="ru-RU" dirty="0" smtClean="0"/>
              <a:t> на 10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початку </a:t>
            </a:r>
            <a:r>
              <a:rPr lang="ru-RU" dirty="0" err="1" smtClean="0"/>
              <a:t>хвороби</a:t>
            </a:r>
            <a:r>
              <a:rPr lang="ru-RU" dirty="0" smtClean="0"/>
              <a:t>. </a:t>
            </a:r>
            <a:r>
              <a:rPr lang="ru-RU" dirty="0" err="1" smtClean="0"/>
              <a:t>Діти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ходять</a:t>
            </a:r>
            <a:r>
              <a:rPr lang="ru-RU" dirty="0" smtClean="0"/>
              <a:t> у </a:t>
            </a:r>
            <a:r>
              <a:rPr lang="ru-RU" dirty="0" err="1" smtClean="0"/>
              <a:t>дошкільні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та </a:t>
            </a:r>
            <a:r>
              <a:rPr lang="ru-RU" dirty="0" err="1" smtClean="0"/>
              <a:t>перші</a:t>
            </a:r>
            <a:r>
              <a:rPr lang="ru-RU" dirty="0" smtClean="0"/>
              <a:t> 2 </a:t>
            </a:r>
            <a:r>
              <a:rPr lang="ru-RU" dirty="0" err="1" smtClean="0"/>
              <a:t>класи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ізолюються</a:t>
            </a:r>
            <a:r>
              <a:rPr lang="ru-RU" dirty="0" smtClean="0"/>
              <a:t> на 22 </a:t>
            </a:r>
            <a:r>
              <a:rPr lang="ru-RU" dirty="0" err="1" smtClean="0"/>
              <a:t>дні</a:t>
            </a:r>
            <a:r>
              <a:rPr lang="ru-RU" dirty="0" smtClean="0"/>
              <a:t>. Для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знаходилися</a:t>
            </a:r>
            <a:r>
              <a:rPr lang="ru-RU" dirty="0" smtClean="0"/>
              <a:t> у </a:t>
            </a:r>
            <a:r>
              <a:rPr lang="ru-RU" dirty="0" err="1" smtClean="0"/>
              <a:t>контакті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хворими</a:t>
            </a:r>
            <a:r>
              <a:rPr lang="ru-RU" dirty="0" smtClean="0"/>
              <a:t> скарлатиною,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карантин на 7 </a:t>
            </a:r>
            <a:r>
              <a:rPr lang="ru-RU" dirty="0" err="1" smtClean="0"/>
              <a:t>діб</a:t>
            </a:r>
            <a:r>
              <a:rPr lang="ru-RU" dirty="0" smtClean="0"/>
              <a:t>. </a:t>
            </a:r>
            <a:r>
              <a:rPr lang="ru-RU" dirty="0" err="1" smtClean="0"/>
              <a:t>Заключна</a:t>
            </a:r>
            <a:r>
              <a:rPr lang="ru-RU" dirty="0" smtClean="0"/>
              <a:t> </a:t>
            </a:r>
            <a:r>
              <a:rPr lang="ru-RU" dirty="0" err="1" smtClean="0"/>
              <a:t>дезінфекція</a:t>
            </a:r>
            <a:r>
              <a:rPr lang="ru-RU" dirty="0" smtClean="0"/>
              <a:t> у </a:t>
            </a:r>
            <a:r>
              <a:rPr lang="ru-RU" dirty="0" err="1" smtClean="0"/>
              <a:t>вогнищі</a:t>
            </a:r>
            <a:r>
              <a:rPr lang="ru-RU" dirty="0" smtClean="0"/>
              <a:t> не проводиться.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Дизентерія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err="1" smtClean="0"/>
              <a:t>Дизентерія</a:t>
            </a:r>
            <a:r>
              <a:rPr lang="ru-RU" dirty="0" smtClean="0"/>
              <a:t> (</a:t>
            </a:r>
            <a:r>
              <a:rPr lang="ru-RU" dirty="0" err="1" smtClean="0"/>
              <a:t>грец</a:t>
            </a:r>
            <a:r>
              <a:rPr lang="ru-RU" dirty="0" smtClean="0"/>
              <a:t>. </a:t>
            </a:r>
            <a:r>
              <a:rPr lang="en-US" i="1" dirty="0" err="1" smtClean="0"/>
              <a:t>dysentería</a:t>
            </a:r>
            <a:r>
              <a:rPr lang="en-US" dirty="0" smtClean="0"/>
              <a:t>, </a:t>
            </a:r>
            <a:r>
              <a:rPr lang="ru-RU" dirty="0" smtClean="0"/>
              <a:t>от </a:t>
            </a:r>
            <a:r>
              <a:rPr lang="en-US" dirty="0" err="1" smtClean="0"/>
              <a:t>dys</a:t>
            </a:r>
            <a:r>
              <a:rPr lang="en-US" dirty="0" smtClean="0"/>
              <a:t>... — </a:t>
            </a:r>
            <a:r>
              <a:rPr lang="ru-RU" dirty="0" smtClean="0"/>
              <a:t>приставка,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скруту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, та </a:t>
            </a:r>
            <a:r>
              <a:rPr lang="ru-RU" dirty="0" err="1" smtClean="0"/>
              <a:t>грец</a:t>
            </a:r>
            <a:r>
              <a:rPr lang="ru-RU" dirty="0" smtClean="0"/>
              <a:t>. </a:t>
            </a:r>
            <a:r>
              <a:rPr lang="en-US" i="1" dirty="0" err="1" smtClean="0"/>
              <a:t>énteron</a:t>
            </a:r>
            <a:r>
              <a:rPr lang="en-US" dirty="0" smtClean="0"/>
              <a:t> — </a:t>
            </a:r>
            <a:r>
              <a:rPr lang="ru-RU" dirty="0" smtClean="0"/>
              <a:t>кишка) — </a:t>
            </a:r>
            <a:r>
              <a:rPr lang="ru-RU" dirty="0" err="1" smtClean="0"/>
              <a:t>гостре</a:t>
            </a:r>
            <a:r>
              <a:rPr lang="ru-RU" dirty="0" smtClean="0"/>
              <a:t> </a:t>
            </a:r>
            <a:r>
              <a:rPr lang="ru-RU" dirty="0" err="1" smtClean="0"/>
              <a:t>інфекційне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 </a:t>
            </a:r>
            <a:r>
              <a:rPr lang="ru-RU" dirty="0" err="1" smtClean="0"/>
              <a:t>людини</a:t>
            </a:r>
            <a:r>
              <a:rPr lang="ru-RU" dirty="0" smtClean="0"/>
              <a:t> та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спричинене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видами </a:t>
            </a:r>
            <a:r>
              <a:rPr lang="ru-RU" dirty="0" err="1" smtClean="0"/>
              <a:t>шигел</a:t>
            </a:r>
            <a:r>
              <a:rPr lang="ru-RU" dirty="0" smtClean="0"/>
              <a:t>. </a:t>
            </a:r>
            <a:r>
              <a:rPr lang="ru-RU" dirty="0" err="1" smtClean="0"/>
              <a:t>Інфекційне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явищами</a:t>
            </a:r>
            <a:r>
              <a:rPr lang="ru-RU" dirty="0" smtClean="0"/>
              <a:t> </a:t>
            </a:r>
            <a:r>
              <a:rPr lang="ru-RU" dirty="0" err="1" smtClean="0"/>
              <a:t>інтоксикації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переважним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 </a:t>
            </a:r>
            <a:r>
              <a:rPr lang="ru-RU" dirty="0" smtClean="0"/>
              <a:t>дистального </a:t>
            </a:r>
            <a:r>
              <a:rPr lang="ru-RU" dirty="0" err="1" smtClean="0"/>
              <a:t>відділу</a:t>
            </a:r>
            <a:r>
              <a:rPr lang="ru-RU" dirty="0" smtClean="0"/>
              <a:t> </a:t>
            </a:r>
            <a:r>
              <a:rPr lang="ru-RU" dirty="0" err="1" smtClean="0"/>
              <a:t>товстої</a:t>
            </a:r>
            <a:r>
              <a:rPr lang="ru-RU" dirty="0" smtClean="0"/>
              <a:t> кишки.</a:t>
            </a:r>
            <a:endParaRPr lang="ru-RU" dirty="0"/>
          </a:p>
        </p:txBody>
      </p:sp>
      <p:pic>
        <p:nvPicPr>
          <p:cNvPr id="5" name="Содержимое 4" descr="Shigella_stoo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036538"/>
            <a:ext cx="5102225" cy="3331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6265_bi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061" b="12061"/>
          <a:stretch>
            <a:fillRect/>
          </a:stretch>
        </p:blipFill>
        <p:spPr>
          <a:xfrm>
            <a:off x="403225" y="1143000"/>
            <a:ext cx="4025900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642918"/>
            <a:ext cx="4286280" cy="60007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Інкубаційний</a:t>
            </a:r>
            <a:r>
              <a:rPr lang="ru-RU" b="1" dirty="0" smtClean="0"/>
              <a:t> </a:t>
            </a:r>
            <a:r>
              <a:rPr lang="ru-RU" b="1" dirty="0" err="1" smtClean="0"/>
              <a:t>період</a:t>
            </a:r>
            <a:r>
              <a:rPr lang="ru-RU" dirty="0" smtClean="0"/>
              <a:t> 2-3 </a:t>
            </a:r>
            <a:r>
              <a:rPr lang="ru-RU" dirty="0" err="1" smtClean="0"/>
              <a:t>дні</a:t>
            </a:r>
            <a:r>
              <a:rPr lang="ru-RU" dirty="0" smtClean="0"/>
              <a:t>. Хвороба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нездужання</a:t>
            </a:r>
            <a:r>
              <a:rPr lang="ru-RU" dirty="0" smtClean="0"/>
              <a:t>, </a:t>
            </a:r>
            <a:r>
              <a:rPr lang="ru-RU" dirty="0" err="1" smtClean="0"/>
              <a:t>відчуття</a:t>
            </a:r>
            <a:r>
              <a:rPr lang="ru-RU" dirty="0" smtClean="0"/>
              <a:t> остуди, </a:t>
            </a:r>
            <a:r>
              <a:rPr lang="ru-RU" dirty="0" err="1" smtClean="0"/>
              <a:t>слабкості</a:t>
            </a:r>
            <a:r>
              <a:rPr lang="ru-RU" dirty="0" smtClean="0"/>
              <a:t>,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апетиту</a:t>
            </a:r>
            <a:r>
              <a:rPr lang="ru-RU" dirty="0" smtClean="0"/>
              <a:t>. Температура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6-7 годин </a:t>
            </a:r>
            <a:r>
              <a:rPr lang="ru-RU" dirty="0" err="1" smtClean="0"/>
              <a:t>підвищується</a:t>
            </a:r>
            <a:r>
              <a:rPr lang="ru-RU" dirty="0" smtClean="0"/>
              <a:t> до 38,5 -39,5 °</a:t>
            </a:r>
            <a:r>
              <a:rPr lang="en-US" dirty="0" smtClean="0"/>
              <a:t>C,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нерізкий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у </a:t>
            </a:r>
            <a:r>
              <a:rPr lang="ru-RU" dirty="0" err="1" smtClean="0"/>
              <a:t>лівій</a:t>
            </a:r>
            <a:r>
              <a:rPr lang="ru-RU" dirty="0" smtClean="0"/>
              <a:t> </a:t>
            </a:r>
            <a:r>
              <a:rPr lang="ru-RU" dirty="0" err="1" smtClean="0"/>
              <a:t>підвздошній</a:t>
            </a:r>
            <a:r>
              <a:rPr lang="ru-RU" dirty="0" smtClean="0"/>
              <a:t> </a:t>
            </a:r>
            <a:r>
              <a:rPr lang="ru-RU" dirty="0" err="1" smtClean="0"/>
              <a:t>ділянці</a:t>
            </a:r>
            <a:r>
              <a:rPr lang="ru-RU" dirty="0" smtClean="0"/>
              <a:t>, при </a:t>
            </a:r>
            <a:r>
              <a:rPr lang="ru-RU" dirty="0" err="1" smtClean="0"/>
              <a:t>дизентерії</a:t>
            </a:r>
            <a:r>
              <a:rPr lang="ru-RU" dirty="0" smtClean="0"/>
              <a:t> </a:t>
            </a:r>
            <a:r>
              <a:rPr lang="ru-RU" dirty="0" err="1" smtClean="0"/>
              <a:t>Зонне</a:t>
            </a:r>
            <a:r>
              <a:rPr lang="ru-RU" dirty="0" smtClean="0"/>
              <a:t>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блювота</a:t>
            </a:r>
            <a:r>
              <a:rPr lang="ru-RU" dirty="0" smtClean="0"/>
              <a:t>. З перших же годин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рідкі</a:t>
            </a:r>
            <a:r>
              <a:rPr lang="ru-RU" dirty="0" smtClean="0"/>
              <a:t> </a:t>
            </a:r>
            <a:r>
              <a:rPr lang="ru-RU" dirty="0" err="1" smtClean="0"/>
              <a:t>випорожнення</a:t>
            </a:r>
            <a:r>
              <a:rPr lang="ru-RU" dirty="0" smtClean="0"/>
              <a:t>; </a:t>
            </a:r>
            <a:r>
              <a:rPr lang="ru-RU" dirty="0" err="1" smtClean="0"/>
              <a:t>спочатку</a:t>
            </a:r>
            <a:r>
              <a:rPr lang="ru-RU" dirty="0" smtClean="0"/>
              <a:t> вони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калові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 через 12-20 год у них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помітним</a:t>
            </a:r>
            <a:r>
              <a:rPr lang="ru-RU" dirty="0" smtClean="0"/>
              <a:t> </a:t>
            </a:r>
            <a:r>
              <a:rPr lang="ru-RU" dirty="0" err="1" smtClean="0"/>
              <a:t>слиз</a:t>
            </a:r>
            <a:r>
              <a:rPr lang="ru-RU" dirty="0" smtClean="0"/>
              <a:t>, а у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кров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прожилків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слизу</a:t>
            </a:r>
            <a:r>
              <a:rPr lang="ru-RU" dirty="0" smtClean="0"/>
              <a:t> та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згустків</a:t>
            </a:r>
            <a:r>
              <a:rPr lang="ru-RU" dirty="0" smtClean="0"/>
              <a:t>. Стул </a:t>
            </a:r>
            <a:r>
              <a:rPr lang="ru-RU" dirty="0" err="1" smtClean="0"/>
              <a:t>частий</a:t>
            </a:r>
            <a:r>
              <a:rPr lang="ru-RU" dirty="0" smtClean="0"/>
              <a:t> - до 10-12 </a:t>
            </a:r>
            <a:r>
              <a:rPr lang="ru-RU" dirty="0" err="1" smtClean="0"/>
              <a:t>разів</a:t>
            </a:r>
            <a:r>
              <a:rPr lang="ru-RU" dirty="0" smtClean="0"/>
              <a:t> на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протязі</a:t>
            </a:r>
            <a:r>
              <a:rPr lang="ru-RU" dirty="0" smtClean="0"/>
              <a:t> перших 2-3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; у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пізні</a:t>
            </a:r>
            <a:r>
              <a:rPr lang="ru-RU" dirty="0" smtClean="0"/>
              <a:t> строки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прямої</a:t>
            </a:r>
            <a:r>
              <a:rPr lang="ru-RU" dirty="0" smtClean="0"/>
              <a:t> кишки хворого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виділятися</a:t>
            </a:r>
            <a:r>
              <a:rPr lang="ru-RU" dirty="0" smtClean="0"/>
              <a:t> невелика грудка </a:t>
            </a:r>
            <a:r>
              <a:rPr lang="ru-RU" dirty="0" err="1" smtClean="0"/>
              <a:t>слизу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прожилками </a:t>
            </a:r>
            <a:r>
              <a:rPr lang="ru-RU" dirty="0" err="1" smtClean="0"/>
              <a:t>крові</a:t>
            </a:r>
            <a:r>
              <a:rPr lang="ru-RU" dirty="0" smtClean="0"/>
              <a:t>. На </a:t>
            </a:r>
            <a:r>
              <a:rPr lang="ru-RU" dirty="0" err="1" smtClean="0"/>
              <a:t>висоті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судомні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, </a:t>
            </a:r>
            <a:r>
              <a:rPr lang="ru-RU" dirty="0" err="1" smtClean="0"/>
              <a:t>спазми</a:t>
            </a:r>
            <a:r>
              <a:rPr lang="ru-RU" dirty="0" smtClean="0"/>
              <a:t> </a:t>
            </a:r>
            <a:r>
              <a:rPr lang="ru-RU" dirty="0" err="1" smtClean="0"/>
              <a:t>сигмоподібної</a:t>
            </a:r>
            <a:r>
              <a:rPr lang="ru-RU" dirty="0" smtClean="0"/>
              <a:t> кишки (</a:t>
            </a:r>
            <a:r>
              <a:rPr lang="ru-RU" dirty="0" err="1" smtClean="0">
                <a:hlinkClick r:id="rId3" tooltip="Тенезм (ще не написана)"/>
              </a:rPr>
              <a:t>тенезми</a:t>
            </a:r>
            <a:r>
              <a:rPr lang="ru-RU" dirty="0" smtClean="0"/>
              <a:t>).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хибні</a:t>
            </a:r>
            <a:r>
              <a:rPr lang="ru-RU" dirty="0" smtClean="0"/>
              <a:t> </a:t>
            </a:r>
            <a:r>
              <a:rPr lang="ru-RU" dirty="0" err="1" smtClean="0"/>
              <a:t>позиви</a:t>
            </a:r>
            <a:r>
              <a:rPr lang="ru-RU" dirty="0" smtClean="0"/>
              <a:t> на низ.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При </a:t>
            </a:r>
            <a:r>
              <a:rPr lang="ru-RU" dirty="0" err="1" smtClean="0"/>
              <a:t>огляді</a:t>
            </a:r>
            <a:r>
              <a:rPr lang="ru-RU" dirty="0" smtClean="0"/>
              <a:t> хворого </a:t>
            </a:r>
            <a:r>
              <a:rPr lang="ru-RU" dirty="0" err="1" smtClean="0"/>
              <a:t>відмічають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бліду</a:t>
            </a:r>
            <a:r>
              <a:rPr lang="ru-RU" dirty="0" smtClean="0"/>
              <a:t>, </a:t>
            </a:r>
            <a:r>
              <a:rPr lang="ru-RU" dirty="0" err="1" smtClean="0"/>
              <a:t>гарячу</a:t>
            </a:r>
            <a:r>
              <a:rPr lang="ru-RU" dirty="0" smtClean="0"/>
              <a:t> на </a:t>
            </a:r>
            <a:r>
              <a:rPr lang="ru-RU" dirty="0" err="1" smtClean="0"/>
              <a:t>дотик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, пульс </a:t>
            </a:r>
            <a:r>
              <a:rPr lang="ru-RU" dirty="0" err="1" smtClean="0"/>
              <a:t>частий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рівню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</a:t>
            </a:r>
            <a:r>
              <a:rPr lang="ru-RU" dirty="0" err="1" smtClean="0"/>
              <a:t>рівномірно</a:t>
            </a:r>
            <a:r>
              <a:rPr lang="ru-RU" dirty="0" smtClean="0"/>
              <a:t> </a:t>
            </a:r>
            <a:r>
              <a:rPr lang="ru-RU" dirty="0" err="1" smtClean="0"/>
              <a:t>обкладений</a:t>
            </a:r>
            <a:r>
              <a:rPr lang="ru-RU" dirty="0" smtClean="0"/>
              <a:t> </a:t>
            </a:r>
            <a:r>
              <a:rPr lang="ru-RU" dirty="0" err="1" smtClean="0"/>
              <a:t>язик</a:t>
            </a:r>
            <a:r>
              <a:rPr lang="ru-RU" dirty="0" smtClean="0"/>
              <a:t>. При </a:t>
            </a:r>
            <a:r>
              <a:rPr lang="ru-RU" dirty="0" err="1" smtClean="0"/>
              <a:t>пальпації</a:t>
            </a:r>
            <a:r>
              <a:rPr lang="ru-RU" dirty="0" smtClean="0"/>
              <a:t> живота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хворобливість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нижньої</a:t>
            </a:r>
            <a:r>
              <a:rPr lang="ru-RU" dirty="0" smtClean="0"/>
              <a:t> </a:t>
            </a:r>
            <a:r>
              <a:rPr lang="ru-RU" dirty="0" err="1" smtClean="0"/>
              <a:t>половини</a:t>
            </a:r>
            <a:r>
              <a:rPr lang="ru-RU" dirty="0" smtClean="0"/>
              <a:t>, </a:t>
            </a:r>
            <a:r>
              <a:rPr lang="ru-RU" dirty="0" err="1" smtClean="0"/>
              <a:t>спастичні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сигмоподібної</a:t>
            </a:r>
            <a:r>
              <a:rPr lang="ru-RU" dirty="0" smtClean="0"/>
              <a:t> кишки. При </a:t>
            </a:r>
            <a:r>
              <a:rPr lang="ru-RU" dirty="0" err="1" smtClean="0"/>
              <a:t>ректороманоскопічному</a:t>
            </a:r>
            <a:r>
              <a:rPr lang="ru-RU" dirty="0" smtClean="0"/>
              <a:t>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характеру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слизової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сигмоподібної</a:t>
            </a:r>
            <a:r>
              <a:rPr lang="ru-RU" dirty="0" smtClean="0"/>
              <a:t> та </a:t>
            </a:r>
            <a:r>
              <a:rPr lang="ru-RU" dirty="0" err="1" smtClean="0"/>
              <a:t>прямої</a:t>
            </a:r>
            <a:r>
              <a:rPr lang="ru-RU" dirty="0" smtClean="0"/>
              <a:t> кишки, </a:t>
            </a:r>
            <a:r>
              <a:rPr lang="ru-RU" dirty="0" err="1" smtClean="0"/>
              <a:t>частіше</a:t>
            </a:r>
            <a:r>
              <a:rPr lang="ru-RU" dirty="0" smtClean="0"/>
              <a:t> -</a:t>
            </a:r>
            <a:r>
              <a:rPr lang="ru-RU" dirty="0" err="1" smtClean="0">
                <a:hlinkClick r:id="rId4" tooltip="Гіперемія (ще не написана)"/>
              </a:rPr>
              <a:t>гіперемію</a:t>
            </a:r>
            <a:r>
              <a:rPr lang="ru-RU" dirty="0" smtClean="0"/>
              <a:t>, </a:t>
            </a:r>
            <a:r>
              <a:rPr lang="ru-RU" dirty="0" smtClean="0">
                <a:hlinkClick r:id="rId5" tooltip="Катар"/>
              </a:rPr>
              <a:t>катар</a:t>
            </a:r>
            <a:r>
              <a:rPr lang="ru-RU" dirty="0" smtClean="0"/>
              <a:t> та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Геморагія (ще не написана)"/>
              </a:rPr>
              <a:t>геморагій</a:t>
            </a:r>
            <a:r>
              <a:rPr lang="ru-RU" dirty="0" smtClean="0"/>
              <a:t> на </a:t>
            </a:r>
            <a:r>
              <a:rPr lang="ru-RU" dirty="0" err="1" smtClean="0"/>
              <a:t>слизовій</a:t>
            </a:r>
            <a:r>
              <a:rPr lang="ru-RU" dirty="0" smtClean="0"/>
              <a:t> </a:t>
            </a:r>
            <a:r>
              <a:rPr lang="ru-RU" dirty="0" err="1" smtClean="0"/>
              <a:t>оболонці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dirty="0" err="1" smtClean="0"/>
              <a:t>Лихоманковий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2-4 </a:t>
            </a:r>
            <a:r>
              <a:rPr lang="ru-RU" dirty="0" err="1" smtClean="0"/>
              <a:t>дні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температура </a:t>
            </a:r>
            <a:r>
              <a:rPr lang="ru-RU" dirty="0" err="1" smtClean="0"/>
              <a:t>нормалізується</a:t>
            </a:r>
            <a:r>
              <a:rPr lang="ru-RU" dirty="0" smtClean="0"/>
              <a:t>, стул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рідшим</a:t>
            </a:r>
            <a:r>
              <a:rPr lang="ru-RU" dirty="0" smtClean="0"/>
              <a:t> (2-3 рази на </a:t>
            </a:r>
            <a:r>
              <a:rPr lang="ru-RU" dirty="0" err="1" smtClean="0"/>
              <a:t>добу</a:t>
            </a:r>
            <a:r>
              <a:rPr lang="ru-RU" dirty="0" smtClean="0"/>
              <a:t>),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випорожнень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 </a:t>
            </a:r>
            <a:r>
              <a:rPr lang="ru-RU" dirty="0" err="1" smtClean="0"/>
              <a:t>слиз</a:t>
            </a:r>
            <a:r>
              <a:rPr lang="ru-RU" dirty="0" smtClean="0"/>
              <a:t> та кров;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 спазма </a:t>
            </a:r>
            <a:r>
              <a:rPr lang="ru-RU" dirty="0" err="1" smtClean="0"/>
              <a:t>сигмоподібної</a:t>
            </a:r>
            <a:r>
              <a:rPr lang="ru-RU" dirty="0" smtClean="0"/>
              <a:t> кишки. До 6-7-го дня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одужання</a:t>
            </a:r>
            <a:r>
              <a:rPr lang="ru-RU" dirty="0" smtClean="0"/>
              <a:t>;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нестійкий</a:t>
            </a:r>
            <a:r>
              <a:rPr lang="ru-RU" dirty="0" smtClean="0"/>
              <a:t>, часом </a:t>
            </a:r>
            <a:r>
              <a:rPr lang="ru-RU" dirty="0" err="1" smtClean="0"/>
              <a:t>напіврідкий</a:t>
            </a:r>
            <a:r>
              <a:rPr lang="ru-RU" dirty="0" smtClean="0"/>
              <a:t> стул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відмічатися</a:t>
            </a:r>
            <a:r>
              <a:rPr lang="ru-RU" dirty="0" smtClean="0"/>
              <a:t> до 10-12-го дня </a:t>
            </a:r>
            <a:r>
              <a:rPr lang="ru-RU" dirty="0" err="1" smtClean="0"/>
              <a:t>хвороби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dirty="0" smtClean="0"/>
              <a:t>1,5-2% </a:t>
            </a:r>
            <a:r>
              <a:rPr lang="ru-RU" dirty="0" err="1" smtClean="0"/>
              <a:t>випадків</a:t>
            </a:r>
            <a:r>
              <a:rPr lang="ru-RU" dirty="0" smtClean="0"/>
              <a:t> у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гострою</a:t>
            </a:r>
            <a:r>
              <a:rPr lang="ru-RU" dirty="0" smtClean="0"/>
              <a:t> </a:t>
            </a:r>
            <a:r>
              <a:rPr lang="ru-RU" dirty="0" err="1" smtClean="0"/>
              <a:t>дизентерією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хронічна</a:t>
            </a:r>
            <a:r>
              <a:rPr lang="ru-RU" dirty="0" smtClean="0"/>
              <a:t> </a:t>
            </a:r>
            <a:r>
              <a:rPr lang="ru-RU" dirty="0" err="1" smtClean="0"/>
              <a:t>дизентерія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тривалими</a:t>
            </a:r>
            <a:r>
              <a:rPr lang="ru-RU" dirty="0" smtClean="0"/>
              <a:t> </a:t>
            </a:r>
            <a:r>
              <a:rPr lang="ru-RU" dirty="0" err="1" smtClean="0"/>
              <a:t>періодами</a:t>
            </a:r>
            <a:r>
              <a:rPr lang="ru-RU" dirty="0" smtClean="0"/>
              <a:t> </a:t>
            </a:r>
            <a:r>
              <a:rPr lang="ru-RU" dirty="0" err="1" smtClean="0"/>
              <a:t>загострень</a:t>
            </a:r>
            <a:r>
              <a:rPr lang="ru-RU" dirty="0" smtClean="0"/>
              <a:t> (по 1,5-2 </a:t>
            </a:r>
            <a:r>
              <a:rPr lang="ru-RU" dirty="0" err="1" smtClean="0"/>
              <a:t>міс</a:t>
            </a:r>
            <a:r>
              <a:rPr lang="ru-RU" dirty="0" smtClean="0"/>
              <a:t>.) та такими ж </a:t>
            </a:r>
            <a:r>
              <a:rPr lang="ru-RU" dirty="0" err="1" smtClean="0"/>
              <a:t>тривалими</a:t>
            </a:r>
            <a:r>
              <a:rPr lang="ru-RU" dirty="0" smtClean="0"/>
              <a:t> </a:t>
            </a:r>
            <a:r>
              <a:rPr lang="ru-RU" dirty="0" err="1" smtClean="0"/>
              <a:t>світлими</a:t>
            </a:r>
            <a:r>
              <a:rPr lang="ru-RU" dirty="0" smtClean="0"/>
              <a:t> </a:t>
            </a:r>
            <a:r>
              <a:rPr lang="ru-RU" dirty="0" err="1" smtClean="0"/>
              <a:t>проміжками</a:t>
            </a:r>
            <a:r>
              <a:rPr lang="ru-RU" dirty="0" smtClean="0"/>
              <a:t> </a:t>
            </a:r>
            <a:r>
              <a:rPr lang="ru-RU" dirty="0" err="1" smtClean="0"/>
              <a:t>уявного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;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хронічно</a:t>
            </a:r>
            <a:r>
              <a:rPr lang="ru-RU" dirty="0" smtClean="0"/>
              <a:t> </a:t>
            </a:r>
            <a:r>
              <a:rPr lang="ru-RU" dirty="0" err="1" smtClean="0"/>
              <a:t>дизентерії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3-4 роки. </a:t>
            </a:r>
            <a:r>
              <a:rPr lang="ru-RU" dirty="0" err="1" smtClean="0"/>
              <a:t>Кожне</a:t>
            </a:r>
            <a:r>
              <a:rPr lang="ru-RU" dirty="0" smtClean="0"/>
              <a:t>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болем</a:t>
            </a:r>
            <a:r>
              <a:rPr lang="ru-RU" dirty="0" smtClean="0"/>
              <a:t> у </a:t>
            </a:r>
            <a:r>
              <a:rPr lang="ru-RU" dirty="0" err="1" smtClean="0"/>
              <a:t>лівій</a:t>
            </a:r>
            <a:r>
              <a:rPr lang="ru-RU" dirty="0" smtClean="0"/>
              <a:t> </a:t>
            </a:r>
            <a:r>
              <a:rPr lang="ru-RU" dirty="0" err="1" smtClean="0"/>
              <a:t>підвздошній</a:t>
            </a:r>
            <a:r>
              <a:rPr lang="ru-RU" dirty="0" smtClean="0"/>
              <a:t> </a:t>
            </a:r>
            <a:r>
              <a:rPr lang="ru-RU" dirty="0" err="1" smtClean="0"/>
              <a:t>ділянці</a:t>
            </a:r>
            <a:r>
              <a:rPr lang="ru-RU" dirty="0" smtClean="0"/>
              <a:t>, </a:t>
            </a:r>
            <a:r>
              <a:rPr lang="ru-RU" dirty="0" err="1" smtClean="0"/>
              <a:t>виділенням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 до 4-5 </a:t>
            </a:r>
            <a:r>
              <a:rPr lang="ru-RU" dirty="0" err="1" smtClean="0"/>
              <a:t>разів</a:t>
            </a:r>
            <a:r>
              <a:rPr lang="ru-RU" dirty="0" smtClean="0"/>
              <a:t> на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випорожнень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слизом</a:t>
            </a:r>
            <a:r>
              <a:rPr lang="ru-RU" dirty="0" smtClean="0"/>
              <a:t> та </a:t>
            </a:r>
            <a:r>
              <a:rPr lang="ru-RU" dirty="0" err="1" smtClean="0"/>
              <a:t>кров'ю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домішками</a:t>
            </a:r>
            <a:r>
              <a:rPr lang="ru-RU" dirty="0" smtClean="0"/>
              <a:t> гною, часто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значним</a:t>
            </a:r>
            <a:r>
              <a:rPr lang="ru-RU" dirty="0" smtClean="0"/>
              <a:t> </a:t>
            </a:r>
            <a:r>
              <a:rPr lang="ru-RU" dirty="0" err="1" smtClean="0"/>
              <a:t>схудненням</a:t>
            </a:r>
            <a:r>
              <a:rPr lang="ru-RU" dirty="0" smtClean="0"/>
              <a:t> хворого.</a:t>
            </a:r>
          </a:p>
          <a:p>
            <a:pPr>
              <a:lnSpc>
                <a:spcPct val="120000"/>
              </a:lnSpc>
            </a:pP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хронічної</a:t>
            </a:r>
            <a:r>
              <a:rPr lang="ru-RU" dirty="0" smtClean="0"/>
              <a:t> </a:t>
            </a:r>
            <a:r>
              <a:rPr lang="ru-RU" dirty="0" err="1" smtClean="0"/>
              <a:t>дизентерії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неправильне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недостатнє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, </a:t>
            </a:r>
            <a:r>
              <a:rPr lang="ru-RU" dirty="0" err="1" smtClean="0"/>
              <a:t>супутні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кишечника (в тому </a:t>
            </a:r>
            <a:r>
              <a:rPr lang="ru-RU" dirty="0" err="1" smtClean="0"/>
              <a:t>числі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Гельмінтоз (ще не написана)"/>
              </a:rPr>
              <a:t>гельмінтози</a:t>
            </a:r>
            <a:r>
              <a:rPr lang="ru-RU" dirty="0" smtClean="0"/>
              <a:t>), </a:t>
            </a:r>
            <a:r>
              <a:rPr lang="ru-RU" dirty="0" err="1" smtClean="0"/>
              <a:t>недотримання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Дієта"/>
              </a:rPr>
              <a:t>дієти</a:t>
            </a:r>
            <a:r>
              <a:rPr lang="ru-RU" dirty="0" smtClean="0"/>
              <a:t>, </a:t>
            </a:r>
            <a:r>
              <a:rPr lang="ru-RU" dirty="0" err="1" smtClean="0">
                <a:hlinkClick r:id="rId9" tooltip="Інтоксикація"/>
              </a:rPr>
              <a:t>інтоксикація</a:t>
            </a:r>
            <a:r>
              <a:rPr lang="ru-RU" dirty="0" smtClean="0"/>
              <a:t> (</a:t>
            </a:r>
            <a:r>
              <a:rPr lang="ru-RU" dirty="0" err="1" smtClean="0"/>
              <a:t>куріння</a:t>
            </a:r>
            <a:r>
              <a:rPr lang="ru-RU" dirty="0" smtClean="0"/>
              <a:t>, </a:t>
            </a:r>
            <a:r>
              <a:rPr lang="ru-RU" dirty="0" err="1" smtClean="0"/>
              <a:t>вживання</a:t>
            </a:r>
            <a:r>
              <a:rPr lang="ru-RU" dirty="0" smtClean="0"/>
              <a:t> алкоголю).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 </a:t>
            </a:r>
            <a:r>
              <a:rPr lang="ru-RU" dirty="0" err="1" smtClean="0"/>
              <a:t>дітей</a:t>
            </a:r>
            <a:r>
              <a:rPr lang="ru-RU" dirty="0" smtClean="0"/>
              <a:t> при </a:t>
            </a:r>
            <a:r>
              <a:rPr lang="ru-RU" dirty="0" err="1" smtClean="0"/>
              <a:t>гострій</a:t>
            </a:r>
            <a:r>
              <a:rPr lang="ru-RU" dirty="0" smtClean="0"/>
              <a:t> </a:t>
            </a:r>
            <a:r>
              <a:rPr lang="ru-RU" dirty="0" err="1" smtClean="0"/>
              <a:t>дизентерії</a:t>
            </a:r>
            <a:r>
              <a:rPr lang="ru-RU" dirty="0" smtClean="0"/>
              <a:t> часто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виражене</a:t>
            </a:r>
            <a:r>
              <a:rPr lang="ru-RU" dirty="0" smtClean="0"/>
              <a:t> </a:t>
            </a:r>
            <a:r>
              <a:rPr lang="ru-RU" dirty="0" err="1" smtClean="0"/>
              <a:t>зневоднення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інтоксикація</a:t>
            </a:r>
            <a:r>
              <a:rPr lang="ru-RU" dirty="0" smtClean="0"/>
              <a:t>, </a:t>
            </a:r>
            <a:r>
              <a:rPr lang="ru-RU" dirty="0" err="1" smtClean="0"/>
              <a:t>схуднення</a:t>
            </a:r>
            <a:r>
              <a:rPr lang="ru-RU" dirty="0" smtClean="0"/>
              <a:t>,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рясне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слизу</a:t>
            </a:r>
            <a:r>
              <a:rPr lang="ru-RU" dirty="0" smtClean="0"/>
              <a:t> у </a:t>
            </a:r>
            <a:r>
              <a:rPr lang="ru-RU" dirty="0" err="1" smtClean="0"/>
              <a:t>випорожненнях</a:t>
            </a:r>
            <a:r>
              <a:rPr lang="ru-RU" dirty="0" smtClean="0"/>
              <a:t>;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схильні</a:t>
            </a:r>
            <a:r>
              <a:rPr lang="ru-RU" dirty="0" smtClean="0"/>
              <a:t> до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затяжних</a:t>
            </a:r>
            <a:r>
              <a:rPr lang="ru-RU" dirty="0" smtClean="0"/>
              <a:t> та </a:t>
            </a:r>
            <a:r>
              <a:rPr lang="ru-RU" dirty="0" err="1" smtClean="0"/>
              <a:t>хронічних</a:t>
            </a:r>
            <a:r>
              <a:rPr lang="ru-RU" dirty="0" smtClean="0"/>
              <a:t> форм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дорослі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</TotalTime>
  <Words>294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Дитячі інфекційні захворювання</vt:lpstr>
      <vt:lpstr>КІР</vt:lpstr>
      <vt:lpstr>Як кір уражає шкіру</vt:lpstr>
      <vt:lpstr>Плями Бельського-Філатова-Копліка.</vt:lpstr>
      <vt:lpstr>Скарлатина </vt:lpstr>
      <vt:lpstr>Малиновий язик із білим нальотом</vt:lpstr>
      <vt:lpstr>Блідість шкіри навколо рота</vt:lpstr>
      <vt:lpstr>Дизентерія</vt:lpstr>
      <vt:lpstr>Слайд 9</vt:lpstr>
      <vt:lpstr>Ангіна </vt:lpstr>
      <vt:lpstr>Катаральна ангіна</vt:lpstr>
      <vt:lpstr>Лакунарна ангіна</vt:lpstr>
      <vt:lpstr>Краснуха</vt:lpstr>
      <vt:lpstr>Висип на шкірі</vt:lpstr>
      <vt:lpstr>Вітряна віспа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Дитячі інфекційні захворювання</dc:title>
  <cp:lastModifiedBy>administrator</cp:lastModifiedBy>
  <cp:revision>9</cp:revision>
  <dcterms:modified xsi:type="dcterms:W3CDTF">2011-12-13T06:57:04Z</dcterms:modified>
</cp:coreProperties>
</file>