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9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0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3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59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74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8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6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8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7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24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9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E37DE3-30B8-48D4-9B47-66B53ED9B08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8AA098-5E37-437C-8F5F-34CC19652B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2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/>
              <a:t>Історія</a:t>
            </a:r>
            <a:r>
              <a:rPr lang="ru-RU" sz="6600" b="1" dirty="0"/>
              <a:t> </a:t>
            </a:r>
            <a:r>
              <a:rPr lang="ru-RU" sz="6600" b="1" dirty="0" err="1"/>
              <a:t>української</a:t>
            </a:r>
            <a:r>
              <a:rPr lang="ru-RU" sz="6600" b="1" dirty="0"/>
              <a:t> </a:t>
            </a:r>
            <a:r>
              <a:rPr lang="ru-RU" sz="6600" b="1" dirty="0" err="1"/>
              <a:t>літератури</a:t>
            </a:r>
            <a:r>
              <a:rPr lang="ru-RU" sz="6600" b="1" dirty="0"/>
              <a:t> XIX </a:t>
            </a:r>
            <a:r>
              <a:rPr lang="ru-RU" sz="6600" b="1" dirty="0" err="1"/>
              <a:t>століття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78679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rchivsf.narod.ru/1778/grigoriy_kvitka-osnovyanenko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29"/>
            <a:ext cx="4860032" cy="681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orolenko.kharkov.com/images/14k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71" y="6811"/>
            <a:ext cx="4420910" cy="685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00" y="435255"/>
            <a:ext cx="45005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dirty="0" err="1"/>
              <a:t>Талановитий</a:t>
            </a:r>
            <a:r>
              <a:rPr lang="ru-RU" sz="2800" dirty="0"/>
              <a:t> </a:t>
            </a:r>
            <a:r>
              <a:rPr lang="ru-RU" sz="2800" dirty="0" err="1" smtClean="0"/>
              <a:t>байкар</a:t>
            </a:r>
            <a:r>
              <a:rPr lang="ru-RU" sz="2800" dirty="0"/>
              <a:t> </a:t>
            </a:r>
            <a:r>
              <a:rPr lang="ru-RU" sz="2800" dirty="0" smtClean="0"/>
              <a:t>Є</a:t>
            </a:r>
            <a:r>
              <a:rPr lang="ru-RU" sz="2800" dirty="0"/>
              <a:t>. </a:t>
            </a:r>
            <a:r>
              <a:rPr lang="ru-RU" sz="2800" dirty="0" err="1"/>
              <a:t>Гребінка</a:t>
            </a:r>
            <a:r>
              <a:rPr lang="ru-RU" sz="2800" dirty="0"/>
              <a:t> критично </a:t>
            </a:r>
            <a:r>
              <a:rPr lang="ru-RU" sz="2800" dirty="0" err="1"/>
              <a:t>висвітлював</a:t>
            </a:r>
            <a:r>
              <a:rPr lang="ru-RU" sz="2800" dirty="0"/>
              <a:t> </a:t>
            </a:r>
            <a:r>
              <a:rPr lang="ru-RU" sz="2800" dirty="0" err="1"/>
              <a:t>негативні</a:t>
            </a:r>
            <a:r>
              <a:rPr lang="ru-RU" sz="2800" dirty="0"/>
              <a:t> </a:t>
            </a:r>
            <a:r>
              <a:rPr lang="ru-RU" sz="2800" dirty="0" err="1" smtClean="0"/>
              <a:t>сторони</a:t>
            </a:r>
            <a:r>
              <a:rPr lang="ru-RU" sz="2800" dirty="0" smtClean="0"/>
              <a:t> </a:t>
            </a:r>
            <a:r>
              <a:rPr lang="ru-RU" sz="2800" dirty="0" err="1" smtClean="0"/>
              <a:t>кріпосницького</a:t>
            </a:r>
            <a:r>
              <a:rPr lang="ru-RU" sz="2800" dirty="0" smtClean="0"/>
              <a:t> </a:t>
            </a:r>
            <a:r>
              <a:rPr lang="ru-RU" sz="2800" dirty="0"/>
              <a:t>ладу.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поділяв</a:t>
            </a:r>
            <a:r>
              <a:rPr lang="ru-RU" sz="2800" dirty="0"/>
              <a:t> </a:t>
            </a:r>
            <a:r>
              <a:rPr lang="ru-RU" sz="2800" dirty="0" err="1"/>
              <a:t>прогресивні</a:t>
            </a:r>
            <a:r>
              <a:rPr lang="ru-RU" sz="2800" dirty="0"/>
              <a:t> погляди </a:t>
            </a:r>
            <a:r>
              <a:rPr lang="ru-RU" sz="2800" dirty="0" err="1"/>
              <a:t>інтелігенції</a:t>
            </a:r>
            <a:r>
              <a:rPr lang="ru-RU" sz="2800" dirty="0"/>
              <a:t> </a:t>
            </a:r>
            <a:r>
              <a:rPr lang="ru-RU" sz="2800" dirty="0" err="1"/>
              <a:t>свогочасу</a:t>
            </a:r>
            <a:r>
              <a:rPr lang="ru-RU" sz="2800" dirty="0"/>
              <a:t>, </a:t>
            </a:r>
            <a:r>
              <a:rPr lang="ru-RU" sz="2800" dirty="0" err="1"/>
              <a:t>допомагав</a:t>
            </a:r>
            <a:r>
              <a:rPr lang="ru-RU" sz="2800" dirty="0"/>
              <a:t> </a:t>
            </a:r>
            <a:r>
              <a:rPr lang="ru-RU" sz="2800" dirty="0" err="1"/>
              <a:t>талановитим</a:t>
            </a:r>
            <a:r>
              <a:rPr lang="ru-RU" sz="2800" dirty="0"/>
              <a:t> </a:t>
            </a:r>
            <a:r>
              <a:rPr lang="ru-RU" sz="2800" dirty="0" err="1"/>
              <a:t>митцям</a:t>
            </a:r>
            <a:r>
              <a:rPr lang="ru-RU" sz="2800" dirty="0"/>
              <a:t>, </a:t>
            </a:r>
            <a:r>
              <a:rPr lang="ru-RU" sz="2800" dirty="0" err="1"/>
              <a:t>вихідцям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народу, </a:t>
            </a:r>
            <a:r>
              <a:rPr lang="ru-RU" sz="2800" dirty="0" err="1"/>
              <a:t>зокрема</a:t>
            </a:r>
            <a:r>
              <a:rPr lang="ru-RU" sz="2800" dirty="0"/>
              <a:t>, </a:t>
            </a:r>
            <a:r>
              <a:rPr lang="ru-RU" sz="2800" dirty="0" err="1"/>
              <a:t>вінузяв</a:t>
            </a:r>
            <a:r>
              <a:rPr lang="ru-RU" sz="2800" dirty="0"/>
              <a:t> участь у </a:t>
            </a:r>
            <a:r>
              <a:rPr lang="ru-RU" sz="2800" dirty="0" err="1"/>
              <a:t>викупі</a:t>
            </a:r>
            <a:r>
              <a:rPr lang="ru-RU" sz="2800" dirty="0"/>
              <a:t> Т. </a:t>
            </a:r>
            <a:r>
              <a:rPr lang="ru-RU" sz="2800" dirty="0" err="1"/>
              <a:t>Шевченка</a:t>
            </a:r>
            <a:r>
              <a:rPr lang="ru-RU" sz="2800" dirty="0"/>
              <a:t> з </a:t>
            </a:r>
            <a:r>
              <a:rPr lang="ru-RU" sz="2800" dirty="0" err="1"/>
              <a:t>кріпацтва</a:t>
            </a:r>
            <a:r>
              <a:rPr lang="ru-RU" sz="2800" dirty="0"/>
              <a:t> та </a:t>
            </a:r>
            <a:r>
              <a:rPr lang="ru-RU" sz="2800" dirty="0" err="1"/>
              <a:t>сприяв</a:t>
            </a:r>
            <a:r>
              <a:rPr lang="ru-RU" sz="2800" dirty="0"/>
              <a:t> у </a:t>
            </a:r>
            <a:r>
              <a:rPr lang="ru-RU" sz="2800" dirty="0" err="1"/>
              <a:t>виданні"Кобзаря</a:t>
            </a:r>
            <a:r>
              <a:rPr lang="ru-RU" sz="2800" dirty="0"/>
              <a:t>" 1840 р.</a:t>
            </a:r>
            <a:endParaRPr lang="ru-RU" sz="2800" dirty="0"/>
          </a:p>
        </p:txBody>
      </p:sp>
      <p:pic>
        <p:nvPicPr>
          <p:cNvPr id="8194" name="Picture 2" descr="http://histpol.pl.ua/img/pages/1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572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4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ookclub.ua/images/db/goods/9452_10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90" y="0"/>
            <a:ext cx="4610389" cy="69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lib.nplu.org/pic.php?w=150&amp;h=200&amp;pic=files/Disk2/000000002469//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45546"/>
            <a:ext cx="4572002" cy="68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6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252" y="197171"/>
            <a:ext cx="44279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/>
              <a:t>Т. Шевченко став основоположником </a:t>
            </a:r>
            <a:r>
              <a:rPr lang="ru-RU" sz="3200" dirty="0" err="1"/>
              <a:t>революційно</a:t>
            </a:r>
            <a:r>
              <a:rPr lang="ru-RU" sz="3200" dirty="0"/>
              <a:t>-демократичного </a:t>
            </a:r>
            <a:r>
              <a:rPr lang="ru-RU" sz="3200" dirty="0" err="1"/>
              <a:t>напрямку</a:t>
            </a:r>
            <a:r>
              <a:rPr lang="ru-RU" sz="3200" dirty="0"/>
              <a:t> </a:t>
            </a:r>
            <a:r>
              <a:rPr lang="ru-RU" sz="3200" dirty="0" err="1"/>
              <a:t>такритичного</a:t>
            </a:r>
            <a:r>
              <a:rPr lang="ru-RU" sz="3200" dirty="0"/>
              <a:t> </a:t>
            </a:r>
            <a:r>
              <a:rPr lang="ru-RU" sz="3200" dirty="0" err="1"/>
              <a:t>реалізму</a:t>
            </a:r>
            <a:r>
              <a:rPr lang="ru-RU" sz="3200" dirty="0"/>
              <a:t> в </a:t>
            </a:r>
            <a:r>
              <a:rPr lang="ru-RU" sz="3200" dirty="0" err="1"/>
              <a:t>новій</a:t>
            </a:r>
            <a:r>
              <a:rPr lang="ru-RU" sz="3200" dirty="0"/>
              <a:t> </a:t>
            </a:r>
            <a:r>
              <a:rPr lang="ru-RU" sz="3200" dirty="0" err="1"/>
              <a:t>українській</a:t>
            </a:r>
            <a:r>
              <a:rPr lang="ru-RU" sz="3200" dirty="0"/>
              <a:t> </a:t>
            </a:r>
            <a:r>
              <a:rPr lang="ru-RU" sz="3200" dirty="0" err="1"/>
              <a:t>літературі</a:t>
            </a:r>
            <a:r>
              <a:rPr lang="ru-RU" sz="3200" dirty="0"/>
              <a:t>.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внесок</a:t>
            </a:r>
            <a:r>
              <a:rPr lang="ru-RU" sz="3200" dirty="0"/>
              <a:t> </a:t>
            </a:r>
            <a:r>
              <a:rPr lang="ru-RU" sz="3200" dirty="0" err="1"/>
              <a:t>вукраїнську</a:t>
            </a:r>
            <a:r>
              <a:rPr lang="ru-RU" sz="3200" dirty="0"/>
              <a:t> </a:t>
            </a:r>
            <a:r>
              <a:rPr lang="ru-RU" sz="3200" dirty="0" err="1"/>
              <a:t>літературу</a:t>
            </a:r>
            <a:r>
              <a:rPr lang="ru-RU" sz="3200" dirty="0"/>
              <a:t> </a:t>
            </a:r>
            <a:r>
              <a:rPr lang="ru-RU" sz="3200" dirty="0" err="1"/>
              <a:t>визначив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провідне</a:t>
            </a:r>
            <a:r>
              <a:rPr lang="ru-RU" sz="3200" dirty="0"/>
              <a:t> </a:t>
            </a:r>
            <a:r>
              <a:rPr lang="ru-RU" sz="3200" dirty="0" err="1"/>
              <a:t>місце</a:t>
            </a:r>
            <a:r>
              <a:rPr lang="ru-RU" sz="3200" dirty="0"/>
              <a:t> в </a:t>
            </a:r>
            <a:r>
              <a:rPr lang="ru-RU" sz="3200" dirty="0" err="1"/>
              <a:t>літературахслов'янських</a:t>
            </a:r>
            <a:r>
              <a:rPr lang="ru-RU" sz="3200" dirty="0"/>
              <a:t> </a:t>
            </a:r>
            <a:r>
              <a:rPr lang="ru-RU" sz="3200" dirty="0" err="1"/>
              <a:t>народів</a:t>
            </a:r>
            <a:r>
              <a:rPr lang="ru-RU" sz="3200" dirty="0"/>
              <a:t>.</a:t>
            </a:r>
            <a:r>
              <a:rPr lang="ru-RU" sz="3200" dirty="0"/>
              <a:t> </a:t>
            </a:r>
            <a:r>
              <a:rPr lang="ru-RU" sz="3200" dirty="0"/>
              <a:t> </a:t>
            </a:r>
          </a:p>
          <a:p>
            <a:pPr algn="r"/>
            <a:endParaRPr lang="ru-RU" sz="3200" dirty="0"/>
          </a:p>
        </p:txBody>
      </p:sp>
      <p:pic>
        <p:nvPicPr>
          <p:cNvPr id="10242" name="Picture 2" descr="http://ukrtvoru.info/wp-content/uploads/2011/09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032448" cy="567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80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vutsky-choir.narod.ru/Shevch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2" y="1"/>
            <a:ext cx="8906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36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udiobooks.ua/pimages/58/300/38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79"/>
            <a:ext cx="4427984" cy="686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2.gstatic.com/images?q=tbn:ANd9GcRE6LhsUNoW5zstLAcBU5ryVbXknqZES3BOMF3nqE2N2B7VJ5MH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80" y="332656"/>
            <a:ext cx="4163500" cy="621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6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583" y="116632"/>
            <a:ext cx="854433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3600" b="1" dirty="0" err="1"/>
              <a:t>Д</a:t>
            </a:r>
            <a:r>
              <a:rPr lang="ru-RU" sz="3600" b="1" dirty="0" err="1" smtClean="0"/>
              <a:t>оба</a:t>
            </a:r>
            <a:r>
              <a:rPr lang="ru-RU" sz="3600" b="1" dirty="0" smtClean="0"/>
              <a:t> </a:t>
            </a:r>
            <a:r>
              <a:rPr lang="en-US" sz="3600" b="1" dirty="0"/>
              <a:t>XIX </a:t>
            </a:r>
            <a:r>
              <a:rPr lang="ru-RU" sz="3600" b="1" dirty="0"/>
              <a:t>ст. </a:t>
            </a:r>
            <a:r>
              <a:rPr lang="ru-RU" sz="3600" b="1" dirty="0" err="1"/>
              <a:t>являє</a:t>
            </a:r>
            <a:r>
              <a:rPr lang="ru-RU" sz="3600" b="1" dirty="0"/>
              <a:t> собою </a:t>
            </a:r>
            <a:r>
              <a:rPr lang="ru-RU" sz="3600" b="1" dirty="0" err="1"/>
              <a:t>цілісний</a:t>
            </a:r>
            <a:r>
              <a:rPr lang="ru-RU" sz="3600" b="1" dirty="0"/>
              <a:t> комплекс </a:t>
            </a:r>
            <a:r>
              <a:rPr lang="ru-RU" sz="3600" b="1" dirty="0" err="1"/>
              <a:t>традицій</a:t>
            </a:r>
            <a:r>
              <a:rPr lang="ru-RU" sz="3600" b="1" dirty="0"/>
              <a:t> і новаторства в </a:t>
            </a:r>
            <a:r>
              <a:rPr lang="ru-RU" sz="3600" b="1" dirty="0" err="1"/>
              <a:t>літературному</a:t>
            </a:r>
            <a:r>
              <a:rPr lang="ru-RU" sz="3600" b="1" dirty="0"/>
              <a:t> </a:t>
            </a:r>
            <a:r>
              <a:rPr lang="ru-RU" sz="3600" b="1" dirty="0" err="1"/>
              <a:t>процесі</a:t>
            </a:r>
            <a:r>
              <a:rPr lang="ru-RU" sz="3600" b="1" dirty="0"/>
              <a:t>, </a:t>
            </a:r>
            <a:r>
              <a:rPr lang="ru-RU" sz="3600" b="1" dirty="0" err="1"/>
              <a:t>об'єднаний</a:t>
            </a:r>
            <a:r>
              <a:rPr lang="ru-RU" sz="3600" b="1" dirty="0"/>
              <a:t>, </a:t>
            </a:r>
            <a:r>
              <a:rPr lang="ru-RU" sz="3600" b="1" dirty="0" err="1"/>
              <a:t>єдністю</a:t>
            </a:r>
            <a:r>
              <a:rPr lang="ru-RU" sz="3600" b="1" dirty="0"/>
              <a:t> </a:t>
            </a:r>
            <a:r>
              <a:rPr lang="ru-RU" sz="3600" b="1" dirty="0" err="1"/>
              <a:t>ідейно-естетичних</a:t>
            </a:r>
            <a:r>
              <a:rPr lang="ru-RU" sz="3600" b="1" dirty="0"/>
              <a:t> </a:t>
            </a:r>
            <a:r>
              <a:rPr lang="ru-RU" sz="3600" b="1" dirty="0" err="1"/>
              <a:t>закономірностей</a:t>
            </a:r>
            <a:r>
              <a:rPr lang="ru-RU" sz="3600" b="1" dirty="0"/>
              <a:t>. </a:t>
            </a:r>
            <a:r>
              <a:rPr lang="ru-RU" sz="3600" b="1" dirty="0" err="1" smtClean="0"/>
              <a:t>Відбувається</a:t>
            </a:r>
            <a:r>
              <a:rPr lang="ru-RU" sz="3600" b="1" dirty="0" smtClean="0"/>
              <a:t> </a:t>
            </a:r>
            <a:r>
              <a:rPr lang="ru-RU" sz="3600" b="1" dirty="0" err="1"/>
              <a:t>становлення</a:t>
            </a:r>
            <a:r>
              <a:rPr lang="ru-RU" sz="3600" b="1" dirty="0"/>
              <a:t> </a:t>
            </a:r>
            <a:r>
              <a:rPr lang="ru-RU" sz="3600" b="1" dirty="0" err="1"/>
              <a:t>нової</a:t>
            </a:r>
            <a:r>
              <a:rPr lang="ru-RU" sz="3600" b="1" dirty="0"/>
              <a:t> </a:t>
            </a:r>
            <a:r>
              <a:rPr lang="ru-RU" sz="3600" b="1" dirty="0" err="1"/>
              <a:t>української</a:t>
            </a:r>
            <a:r>
              <a:rPr lang="ru-RU" sz="3600" b="1" dirty="0"/>
              <a:t> </a:t>
            </a:r>
            <a:r>
              <a:rPr lang="ru-RU" sz="3600" b="1" dirty="0" err="1"/>
              <a:t>літератури</a:t>
            </a:r>
            <a:r>
              <a:rPr lang="ru-RU" sz="3600" b="1" dirty="0"/>
              <a:t>, яка </a:t>
            </a:r>
            <a:r>
              <a:rPr lang="ru-RU" sz="3600" b="1" dirty="0" err="1"/>
              <a:t>формувалася</a:t>
            </a:r>
            <a:r>
              <a:rPr lang="ru-RU" sz="3600" b="1" dirty="0"/>
              <a:t> на </a:t>
            </a:r>
            <a:r>
              <a:rPr lang="ru-RU" sz="3600" b="1" dirty="0" err="1"/>
              <a:t>розумінні</a:t>
            </a:r>
            <a:r>
              <a:rPr lang="ru-RU" sz="3600" b="1" dirty="0"/>
              <a:t> </a:t>
            </a:r>
            <a:r>
              <a:rPr lang="ru-RU" sz="3600" b="1" dirty="0" err="1"/>
              <a:t>національних</a:t>
            </a:r>
            <a:r>
              <a:rPr lang="ru-RU" sz="3600" b="1" dirty="0"/>
              <a:t> </a:t>
            </a:r>
            <a:r>
              <a:rPr lang="ru-RU" sz="3600" b="1" dirty="0" err="1"/>
              <a:t>особливостей</a:t>
            </a:r>
            <a:r>
              <a:rPr lang="ru-RU" sz="3600" b="1" dirty="0"/>
              <a:t> </a:t>
            </a:r>
            <a:r>
              <a:rPr lang="ru-RU" sz="3600" b="1" dirty="0" err="1"/>
              <a:t>українського</a:t>
            </a:r>
            <a:r>
              <a:rPr lang="ru-RU" sz="3600" b="1" dirty="0"/>
              <a:t> народу, на </a:t>
            </a:r>
            <a:r>
              <a:rPr lang="ru-RU" sz="3600" b="1" dirty="0" err="1"/>
              <a:t>реалістичних</a:t>
            </a:r>
            <a:r>
              <a:rPr lang="ru-RU" sz="3600" b="1" dirty="0"/>
              <a:t> засадах і </a:t>
            </a:r>
            <a:r>
              <a:rPr lang="ru-RU" sz="3600" b="1" dirty="0" err="1"/>
              <a:t>народності</a:t>
            </a:r>
            <a:r>
              <a:rPr lang="ru-RU" sz="3600" b="1" dirty="0"/>
              <a:t>.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7752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9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roslav\Desktop\літер\укр літ 19 ст\14a5f8f89443f638dd5bab7bc9d21b4368d8bec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" y="0"/>
            <a:ext cx="910313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20" y="4293096"/>
            <a:ext cx="91376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3200" b="1" dirty="0" err="1">
                <a:solidFill>
                  <a:srgbClr val="FFFF00"/>
                </a:solidFill>
              </a:rPr>
              <a:t>Започатковану</a:t>
            </a:r>
            <a:r>
              <a:rPr lang="ru-RU" sz="3200" b="1" dirty="0">
                <a:solidFill>
                  <a:srgbClr val="FFFF00"/>
                </a:solidFill>
              </a:rPr>
              <a:t> Г. Сковородою </a:t>
            </a:r>
            <a:r>
              <a:rPr lang="ru-RU" sz="3200" b="1" dirty="0" err="1">
                <a:solidFill>
                  <a:srgbClr val="FFFF00"/>
                </a:solidFill>
              </a:rPr>
              <a:t>традицію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використання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живої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української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мови</a:t>
            </a:r>
            <a:r>
              <a:rPr lang="ru-RU" sz="3200" b="1" dirty="0" smtClean="0">
                <a:solidFill>
                  <a:srgbClr val="FFFF00"/>
                </a:solidFill>
              </a:rPr>
              <a:t> в </a:t>
            </a:r>
            <a:r>
              <a:rPr lang="ru-RU" sz="3200" b="1" dirty="0" err="1" smtClean="0">
                <a:solidFill>
                  <a:srgbClr val="FFFF00"/>
                </a:solidFill>
              </a:rPr>
              <a:t>літературному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процесі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закріпив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І.Котляревський</a:t>
            </a:r>
            <a:r>
              <a:rPr lang="ru-RU" sz="3200" b="1" dirty="0">
                <a:solidFill>
                  <a:srgbClr val="FFFF00"/>
                </a:solidFill>
              </a:rPr>
              <a:t>, </a:t>
            </a:r>
            <a:r>
              <a:rPr lang="ru-RU" sz="3200" b="1" dirty="0" err="1">
                <a:solidFill>
                  <a:srgbClr val="FFFF00"/>
                </a:solidFill>
              </a:rPr>
              <a:t>який</a:t>
            </a:r>
            <a:r>
              <a:rPr lang="ru-RU" sz="3200" b="1" dirty="0">
                <a:solidFill>
                  <a:srgbClr val="FFFF00"/>
                </a:solidFill>
              </a:rPr>
              <a:t> у </a:t>
            </a:r>
            <a:r>
              <a:rPr lang="ru-RU" sz="3200" b="1" dirty="0" err="1">
                <a:solidFill>
                  <a:srgbClr val="FFFF00"/>
                </a:solidFill>
              </a:rPr>
              <a:t>своїх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творах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вивів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її</a:t>
            </a:r>
            <a:r>
              <a:rPr lang="ru-RU" sz="3200" b="1" dirty="0">
                <a:solidFill>
                  <a:srgbClr val="FFFF00"/>
                </a:solidFill>
              </a:rPr>
              <a:t> на </a:t>
            </a:r>
            <a:r>
              <a:rPr lang="ru-RU" sz="3200" b="1" dirty="0" err="1">
                <a:solidFill>
                  <a:srgbClr val="FFFF00"/>
                </a:solidFill>
              </a:rPr>
              <a:t>рівень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літературної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норми</a:t>
            </a:r>
            <a:r>
              <a:rPr lang="ru-RU" sz="3200" b="1" dirty="0">
                <a:solidFill>
                  <a:srgbClr val="FFFF00"/>
                </a:solidFill>
              </a:rPr>
              <a:t>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526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roslav\Desktop\літер\укр літ 19 ст\10050874_w640_h640_kotlyarevskij_eney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" y="0"/>
            <a:ext cx="45656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ooks.satel.com.ua/www/uploads/posts/2009-03/1236251626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0"/>
            <a:ext cx="45847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aroslav\Desktop\літер\укр літ 19 ст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260648"/>
            <a:ext cx="49320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r"/>
            <a:r>
              <a:rPr lang="ru-RU" sz="2400" dirty="0" err="1"/>
              <a:t>Почесне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 smtClean="0"/>
              <a:t>посідають</a:t>
            </a:r>
            <a:r>
              <a:rPr lang="ru-RU" sz="2400" dirty="0"/>
              <a:t> </a:t>
            </a:r>
            <a:r>
              <a:rPr lang="ru-RU" sz="2400" dirty="0" smtClean="0"/>
              <a:t>поет-</a:t>
            </a:r>
            <a:r>
              <a:rPr lang="ru-RU" sz="2400" dirty="0" err="1" smtClean="0"/>
              <a:t>байкар</a:t>
            </a:r>
            <a:r>
              <a:rPr lang="ru-RU" sz="2400" dirty="0" smtClean="0"/>
              <a:t> </a:t>
            </a:r>
            <a:r>
              <a:rPr lang="ru-RU" sz="2400" dirty="0"/>
              <a:t>П. </a:t>
            </a:r>
            <a:r>
              <a:rPr lang="ru-RU" sz="2400" dirty="0" err="1"/>
              <a:t>Гулак-Артемовський</a:t>
            </a:r>
            <a:r>
              <a:rPr lang="ru-RU" sz="2400" dirty="0"/>
              <a:t> та </a:t>
            </a:r>
            <a:r>
              <a:rPr lang="ru-RU" sz="2400" dirty="0" err="1"/>
              <a:t>прозаїк</a:t>
            </a:r>
            <a:r>
              <a:rPr lang="ru-RU" sz="2400" dirty="0"/>
              <a:t> Г. </a:t>
            </a:r>
            <a:r>
              <a:rPr lang="ru-RU" sz="2400" dirty="0" err="1"/>
              <a:t>Квітка-Основ'яненко</a:t>
            </a:r>
            <a:r>
              <a:rPr lang="ru-RU" sz="2400" dirty="0"/>
              <a:t>, </a:t>
            </a:r>
            <a:r>
              <a:rPr lang="ru-RU" sz="2400" dirty="0" err="1" smtClean="0"/>
              <a:t>які</a:t>
            </a:r>
            <a:r>
              <a:rPr lang="ru-RU" sz="2400" dirty="0"/>
              <a:t> </a:t>
            </a:r>
            <a:r>
              <a:rPr lang="ru-RU" sz="2400" dirty="0" smtClean="0"/>
              <a:t>писали </a:t>
            </a:r>
            <a:r>
              <a:rPr lang="ru-RU" sz="2400" dirty="0"/>
              <a:t>як </a:t>
            </a:r>
            <a:r>
              <a:rPr lang="ru-RU" sz="2400" dirty="0" err="1"/>
              <a:t>українською</a:t>
            </a:r>
            <a:r>
              <a:rPr lang="ru-RU" sz="2400" dirty="0"/>
              <a:t>, так і </a:t>
            </a:r>
            <a:r>
              <a:rPr lang="ru-RU" sz="2400" dirty="0" err="1"/>
              <a:t>російською</a:t>
            </a:r>
            <a:r>
              <a:rPr lang="ru-RU" sz="2400" dirty="0"/>
              <a:t> </a:t>
            </a:r>
            <a:r>
              <a:rPr lang="ru-RU" sz="2400" dirty="0" err="1"/>
              <a:t>мовами</a:t>
            </a:r>
            <a:r>
              <a:rPr lang="ru-RU" sz="2400" dirty="0"/>
              <a:t>. </a:t>
            </a:r>
            <a:r>
              <a:rPr lang="ru-RU" sz="2400" dirty="0" err="1"/>
              <a:t>Останній</a:t>
            </a:r>
            <a:r>
              <a:rPr lang="ru-RU" sz="2400" dirty="0"/>
              <a:t> одним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smtClean="0"/>
              <a:t>перших </a:t>
            </a:r>
            <a:r>
              <a:rPr lang="ru-RU" sz="2400" dirty="0" err="1" smtClean="0"/>
              <a:t>увів</a:t>
            </a:r>
            <a:r>
              <a:rPr lang="ru-RU" sz="2400" dirty="0" smtClean="0"/>
              <a:t> </a:t>
            </a:r>
            <a:r>
              <a:rPr lang="ru-RU" sz="2400" dirty="0"/>
              <a:t>у </a:t>
            </a:r>
            <a:r>
              <a:rPr lang="ru-RU" sz="2400" dirty="0" err="1"/>
              <a:t>свої</a:t>
            </a:r>
            <a:r>
              <a:rPr lang="ru-RU" sz="2400" dirty="0"/>
              <a:t> твори сатиру, </a:t>
            </a:r>
            <a:r>
              <a:rPr lang="ru-RU" sz="2400" dirty="0" err="1"/>
              <a:t>щоправда</a:t>
            </a:r>
            <a:r>
              <a:rPr lang="ru-RU" sz="2400" dirty="0"/>
              <a:t>, </a:t>
            </a:r>
            <a:r>
              <a:rPr lang="ru-RU" sz="2400" dirty="0" err="1"/>
              <a:t>дещо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сентиментальним</a:t>
            </a:r>
            <a:r>
              <a:rPr lang="ru-RU" sz="2400" dirty="0"/>
              <a:t> </a:t>
            </a:r>
            <a:r>
              <a:rPr lang="ru-RU" sz="2400" dirty="0" err="1" smtClean="0"/>
              <a:t>присмаком</a:t>
            </a:r>
            <a:r>
              <a:rPr lang="ru-RU" sz="2400" dirty="0" smtClean="0"/>
              <a:t>;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/>
              <a:t>повісті</a:t>
            </a:r>
            <a:r>
              <a:rPr lang="ru-RU" sz="2400" dirty="0"/>
              <a:t> "</a:t>
            </a:r>
            <a:r>
              <a:rPr lang="ru-RU" sz="2400" dirty="0" err="1"/>
              <a:t>Сватання</a:t>
            </a:r>
            <a:r>
              <a:rPr lang="ru-RU" sz="2400" dirty="0"/>
              <a:t> на </a:t>
            </a:r>
            <a:r>
              <a:rPr lang="ru-RU" sz="2400" dirty="0" err="1"/>
              <a:t>Гончарівці</a:t>
            </a:r>
            <a:r>
              <a:rPr lang="ru-RU" sz="2400" dirty="0"/>
              <a:t>", "Шельменко-денщик</a:t>
            </a:r>
            <a:r>
              <a:rPr lang="ru-RU" sz="2400" dirty="0" smtClean="0"/>
              <a:t>", "</a:t>
            </a:r>
            <a:r>
              <a:rPr lang="ru-RU" sz="2400" dirty="0" err="1" smtClean="0"/>
              <a:t>Конотопська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відьма</a:t>
            </a:r>
            <a:r>
              <a:rPr lang="ru-RU" sz="2400" dirty="0"/>
              <a:t>", "Пан </a:t>
            </a:r>
            <a:r>
              <a:rPr lang="ru-RU" sz="2400" dirty="0" err="1"/>
              <a:t>Халявський</a:t>
            </a:r>
            <a:r>
              <a:rPr lang="ru-RU" sz="2400" dirty="0"/>
              <a:t>" </a:t>
            </a:r>
            <a:r>
              <a:rPr lang="ru-RU" sz="2400" dirty="0" err="1"/>
              <a:t>певною</a:t>
            </a:r>
            <a:r>
              <a:rPr lang="ru-RU" sz="2400" dirty="0"/>
              <a:t> </a:t>
            </a:r>
            <a:r>
              <a:rPr lang="ru-RU" sz="2400" dirty="0" err="1" smtClean="0"/>
              <a:t>мірою</a:t>
            </a:r>
            <a:r>
              <a:rPr lang="ru-RU" sz="2400" dirty="0"/>
              <a:t> </a:t>
            </a:r>
            <a:r>
              <a:rPr lang="ru-RU" sz="2400" dirty="0" err="1" smtClean="0"/>
              <a:t>заідеалізовані</a:t>
            </a:r>
            <a:r>
              <a:rPr lang="ru-RU" sz="2400" dirty="0"/>
              <a:t>, але </a:t>
            </a:r>
            <a:r>
              <a:rPr lang="ru-RU" sz="2400" dirty="0" err="1"/>
              <a:t>доситьвиразно</a:t>
            </a:r>
            <a:r>
              <a:rPr lang="ru-RU" sz="2400" dirty="0"/>
              <a:t> </a:t>
            </a:r>
            <a:r>
              <a:rPr lang="ru-RU" sz="2400" dirty="0" err="1"/>
              <a:t>передають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і характер </a:t>
            </a:r>
            <a:r>
              <a:rPr lang="ru-RU" sz="2400" dirty="0" err="1"/>
              <a:t>українського</a:t>
            </a:r>
            <a:r>
              <a:rPr lang="ru-RU" sz="2400" dirty="0"/>
              <a:t> села. Вони </a:t>
            </a:r>
            <a:r>
              <a:rPr lang="ru-RU" sz="2400" dirty="0" err="1"/>
              <a:t>сталипопулярними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українського</a:t>
            </a:r>
            <a:r>
              <a:rPr lang="ru-RU" sz="2400" dirty="0"/>
              <a:t> народу.</a:t>
            </a:r>
            <a:endParaRPr lang="ru-RU" sz="2400" dirty="0"/>
          </a:p>
        </p:txBody>
      </p:sp>
      <p:pic>
        <p:nvPicPr>
          <p:cNvPr id="4100" name="Picture 4" descr="http://shkola.ostriv.in.ua/images/publications/4/1194/13107337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" y="0"/>
            <a:ext cx="3672408" cy="425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oltavahistory.org.ua/foto.files_2/Gulak_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3355676" cy="419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ookland.net.ua/pict_book/2/b1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94367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Гулак-Артемовський 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65" y="0"/>
            <a:ext cx="47418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ok.znaimo.com.ua/pars_docs/refs/2/1244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</TotalTime>
  <Words>201</Words>
  <Application>Microsoft Office PowerPoint</Application>
  <PresentationFormat>Экран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Autumn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української літератури XIX століття </dc:title>
  <dc:creator>Yaroslav</dc:creator>
  <cp:lastModifiedBy>Yaroslav</cp:lastModifiedBy>
  <cp:revision>11</cp:revision>
  <dcterms:created xsi:type="dcterms:W3CDTF">2013-04-28T12:57:09Z</dcterms:created>
  <dcterms:modified xsi:type="dcterms:W3CDTF">2013-04-28T14:15:00Z</dcterms:modified>
</cp:coreProperties>
</file>