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2B95A-05E8-4299-AFC5-1F13D591ADA8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E60C0-280F-40D1-835B-DCBB8B278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5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E60C0-280F-40D1-835B-DCBB8B278B9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5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B7BD41-6932-4061-982F-B59230762E4E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78F3BE-2EBE-4414-A3C8-E9D9202076B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BD41-6932-4061-982F-B59230762E4E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F3BE-2EBE-4414-A3C8-E9D9202076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BD41-6932-4061-982F-B59230762E4E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F3BE-2EBE-4414-A3C8-E9D9202076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B7BD41-6932-4061-982F-B59230762E4E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78F3BE-2EBE-4414-A3C8-E9D9202076B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BD41-6932-4061-982F-B59230762E4E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F3BE-2EBE-4414-A3C8-E9D9202076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BD41-6932-4061-982F-B59230762E4E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F3BE-2EBE-4414-A3C8-E9D9202076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F3BE-2EBE-4414-A3C8-E9D9202076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BD41-6932-4061-982F-B59230762E4E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BD41-6932-4061-982F-B59230762E4E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F3BE-2EBE-4414-A3C8-E9D9202076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BD41-6932-4061-982F-B59230762E4E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F3BE-2EBE-4414-A3C8-E9D9202076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BD41-6932-4061-982F-B59230762E4E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78F3BE-2EBE-4414-A3C8-E9D9202076B9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BD41-6932-4061-982F-B59230762E4E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78F3BE-2EBE-4414-A3C8-E9D9202076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B2B7BD41-6932-4061-982F-B59230762E4E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2C78F3BE-2EBE-4414-A3C8-E9D9202076B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869160"/>
            <a:ext cx="9241904" cy="1872208"/>
          </a:xfrm>
        </p:spPr>
        <p:txBody>
          <a:bodyPr/>
          <a:lstStyle/>
          <a:p>
            <a:r>
              <a:rPr lang="ru-RU" sz="2800" dirty="0" err="1"/>
              <a:t>Підготувала</a:t>
            </a:r>
            <a:r>
              <a:rPr lang="ru-RU" sz="2800" dirty="0"/>
              <a:t>:                                                                                                </a:t>
            </a:r>
            <a:endParaRPr lang="en-US" sz="2800" dirty="0" smtClean="0"/>
          </a:p>
          <a:p>
            <a:r>
              <a:rPr lang="ru-RU" sz="2800" dirty="0" err="1" smtClean="0"/>
              <a:t>учениця</a:t>
            </a:r>
            <a:r>
              <a:rPr lang="ru-RU" sz="2800" dirty="0" smtClean="0"/>
              <a:t> </a:t>
            </a:r>
            <a:r>
              <a:rPr lang="ru-RU" sz="2800" dirty="0"/>
              <a:t>10-Б </a:t>
            </a:r>
            <a:r>
              <a:rPr lang="ru-RU" sz="2800" dirty="0" err="1" smtClean="0"/>
              <a:t>клас</a:t>
            </a:r>
            <a:endParaRPr lang="en-US" sz="2800" dirty="0" smtClean="0"/>
          </a:p>
          <a:p>
            <a:r>
              <a:rPr lang="ru-RU" sz="2800" dirty="0" err="1" smtClean="0"/>
              <a:t>Іщенко</a:t>
            </a:r>
            <a:r>
              <a:rPr lang="ru-RU" sz="2800" dirty="0" smtClean="0"/>
              <a:t> </a:t>
            </a:r>
            <a:r>
              <a:rPr lang="ru-RU" sz="2800" dirty="0" err="1"/>
              <a:t>Інна</a:t>
            </a:r>
            <a:endParaRPr lang="ru-RU" sz="28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Проект на тему:</a:t>
            </a:r>
            <a:br>
              <a:rPr lang="uk-UA" dirty="0" smtClean="0"/>
            </a:br>
            <a:r>
              <a:rPr lang="en-US" dirty="0" smtClean="0"/>
              <a:t>“</a:t>
            </a:r>
            <a:r>
              <a:rPr lang="ru-RU" dirty="0" err="1"/>
              <a:t>Сергій</a:t>
            </a:r>
            <a:r>
              <a:rPr lang="ru-RU" dirty="0"/>
              <a:t> </a:t>
            </a:r>
            <a:r>
              <a:rPr lang="ru-RU" dirty="0" err="1"/>
              <a:t>Корольов</a:t>
            </a:r>
            <a:r>
              <a:rPr lang="en-US" dirty="0" smtClean="0"/>
              <a:t>”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60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Людина в </a:t>
            </a:r>
            <a:r>
              <a:rPr lang="ru-RU" dirty="0" err="1">
                <a:solidFill>
                  <a:schemeClr val="bg1"/>
                </a:solidFill>
              </a:rPr>
              <a:t>космосі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4008" y="1340768"/>
            <a:ext cx="4316288" cy="572142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12 </a:t>
            </a:r>
            <a:r>
              <a:rPr lang="ru-RU" dirty="0" err="1">
                <a:solidFill>
                  <a:schemeClr val="bg1"/>
                </a:solidFill>
              </a:rPr>
              <a:t>квітня</a:t>
            </a:r>
            <a:r>
              <a:rPr lang="ru-RU" dirty="0">
                <a:solidFill>
                  <a:schemeClr val="bg1"/>
                </a:solidFill>
              </a:rPr>
              <a:t> 1961 С. П. </a:t>
            </a:r>
            <a:r>
              <a:rPr lang="ru-RU" dirty="0" err="1">
                <a:solidFill>
                  <a:schemeClr val="bg1"/>
                </a:solidFill>
              </a:rPr>
              <a:t>Корольов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знову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вражає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світову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громадськість</a:t>
            </a:r>
            <a:r>
              <a:rPr lang="ru-RU" dirty="0">
                <a:solidFill>
                  <a:schemeClr val="bg1"/>
                </a:solidFill>
              </a:rPr>
              <a:t>. Створивши перший </a:t>
            </a:r>
            <a:r>
              <a:rPr lang="ru-RU" dirty="0" err="1">
                <a:solidFill>
                  <a:schemeClr val="bg1"/>
                </a:solidFill>
              </a:rPr>
              <a:t>пілотований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космічний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корабель</a:t>
            </a:r>
            <a:r>
              <a:rPr lang="ru-RU" dirty="0">
                <a:solidFill>
                  <a:schemeClr val="bg1"/>
                </a:solidFill>
              </a:rPr>
              <a:t> «Восток-1»,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реалізує</a:t>
            </a:r>
            <a:r>
              <a:rPr lang="ru-RU" dirty="0">
                <a:solidFill>
                  <a:schemeClr val="bg1"/>
                </a:solidFill>
              </a:rPr>
              <a:t> перший у </a:t>
            </a:r>
            <a:r>
              <a:rPr lang="ru-RU" dirty="0" err="1">
                <a:solidFill>
                  <a:schemeClr val="bg1"/>
                </a:solidFill>
              </a:rPr>
              <a:t>світі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політ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громадянина</a:t>
            </a:r>
            <a:r>
              <a:rPr lang="ru-RU" dirty="0">
                <a:solidFill>
                  <a:schemeClr val="bg1"/>
                </a:solidFill>
              </a:rPr>
              <a:t> СРСР </a:t>
            </a:r>
            <a:r>
              <a:rPr lang="ru-RU" dirty="0" err="1">
                <a:solidFill>
                  <a:schemeClr val="bg1"/>
                </a:solidFill>
              </a:rPr>
              <a:t>Юрія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Олексійовича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Гагаріна</a:t>
            </a:r>
            <a:r>
              <a:rPr lang="ru-RU" dirty="0">
                <a:solidFill>
                  <a:schemeClr val="bg1"/>
                </a:solidFill>
              </a:rPr>
              <a:t> по </a:t>
            </a:r>
            <a:r>
              <a:rPr lang="ru-RU" dirty="0" err="1">
                <a:solidFill>
                  <a:schemeClr val="bg1"/>
                </a:solidFill>
              </a:rPr>
              <a:t>навколоземній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орбіті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З 12 </a:t>
            </a:r>
            <a:r>
              <a:rPr lang="ru-RU" dirty="0">
                <a:solidFill>
                  <a:schemeClr val="bg1"/>
                </a:solidFill>
              </a:rPr>
              <a:t>по 13 </a:t>
            </a:r>
            <a:r>
              <a:rPr lang="ru-RU" dirty="0" err="1">
                <a:solidFill>
                  <a:schemeClr val="bg1"/>
                </a:solidFill>
              </a:rPr>
              <a:t>жовтня</a:t>
            </a:r>
            <a:r>
              <a:rPr lang="ru-RU" dirty="0">
                <a:solidFill>
                  <a:schemeClr val="bg1"/>
                </a:solidFill>
              </a:rPr>
              <a:t> 1964 року - в </a:t>
            </a:r>
            <a:r>
              <a:rPr lang="ru-RU" dirty="0" err="1">
                <a:solidFill>
                  <a:schemeClr val="bg1"/>
                </a:solidFill>
              </a:rPr>
              <a:t>космосі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екіпаж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трьох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осіб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різних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спеціальностей</a:t>
            </a:r>
            <a:r>
              <a:rPr lang="ru-RU" dirty="0">
                <a:solidFill>
                  <a:schemeClr val="bg1"/>
                </a:solidFill>
              </a:rPr>
              <a:t>: командира корабля, </a:t>
            </a:r>
            <a:r>
              <a:rPr lang="ru-RU" dirty="0" err="1">
                <a:solidFill>
                  <a:schemeClr val="bg1"/>
                </a:solidFill>
              </a:rPr>
              <a:t>бортінженера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лікаря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більш</a:t>
            </a:r>
            <a:r>
              <a:rPr lang="ru-RU" dirty="0">
                <a:solidFill>
                  <a:schemeClr val="bg1"/>
                </a:solidFill>
              </a:rPr>
              <a:t> складному </a:t>
            </a:r>
            <a:r>
              <a:rPr lang="ru-RU" dirty="0" err="1">
                <a:solidFill>
                  <a:schemeClr val="bg1"/>
                </a:solidFill>
              </a:rPr>
              <a:t>космічному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кораблі</a:t>
            </a:r>
            <a:r>
              <a:rPr lang="ru-RU" dirty="0">
                <a:solidFill>
                  <a:schemeClr val="bg1"/>
                </a:solidFill>
              </a:rPr>
              <a:t> «Восход». 18 </a:t>
            </a:r>
            <a:r>
              <a:rPr lang="ru-RU" dirty="0" err="1">
                <a:solidFill>
                  <a:schemeClr val="bg1"/>
                </a:solidFill>
              </a:rPr>
              <a:t>березня</a:t>
            </a:r>
            <a:r>
              <a:rPr lang="ru-RU" dirty="0">
                <a:solidFill>
                  <a:schemeClr val="bg1"/>
                </a:solidFill>
              </a:rPr>
              <a:t> 1965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час </a:t>
            </a:r>
            <a:r>
              <a:rPr lang="ru-RU" dirty="0" err="1">
                <a:solidFill>
                  <a:schemeClr val="bg1"/>
                </a:solidFill>
              </a:rPr>
              <a:t>польоту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кораблі</a:t>
            </a:r>
            <a:r>
              <a:rPr lang="ru-RU" dirty="0">
                <a:solidFill>
                  <a:schemeClr val="bg1"/>
                </a:solidFill>
              </a:rPr>
              <a:t> «Восход-2» з </a:t>
            </a:r>
            <a:r>
              <a:rPr lang="ru-RU" dirty="0" err="1">
                <a:solidFill>
                  <a:schemeClr val="bg1"/>
                </a:solidFill>
              </a:rPr>
              <a:t>екіпажем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двох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чоловік</a:t>
            </a:r>
            <a:r>
              <a:rPr lang="ru-RU" dirty="0">
                <a:solidFill>
                  <a:schemeClr val="bg1"/>
                </a:solidFill>
              </a:rPr>
              <a:t> космонавт А. А. Леонов </a:t>
            </a:r>
            <a:r>
              <a:rPr lang="ru-RU" dirty="0" err="1">
                <a:solidFill>
                  <a:schemeClr val="bg1"/>
                </a:solidFill>
              </a:rPr>
              <a:t>здійснює</a:t>
            </a:r>
            <a:r>
              <a:rPr lang="ru-RU" dirty="0">
                <a:solidFill>
                  <a:schemeClr val="bg1"/>
                </a:solidFill>
              </a:rPr>
              <a:t> перший в </a:t>
            </a:r>
            <a:r>
              <a:rPr lang="ru-RU" dirty="0" err="1">
                <a:solidFill>
                  <a:schemeClr val="bg1"/>
                </a:solidFill>
              </a:rPr>
              <a:t>світі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вихід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відкритий</a:t>
            </a:r>
            <a:r>
              <a:rPr lang="ru-RU" dirty="0">
                <a:solidFill>
                  <a:schemeClr val="bg1"/>
                </a:solidFill>
              </a:rPr>
              <a:t> космос в </a:t>
            </a:r>
            <a:r>
              <a:rPr lang="ru-RU" dirty="0" err="1">
                <a:solidFill>
                  <a:schemeClr val="bg1"/>
                </a:solidFill>
              </a:rPr>
              <a:t>скафандрі</a:t>
            </a:r>
            <a:r>
              <a:rPr lang="ru-RU" dirty="0">
                <a:solidFill>
                  <a:schemeClr val="bg1"/>
                </a:solidFill>
              </a:rPr>
              <a:t> через </a:t>
            </a:r>
            <a:r>
              <a:rPr lang="ru-RU" dirty="0" err="1">
                <a:solidFill>
                  <a:schemeClr val="bg1"/>
                </a:solidFill>
              </a:rPr>
              <a:t>шлюзову</a:t>
            </a:r>
            <a:r>
              <a:rPr lang="ru-RU" dirty="0">
                <a:solidFill>
                  <a:schemeClr val="bg1"/>
                </a:solidFill>
              </a:rPr>
              <a:t> камеру.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77328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“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smtClean="0"/>
              <a:t>конструктор</a:t>
            </a:r>
          </a:p>
          <a:p>
            <a:r>
              <a:rPr lang="ru-RU" dirty="0" smtClean="0"/>
              <a:t> </a:t>
            </a:r>
            <a:r>
              <a:rPr lang="ru-RU" dirty="0"/>
              <a:t>С. П. </a:t>
            </a:r>
            <a:r>
              <a:rPr lang="ru-RU" dirty="0" err="1"/>
              <a:t>Корольов</a:t>
            </a:r>
            <a:r>
              <a:rPr lang="ru-RU" dirty="0"/>
              <a:t> </a:t>
            </a:r>
            <a:r>
              <a:rPr lang="ru-RU" dirty="0" smtClean="0"/>
              <a:t>і </a:t>
            </a:r>
          </a:p>
          <a:p>
            <a:r>
              <a:rPr lang="ru-RU" dirty="0" smtClean="0"/>
              <a:t>Перший </a:t>
            </a:r>
            <a:r>
              <a:rPr lang="ru-RU" dirty="0"/>
              <a:t>космонавт Ю. А. </a:t>
            </a:r>
            <a:r>
              <a:rPr lang="ru-RU" dirty="0" err="1"/>
              <a:t>Гагарін</a:t>
            </a:r>
            <a:r>
              <a:rPr lang="ru-RU" dirty="0"/>
              <a:t> ".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0" y="1484784"/>
            <a:ext cx="3528392" cy="416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11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мерть </a:t>
            </a:r>
            <a:r>
              <a:rPr lang="ru-RU" dirty="0" err="1"/>
              <a:t>Сергія</a:t>
            </a:r>
            <a:r>
              <a:rPr lang="ru-RU" dirty="0"/>
              <a:t> </a:t>
            </a:r>
            <a:r>
              <a:rPr lang="ru-RU" dirty="0" err="1" smtClean="0"/>
              <a:t>Корольова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13717" y="1150842"/>
            <a:ext cx="4320480" cy="547851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Помер </a:t>
            </a:r>
            <a:r>
              <a:rPr lang="uk-UA" dirty="0"/>
              <a:t>Сергій Корольов </a:t>
            </a:r>
            <a:r>
              <a:rPr lang="uk-UA" dirty="0" smtClean="0"/>
              <a:t> </a:t>
            </a:r>
            <a:r>
              <a:rPr lang="uk-UA" dirty="0"/>
              <a:t>— 14 січня 1966)</a:t>
            </a:r>
            <a:endParaRPr lang="ru-RU" dirty="0" smtClean="0"/>
          </a:p>
          <a:p>
            <a:r>
              <a:rPr lang="ru-RU" dirty="0" err="1" smtClean="0"/>
              <a:t>Труну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тілом</a:t>
            </a:r>
            <a:r>
              <a:rPr lang="ru-RU" dirty="0"/>
              <a:t> </a:t>
            </a:r>
            <a:r>
              <a:rPr lang="ru-RU" dirty="0" err="1"/>
              <a:t>покійного</a:t>
            </a:r>
            <a:r>
              <a:rPr lang="ru-RU" dirty="0"/>
              <a:t> С. П. </a:t>
            </a:r>
            <a:r>
              <a:rPr lang="ru-RU" dirty="0" err="1"/>
              <a:t>Корольова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встановлений</a:t>
            </a:r>
            <a:r>
              <a:rPr lang="ru-RU" dirty="0"/>
              <a:t> в Колонному </a:t>
            </a:r>
            <a:r>
              <a:rPr lang="ru-RU" dirty="0" err="1"/>
              <a:t>залі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Союзів</a:t>
            </a:r>
            <a:r>
              <a:rPr lang="ru-RU" dirty="0"/>
              <a:t>. Для </a:t>
            </a:r>
            <a:r>
              <a:rPr lang="ru-RU" dirty="0" err="1"/>
              <a:t>прощання</a:t>
            </a:r>
            <a:r>
              <a:rPr lang="ru-RU" dirty="0"/>
              <a:t> з </a:t>
            </a:r>
            <a:r>
              <a:rPr lang="ru-RU" dirty="0" err="1"/>
              <a:t>покійним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відкритий</a:t>
            </a:r>
            <a:r>
              <a:rPr lang="ru-RU" dirty="0"/>
              <a:t> доступ 17 </a:t>
            </a:r>
            <a:r>
              <a:rPr lang="ru-RU" dirty="0" err="1"/>
              <a:t>січня</a:t>
            </a:r>
            <a:r>
              <a:rPr lang="ru-RU" dirty="0"/>
              <a:t> 1966 з 12 </a:t>
            </a:r>
            <a:r>
              <a:rPr lang="ru-RU" dirty="0" err="1"/>
              <a:t>години</a:t>
            </a:r>
            <a:r>
              <a:rPr lang="ru-RU" dirty="0"/>
              <a:t> дня до 8 годин </a:t>
            </a:r>
            <a:r>
              <a:rPr lang="ru-RU" dirty="0" err="1"/>
              <a:t>вечора</a:t>
            </a:r>
            <a:r>
              <a:rPr lang="ru-RU" dirty="0"/>
              <a:t>.</a:t>
            </a:r>
          </a:p>
          <a:p>
            <a:r>
              <a:rPr lang="ru-RU" dirty="0"/>
              <a:t>Похорон з </a:t>
            </a:r>
            <a:r>
              <a:rPr lang="ru-RU" dirty="0" err="1"/>
              <a:t>державними</a:t>
            </a:r>
            <a:r>
              <a:rPr lang="ru-RU" dirty="0"/>
              <a:t> почестями </a:t>
            </a:r>
            <a:r>
              <a:rPr lang="ru-RU" dirty="0" err="1"/>
              <a:t>відбулися</a:t>
            </a:r>
            <a:r>
              <a:rPr lang="ru-RU" dirty="0"/>
              <a:t> на </a:t>
            </a:r>
            <a:r>
              <a:rPr lang="ru-RU" dirty="0" err="1"/>
              <a:t>Червоній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Москви</a:t>
            </a:r>
            <a:r>
              <a:rPr lang="ru-RU" dirty="0"/>
              <a:t> 18 </a:t>
            </a:r>
            <a:r>
              <a:rPr lang="ru-RU" dirty="0" err="1"/>
              <a:t>січня</a:t>
            </a:r>
            <a:r>
              <a:rPr lang="ru-RU" dirty="0"/>
              <a:t> о 13 </a:t>
            </a:r>
            <a:r>
              <a:rPr lang="ru-RU" dirty="0" err="1"/>
              <a:t>годині</a:t>
            </a:r>
            <a:r>
              <a:rPr lang="ru-RU" dirty="0"/>
              <a:t>. Урна з прахом С. П. </a:t>
            </a:r>
            <a:r>
              <a:rPr lang="ru-RU" dirty="0" err="1"/>
              <a:t>Корольова</a:t>
            </a:r>
            <a:r>
              <a:rPr lang="ru-RU" dirty="0"/>
              <a:t> </a:t>
            </a:r>
            <a:r>
              <a:rPr lang="ru-RU" dirty="0" err="1"/>
              <a:t>похована</a:t>
            </a:r>
            <a:r>
              <a:rPr lang="ru-RU" dirty="0"/>
              <a:t> в </a:t>
            </a:r>
            <a:r>
              <a:rPr lang="ru-RU" dirty="0" err="1"/>
              <a:t>Кремлівській</a:t>
            </a:r>
            <a:r>
              <a:rPr lang="ru-RU" dirty="0"/>
              <a:t> </a:t>
            </a:r>
            <a:r>
              <a:rPr lang="ru-RU" dirty="0" err="1"/>
              <a:t>стіні</a:t>
            </a:r>
            <a:endParaRPr lang="ru-RU" dirty="0"/>
          </a:p>
          <a:p>
            <a:endParaRPr lang="ru-RU" dirty="0"/>
          </a:p>
        </p:txBody>
      </p:sp>
      <p:pic>
        <p:nvPicPr>
          <p:cNvPr id="7171" name="Picture 3" descr="C:\Documents and Settings\Admin\Рабочий стол\yu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33375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9902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“ </a:t>
            </a:r>
            <a:r>
              <a:rPr lang="ru-RU" dirty="0" err="1"/>
              <a:t>Меморіальна</a:t>
            </a:r>
            <a:r>
              <a:rPr lang="ru-RU" dirty="0"/>
              <a:t> </a:t>
            </a:r>
            <a:r>
              <a:rPr lang="ru-RU" dirty="0" err="1"/>
              <a:t>дошка</a:t>
            </a:r>
            <a:r>
              <a:rPr lang="ru-RU" dirty="0"/>
              <a:t> на </a:t>
            </a:r>
            <a:r>
              <a:rPr lang="ru-RU" dirty="0" err="1"/>
              <a:t>Кремлівській</a:t>
            </a:r>
            <a:r>
              <a:rPr lang="ru-RU" dirty="0"/>
              <a:t> </a:t>
            </a:r>
            <a:r>
              <a:rPr lang="ru-RU" dirty="0" err="1"/>
              <a:t>стіні</a:t>
            </a:r>
            <a:r>
              <a:rPr lang="ru-RU" dirty="0"/>
              <a:t>, де </a:t>
            </a:r>
            <a:r>
              <a:rPr lang="ru-RU" dirty="0" err="1"/>
              <a:t>похована</a:t>
            </a:r>
            <a:r>
              <a:rPr lang="ru-RU" dirty="0"/>
              <a:t> урна з прахом </a:t>
            </a:r>
            <a:r>
              <a:rPr lang="ru-RU" dirty="0" err="1"/>
              <a:t>академіка</a:t>
            </a:r>
            <a:r>
              <a:rPr lang="ru-RU" dirty="0"/>
              <a:t> С.П. </a:t>
            </a:r>
            <a:r>
              <a:rPr lang="ru-RU" dirty="0" err="1"/>
              <a:t>Корольова</a:t>
            </a:r>
            <a:r>
              <a:rPr lang="ru-RU" dirty="0"/>
              <a:t> ".</a:t>
            </a:r>
          </a:p>
        </p:txBody>
      </p:sp>
    </p:spTree>
    <p:extLst>
      <p:ext uri="{BB962C8B-B14F-4D97-AF65-F5344CB8AC3E}">
        <p14:creationId xmlns:p14="http://schemas.microsoft.com/office/powerpoint/2010/main" val="207701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610" y="116632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Висновок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0" y="764704"/>
            <a:ext cx="4392488" cy="590465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Корольов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був</a:t>
            </a:r>
            <a:r>
              <a:rPr lang="ru-RU" dirty="0">
                <a:solidFill>
                  <a:schemeClr val="bg1"/>
                </a:solidFill>
              </a:rPr>
              <a:t> генератором </a:t>
            </a:r>
            <a:r>
              <a:rPr lang="ru-RU" dirty="0" err="1">
                <a:solidFill>
                  <a:schemeClr val="bg1"/>
                </a:solidFill>
              </a:rPr>
              <a:t>багатьох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неординарних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ідей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прабатьком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видатних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конструкторських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колективів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працюють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галузі</a:t>
            </a:r>
            <a:r>
              <a:rPr lang="ru-RU" dirty="0">
                <a:solidFill>
                  <a:schemeClr val="bg1"/>
                </a:solidFill>
              </a:rPr>
              <a:t> ракетно-</a:t>
            </a:r>
            <a:r>
              <a:rPr lang="ru-RU" dirty="0" err="1">
                <a:solidFill>
                  <a:schemeClr val="bg1"/>
                </a:solidFill>
              </a:rPr>
              <a:t>космічної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техніки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внесок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розвиток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вітчизняної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світової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пілотованої</a:t>
            </a:r>
            <a:r>
              <a:rPr lang="ru-RU" dirty="0">
                <a:solidFill>
                  <a:schemeClr val="bg1"/>
                </a:solidFill>
              </a:rPr>
              <a:t> космонавтики є </a:t>
            </a:r>
            <a:r>
              <a:rPr lang="ru-RU" dirty="0" err="1">
                <a:solidFill>
                  <a:schemeClr val="bg1"/>
                </a:solidFill>
              </a:rPr>
              <a:t>вирішальним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У 1966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академія</a:t>
            </a:r>
            <a:r>
              <a:rPr lang="ru-RU" dirty="0">
                <a:solidFill>
                  <a:schemeClr val="bg1"/>
                </a:solidFill>
              </a:rPr>
              <a:t> наук СРСР </a:t>
            </a:r>
            <a:r>
              <a:rPr lang="ru-RU" dirty="0" err="1">
                <a:solidFill>
                  <a:schemeClr val="bg1"/>
                </a:solidFill>
              </a:rPr>
              <a:t>заснувала</a:t>
            </a:r>
            <a:r>
              <a:rPr lang="ru-RU" dirty="0">
                <a:solidFill>
                  <a:schemeClr val="bg1"/>
                </a:solidFill>
              </a:rPr>
              <a:t> золоту медаль </a:t>
            </a:r>
            <a:r>
              <a:rPr lang="ru-RU" dirty="0" err="1">
                <a:solidFill>
                  <a:schemeClr val="bg1"/>
                </a:solidFill>
              </a:rPr>
              <a:t>імені</a:t>
            </a:r>
            <a:r>
              <a:rPr lang="ru-RU" dirty="0">
                <a:solidFill>
                  <a:schemeClr val="bg1"/>
                </a:solidFill>
              </a:rPr>
              <a:t> С.П. Королева «За </a:t>
            </a:r>
            <a:r>
              <a:rPr lang="ru-RU" dirty="0" err="1">
                <a:solidFill>
                  <a:schemeClr val="bg1"/>
                </a:solidFill>
              </a:rPr>
              <a:t>видатні</a:t>
            </a:r>
            <a:r>
              <a:rPr lang="ru-RU" dirty="0">
                <a:solidFill>
                  <a:schemeClr val="bg1"/>
                </a:solidFill>
              </a:rPr>
              <a:t> заслуги в </a:t>
            </a:r>
            <a:r>
              <a:rPr lang="ru-RU" dirty="0" err="1">
                <a:solidFill>
                  <a:schemeClr val="bg1"/>
                </a:solidFill>
              </a:rPr>
              <a:t>галузі</a:t>
            </a:r>
            <a:r>
              <a:rPr lang="ru-RU" dirty="0">
                <a:solidFill>
                  <a:schemeClr val="bg1"/>
                </a:solidFill>
              </a:rPr>
              <a:t> ракетно-</a:t>
            </a:r>
            <a:r>
              <a:rPr lang="ru-RU" dirty="0" err="1">
                <a:solidFill>
                  <a:schemeClr val="bg1"/>
                </a:solidFill>
              </a:rPr>
              <a:t>космічної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техніки</a:t>
            </a:r>
            <a:r>
              <a:rPr lang="ru-RU" dirty="0">
                <a:solidFill>
                  <a:schemeClr val="bg1"/>
                </a:solidFill>
              </a:rPr>
              <a:t>». </a:t>
            </a:r>
            <a:r>
              <a:rPr lang="ru-RU" dirty="0" err="1">
                <a:solidFill>
                  <a:schemeClr val="bg1"/>
                </a:solidFill>
              </a:rPr>
              <a:t>Засновані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стипендії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імені</a:t>
            </a:r>
            <a:r>
              <a:rPr lang="ru-RU" dirty="0">
                <a:solidFill>
                  <a:schemeClr val="bg1"/>
                </a:solidFill>
              </a:rPr>
              <a:t> С.П. Королева для </a:t>
            </a:r>
            <a:r>
              <a:rPr lang="ru-RU" dirty="0" err="1">
                <a:solidFill>
                  <a:schemeClr val="bg1"/>
                </a:solidFill>
              </a:rPr>
              <a:t>студентів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вищих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навчальних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закладів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видатного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вченого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досить</a:t>
            </a:r>
            <a:r>
              <a:rPr lang="ru-RU" dirty="0">
                <a:solidFill>
                  <a:schemeClr val="bg1"/>
                </a:solidFill>
              </a:rPr>
              <a:t> тяжким, але поперед </a:t>
            </a:r>
            <a:r>
              <a:rPr lang="ru-RU" dirty="0" err="1">
                <a:solidFill>
                  <a:schemeClr val="bg1"/>
                </a:solidFill>
              </a:rPr>
              <a:t>всього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не “опускав руки” і </a:t>
            </a:r>
            <a:r>
              <a:rPr lang="ru-RU" dirty="0" err="1">
                <a:solidFill>
                  <a:schemeClr val="bg1"/>
                </a:solidFill>
              </a:rPr>
              <a:t>зробив</a:t>
            </a:r>
            <a:r>
              <a:rPr lang="ru-RU" dirty="0">
                <a:solidFill>
                  <a:schemeClr val="bg1"/>
                </a:solidFill>
              </a:rPr>
              <a:t> великий </a:t>
            </a:r>
            <a:r>
              <a:rPr lang="ru-RU" dirty="0" err="1">
                <a:solidFill>
                  <a:schemeClr val="bg1"/>
                </a:solidFill>
              </a:rPr>
              <a:t>внесок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дослідженні</a:t>
            </a:r>
            <a:r>
              <a:rPr lang="ru-RU" dirty="0">
                <a:solidFill>
                  <a:schemeClr val="bg1"/>
                </a:solidFill>
              </a:rPr>
              <a:t> космосу для </a:t>
            </a:r>
            <a:r>
              <a:rPr lang="ru-RU" dirty="0" err="1">
                <a:solidFill>
                  <a:schemeClr val="bg1"/>
                </a:solidFill>
              </a:rPr>
              <a:t>всієї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Землі</a:t>
            </a:r>
            <a:r>
              <a:rPr lang="ru-RU" dirty="0">
                <a:solidFill>
                  <a:schemeClr val="bg1"/>
                </a:solidFill>
              </a:rPr>
              <a:t>, як </a:t>
            </a:r>
            <a:r>
              <a:rPr lang="ru-RU" dirty="0" err="1">
                <a:solidFill>
                  <a:schemeClr val="bg1"/>
                </a:solidFill>
              </a:rPr>
              <a:t>український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вчений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4" y="1412776"/>
            <a:ext cx="36724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4236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Список використаних джерел: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579296" cy="55054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http</a:t>
            </a:r>
            <a:r>
              <a:rPr lang="ru-RU" dirty="0">
                <a:solidFill>
                  <a:schemeClr val="bg1"/>
                </a:solidFill>
              </a:rPr>
              <a:t>://uk.wikipedia.org›wiki/Корольов_Сергій_Павлович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http</a:t>
            </a:r>
            <a:r>
              <a:rPr lang="ru-RU" dirty="0">
                <a:solidFill>
                  <a:schemeClr val="bg1"/>
                </a:solidFill>
              </a:rPr>
              <a:t>://</a:t>
            </a:r>
            <a:r>
              <a:rPr lang="ru-RU" dirty="0" smtClean="0">
                <a:solidFill>
                  <a:schemeClr val="bg1"/>
                </a:solidFill>
              </a:rPr>
              <a:t>ru.wikipedia.org/wiki/Королёв_Сергей_Павлович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http</a:t>
            </a:r>
            <a:r>
              <a:rPr lang="ru-RU" dirty="0">
                <a:solidFill>
                  <a:schemeClr val="bg1"/>
                </a:solidFill>
              </a:rPr>
              <a:t>://www.cosmoworld.ru/spacehistory/korolev.html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http</a:t>
            </a:r>
            <a:r>
              <a:rPr lang="ru-RU" dirty="0">
                <a:solidFill>
                  <a:schemeClr val="bg1"/>
                </a:solidFill>
              </a:rPr>
              <a:t>://www.br.com.ua/referats/Biography/42071-1.html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http</a:t>
            </a:r>
            <a:r>
              <a:rPr lang="ru-RU" dirty="0">
                <a:solidFill>
                  <a:schemeClr val="bg1"/>
                </a:solidFill>
              </a:rPr>
              <a:t>://uk.wikipedia.org/wiki/Музей_космонавтики_імені_Сергія_Павловича_Корольова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http</a:t>
            </a:r>
            <a:r>
              <a:rPr lang="ru-RU" dirty="0">
                <a:solidFill>
                  <a:schemeClr val="bg1"/>
                </a:solidFill>
              </a:rPr>
              <a:t>://rostik-tur.com.ua/tours/trips/8/uk/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Космонавтика</a:t>
            </a:r>
            <a:r>
              <a:rPr lang="ru-RU" dirty="0">
                <a:solidFill>
                  <a:schemeClr val="bg1"/>
                </a:solidFill>
              </a:rPr>
              <a:t>. Энциклопедия / В. П. Глушко. — М.: Советская энциклопедия, 1985. — 528 с. — 75 000 экз.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42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Дякую за увагу!!!</a:t>
            </a:r>
            <a:endParaRPr lang="ru-RU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36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План проекту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795320" cy="5865440"/>
          </a:xfrm>
        </p:spPr>
        <p:txBody>
          <a:bodyPr>
            <a:normAutofit fontScale="40000" lnSpcReduction="20000"/>
          </a:bodyPr>
          <a:lstStyle/>
          <a:p>
            <a:r>
              <a:rPr lang="ru-RU" sz="3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Вступ</a:t>
            </a:r>
            <a:endParaRPr lang="ru-RU" sz="3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Розділ</a:t>
            </a:r>
            <a:r>
              <a:rPr lang="ru-RU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</a:t>
            </a:r>
          </a:p>
          <a:p>
            <a:pPr marL="0" indent="0">
              <a:buNone/>
            </a:pPr>
            <a:r>
              <a:rPr lang="ru-RU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3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Біографія</a:t>
            </a:r>
            <a:r>
              <a:rPr lang="ru-RU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Сергія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Корольова</a:t>
            </a:r>
            <a:endParaRPr lang="ru-RU" sz="3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1.1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Ранні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роки</a:t>
            </a:r>
          </a:p>
          <a:p>
            <a:pPr marL="0" indent="0">
              <a:buNone/>
            </a:pPr>
            <a:r>
              <a:rPr lang="ru-RU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1.2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Освіта</a:t>
            </a:r>
            <a:endParaRPr lang="ru-RU" sz="3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1.3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Кар’єра</a:t>
            </a:r>
            <a:endParaRPr lang="ru-RU" sz="3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1.4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Жахливі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роки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життя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радянського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українського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вченого</a:t>
            </a:r>
            <a:endParaRPr lang="ru-RU" sz="3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Розділ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ІІ</a:t>
            </a:r>
          </a:p>
          <a:p>
            <a:pPr marL="0" indent="0">
              <a:buNone/>
            </a:pPr>
            <a:r>
              <a:rPr lang="ru-RU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3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Головні</a:t>
            </a:r>
            <a:r>
              <a:rPr lang="ru-RU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досягнення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та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відкриття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вченого</a:t>
            </a:r>
            <a:endParaRPr lang="ru-RU" sz="3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2.1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Розробка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балістичних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ракет</a:t>
            </a:r>
          </a:p>
          <a:p>
            <a:pPr marL="0" indent="0">
              <a:buNone/>
            </a:pPr>
            <a:r>
              <a:rPr lang="ru-RU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2.2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Перший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штучний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супутник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Землі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Інші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супутники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і запуск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космічних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апаратів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Місяць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2.3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Людина в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космосі</a:t>
            </a:r>
            <a:endParaRPr lang="ru-RU" sz="3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2.4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Проект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орбітальної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станції</a:t>
            </a:r>
            <a:endParaRPr lang="ru-RU" sz="3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2.5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Місячний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проект</a:t>
            </a:r>
          </a:p>
          <a:p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Розділ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ІІ</a:t>
            </a:r>
          </a:p>
          <a:p>
            <a:pPr marL="0" indent="0">
              <a:buNone/>
            </a:pPr>
            <a:r>
              <a:rPr lang="ru-RU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3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Історія</a:t>
            </a:r>
            <a:r>
              <a:rPr lang="ru-RU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хвороби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і смерть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Сергія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Корольова</a:t>
            </a:r>
            <a:endParaRPr lang="ru-RU" sz="3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Розділ</a:t>
            </a:r>
            <a:r>
              <a:rPr lang="ru-RU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</a:t>
            </a:r>
          </a:p>
          <a:p>
            <a:pPr marL="0" indent="0">
              <a:buNone/>
            </a:pPr>
            <a:r>
              <a:rPr lang="ru-RU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Музей 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космонавтики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імені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Сергія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Павливоча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Корольова</a:t>
            </a:r>
            <a:endParaRPr lang="ru-RU" sz="3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Висновок</a:t>
            </a:r>
            <a:endParaRPr lang="ru-RU" sz="3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Список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використаних</a:t>
            </a:r>
            <a:r>
              <a:rPr lang="ru-RU" sz="3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7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джерел</a:t>
            </a:r>
            <a:endParaRPr lang="ru-RU" sz="3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65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81452" y="1406217"/>
            <a:ext cx="5076056" cy="53340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Корольов</a:t>
            </a:r>
            <a:r>
              <a:rPr lang="ru-RU" dirty="0"/>
              <a:t>, </a:t>
            </a:r>
            <a:r>
              <a:rPr lang="ru-RU" dirty="0" err="1"/>
              <a:t>Сергій</a:t>
            </a:r>
            <a:r>
              <a:rPr lang="ru-RU" dirty="0"/>
              <a:t> (12.01. 1907 – 30.12.1966) - </a:t>
            </a:r>
            <a:r>
              <a:rPr lang="ru-RU" dirty="0" err="1"/>
              <a:t>видатний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вчений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ракето-будування</a:t>
            </a:r>
            <a:r>
              <a:rPr lang="ru-RU" dirty="0"/>
              <a:t> та космонавтики. </a:t>
            </a:r>
            <a:r>
              <a:rPr lang="ru-RU" dirty="0" err="1"/>
              <a:t>Академік</a:t>
            </a:r>
            <a:r>
              <a:rPr lang="ru-RU" dirty="0"/>
              <a:t> АН СРСР (з 1958). Конструктор перших </a:t>
            </a:r>
            <a:r>
              <a:rPr lang="ru-RU" dirty="0" err="1"/>
              <a:t>штучних</a:t>
            </a:r>
            <a:r>
              <a:rPr lang="ru-RU" dirty="0"/>
              <a:t> </a:t>
            </a:r>
            <a:r>
              <a:rPr lang="ru-RU" dirty="0" err="1"/>
              <a:t>супутників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і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.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(1939-1945) </a:t>
            </a:r>
            <a:r>
              <a:rPr lang="ru-RU" dirty="0" err="1"/>
              <a:t>відбув</a:t>
            </a:r>
            <a:r>
              <a:rPr lang="ru-RU" dirty="0"/>
              <a:t> у ГУЛАЗІ, де разом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вченими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примушений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розробкою</a:t>
            </a:r>
            <a:r>
              <a:rPr lang="ru-RU" dirty="0"/>
              <a:t> </a:t>
            </a:r>
            <a:r>
              <a:rPr lang="ru-RU" dirty="0" err="1"/>
              <a:t>балістичних</a:t>
            </a:r>
            <a:r>
              <a:rPr lang="ru-RU" dirty="0"/>
              <a:t> та </a:t>
            </a:r>
            <a:r>
              <a:rPr lang="ru-RU" dirty="0" err="1"/>
              <a:t>геофізичних</a:t>
            </a:r>
            <a:r>
              <a:rPr lang="ru-RU" dirty="0"/>
              <a:t> ракет.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очолив</a:t>
            </a:r>
            <a:r>
              <a:rPr lang="ru-RU" dirty="0"/>
              <a:t> </a:t>
            </a:r>
            <a:r>
              <a:rPr lang="ru-RU" dirty="0" err="1"/>
              <a:t>радянську</a:t>
            </a:r>
            <a:r>
              <a:rPr lang="ru-RU" dirty="0"/>
              <a:t> </a:t>
            </a:r>
            <a:r>
              <a:rPr lang="ru-RU" dirty="0" err="1"/>
              <a:t>ракетну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запущено першу </a:t>
            </a:r>
            <a:r>
              <a:rPr lang="ru-RU" dirty="0" err="1"/>
              <a:t>міжконтинентальну</a:t>
            </a:r>
            <a:r>
              <a:rPr lang="ru-RU" dirty="0"/>
              <a:t> </a:t>
            </a:r>
            <a:r>
              <a:rPr lang="ru-RU" dirty="0" err="1"/>
              <a:t>балістичну</a:t>
            </a:r>
            <a:r>
              <a:rPr lang="ru-RU" dirty="0"/>
              <a:t> ракету, перший </a:t>
            </a:r>
            <a:r>
              <a:rPr lang="ru-RU" dirty="0" err="1"/>
              <a:t>штучний</a:t>
            </a:r>
            <a:r>
              <a:rPr lang="ru-RU" dirty="0"/>
              <a:t> </a:t>
            </a:r>
            <a:r>
              <a:rPr lang="ru-RU" dirty="0" err="1"/>
              <a:t>супутник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перший </a:t>
            </a:r>
            <a:r>
              <a:rPr lang="ru-RU" dirty="0" err="1"/>
              <a:t>політ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в космос та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в космос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Двічі</a:t>
            </a:r>
            <a:r>
              <a:rPr lang="ru-RU" dirty="0"/>
              <a:t> Герой </a:t>
            </a:r>
            <a:r>
              <a:rPr lang="ru-RU" dirty="0" err="1"/>
              <a:t>Соціалістичної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лауреат </a:t>
            </a:r>
            <a:r>
              <a:rPr lang="ru-RU" dirty="0" err="1"/>
              <a:t>Ленінської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, </a:t>
            </a:r>
            <a:r>
              <a:rPr lang="ru-RU" dirty="0" err="1"/>
              <a:t>академік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наук СРСР. Член КПРС з 1953 року. </a:t>
            </a:r>
            <a:r>
              <a:rPr lang="ru-RU" dirty="0" err="1"/>
              <a:t>Підполковник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549245" cy="485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752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quarter" idx="4294967295"/>
          </p:nvPr>
        </p:nvSpPr>
        <p:spPr>
          <a:xfrm>
            <a:off x="3707904" y="954087"/>
            <a:ext cx="5294312" cy="5903913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 err="1">
                <a:solidFill>
                  <a:schemeClr val="bg1"/>
                </a:solidFill>
              </a:rPr>
              <a:t>Сергій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Корольов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народився</a:t>
            </a:r>
            <a:r>
              <a:rPr lang="ru-RU" sz="4500" dirty="0">
                <a:solidFill>
                  <a:schemeClr val="bg1"/>
                </a:solidFill>
              </a:rPr>
              <a:t> 12 </a:t>
            </a:r>
            <a:r>
              <a:rPr lang="ru-RU" sz="4500" dirty="0" err="1">
                <a:solidFill>
                  <a:schemeClr val="bg1"/>
                </a:solidFill>
              </a:rPr>
              <a:t>січня</a:t>
            </a:r>
            <a:r>
              <a:rPr lang="ru-RU" sz="4500" dirty="0">
                <a:solidFill>
                  <a:schemeClr val="bg1"/>
                </a:solidFill>
              </a:rPr>
              <a:t> 1907 р. </a:t>
            </a:r>
            <a:r>
              <a:rPr lang="ru-RU" sz="4500" dirty="0" smtClean="0">
                <a:solidFill>
                  <a:schemeClr val="bg1"/>
                </a:solidFill>
              </a:rPr>
              <a:t>у </a:t>
            </a:r>
            <a:r>
              <a:rPr lang="ru-RU" sz="4500" dirty="0" err="1">
                <a:solidFill>
                  <a:schemeClr val="bg1"/>
                </a:solidFill>
              </a:rPr>
              <a:t>Житомирі</a:t>
            </a:r>
            <a:r>
              <a:rPr lang="ru-RU" sz="4500" dirty="0">
                <a:solidFill>
                  <a:schemeClr val="bg1"/>
                </a:solidFill>
              </a:rPr>
              <a:t>. </a:t>
            </a:r>
            <a:r>
              <a:rPr lang="ru-RU" sz="4500" dirty="0" err="1">
                <a:solidFill>
                  <a:schemeClr val="bg1"/>
                </a:solidFill>
              </a:rPr>
              <a:t>Його</a:t>
            </a:r>
            <a:r>
              <a:rPr lang="ru-RU" sz="4500" dirty="0">
                <a:solidFill>
                  <a:schemeClr val="bg1"/>
                </a:solidFill>
              </a:rPr>
              <a:t> батьки, </a:t>
            </a:r>
            <a:r>
              <a:rPr lang="ru-RU" sz="4500" dirty="0" err="1">
                <a:solidFill>
                  <a:schemeClr val="bg1"/>
                </a:solidFill>
              </a:rPr>
              <a:t>Павло</a:t>
            </a:r>
            <a:r>
              <a:rPr lang="ru-RU" sz="4500" dirty="0">
                <a:solidFill>
                  <a:schemeClr val="bg1"/>
                </a:solidFill>
              </a:rPr>
              <a:t> Якович і </a:t>
            </a:r>
            <a:r>
              <a:rPr lang="ru-RU" sz="4500" dirty="0" err="1">
                <a:solidFill>
                  <a:schemeClr val="bg1"/>
                </a:solidFill>
              </a:rPr>
              <a:t>Марія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Миколаївна</a:t>
            </a:r>
            <a:r>
              <a:rPr lang="ru-RU" sz="4500" dirty="0">
                <a:solidFill>
                  <a:schemeClr val="bg1"/>
                </a:solidFill>
              </a:rPr>
              <a:t> (</a:t>
            </a:r>
            <a:r>
              <a:rPr lang="ru-RU" sz="4500" dirty="0" err="1">
                <a:solidFill>
                  <a:schemeClr val="bg1"/>
                </a:solidFill>
              </a:rPr>
              <a:t>від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народження</a:t>
            </a:r>
            <a:r>
              <a:rPr lang="ru-RU" sz="4500" dirty="0">
                <a:solidFill>
                  <a:schemeClr val="bg1"/>
                </a:solidFill>
              </a:rPr>
              <a:t> Москаленко), </a:t>
            </a:r>
            <a:r>
              <a:rPr lang="ru-RU" sz="4500" dirty="0" err="1">
                <a:solidFill>
                  <a:schemeClr val="bg1"/>
                </a:solidFill>
              </a:rPr>
              <a:t>були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вчителями</a:t>
            </a:r>
            <a:r>
              <a:rPr lang="ru-RU" sz="4500" dirty="0">
                <a:solidFill>
                  <a:schemeClr val="bg1"/>
                </a:solidFill>
              </a:rPr>
              <a:t>, </a:t>
            </a:r>
            <a:r>
              <a:rPr lang="ru-RU" sz="4500" dirty="0" err="1">
                <a:solidFill>
                  <a:schemeClr val="bg1"/>
                </a:solidFill>
              </a:rPr>
              <a:t>їхнє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подружнє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життя</a:t>
            </a:r>
            <a:r>
              <a:rPr lang="ru-RU" sz="4500" dirty="0">
                <a:solidFill>
                  <a:schemeClr val="bg1"/>
                </a:solidFill>
              </a:rPr>
              <a:t> не </a:t>
            </a:r>
            <a:r>
              <a:rPr lang="ru-RU" sz="4500" dirty="0" err="1">
                <a:solidFill>
                  <a:schemeClr val="bg1"/>
                </a:solidFill>
              </a:rPr>
              <a:t>склалось</a:t>
            </a:r>
            <a:r>
              <a:rPr lang="ru-RU" sz="4500" dirty="0">
                <a:solidFill>
                  <a:schemeClr val="bg1"/>
                </a:solidFill>
              </a:rPr>
              <a:t>, і з </a:t>
            </a:r>
            <a:r>
              <a:rPr lang="ru-RU" sz="4500" dirty="0" err="1">
                <a:solidFill>
                  <a:schemeClr val="bg1"/>
                </a:solidFill>
              </a:rPr>
              <a:t>трьох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років</a:t>
            </a:r>
            <a:r>
              <a:rPr lang="ru-RU" sz="4500" dirty="0">
                <a:solidFill>
                  <a:schemeClr val="bg1"/>
                </a:solidFill>
              </a:rPr>
              <a:t> хлопчик жив у </a:t>
            </a:r>
            <a:r>
              <a:rPr lang="ru-RU" sz="4500" dirty="0" err="1">
                <a:solidFill>
                  <a:schemeClr val="bg1"/>
                </a:solidFill>
              </a:rPr>
              <a:t>бабусі</a:t>
            </a:r>
            <a:r>
              <a:rPr lang="ru-RU" sz="4500" dirty="0">
                <a:solidFill>
                  <a:schemeClr val="bg1"/>
                </a:solidFill>
              </a:rPr>
              <a:t> й </a:t>
            </a:r>
            <a:r>
              <a:rPr lang="ru-RU" sz="4500" dirty="0" err="1">
                <a:solidFill>
                  <a:schemeClr val="bg1"/>
                </a:solidFill>
              </a:rPr>
              <a:t>діда</a:t>
            </a:r>
            <a:r>
              <a:rPr lang="ru-RU" sz="4500" dirty="0">
                <a:solidFill>
                  <a:schemeClr val="bg1"/>
                </a:solidFill>
              </a:rPr>
              <a:t>, </a:t>
            </a:r>
            <a:r>
              <a:rPr lang="ru-RU" sz="4500" dirty="0" err="1">
                <a:solidFill>
                  <a:schemeClr val="bg1"/>
                </a:solidFill>
              </a:rPr>
              <a:t>Марії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Матвіївни</a:t>
            </a:r>
            <a:r>
              <a:rPr lang="ru-RU" sz="4500" dirty="0">
                <a:solidFill>
                  <a:schemeClr val="bg1"/>
                </a:solidFill>
              </a:rPr>
              <a:t> й </a:t>
            </a:r>
            <a:r>
              <a:rPr lang="ru-RU" sz="4500" dirty="0" err="1">
                <a:solidFill>
                  <a:schemeClr val="bg1"/>
                </a:solidFill>
              </a:rPr>
              <a:t>Миколи</a:t>
            </a:r>
            <a:r>
              <a:rPr lang="ru-RU" sz="4500" dirty="0">
                <a:solidFill>
                  <a:schemeClr val="bg1"/>
                </a:solidFill>
              </a:rPr>
              <a:t> Яковича </a:t>
            </a:r>
            <a:r>
              <a:rPr lang="ru-RU" sz="4500" dirty="0" err="1">
                <a:solidFill>
                  <a:schemeClr val="bg1"/>
                </a:solidFill>
              </a:rPr>
              <a:t>Москаленків</a:t>
            </a:r>
            <a:r>
              <a:rPr lang="ru-RU" sz="4500" dirty="0">
                <a:solidFill>
                  <a:schemeClr val="bg1"/>
                </a:solidFill>
              </a:rPr>
              <a:t>, у </a:t>
            </a:r>
            <a:r>
              <a:rPr lang="ru-RU" sz="4500" dirty="0" err="1">
                <a:solidFill>
                  <a:schemeClr val="bg1"/>
                </a:solidFill>
              </a:rPr>
              <a:t>Ніжині</a:t>
            </a:r>
            <a:r>
              <a:rPr lang="ru-RU" sz="4500" dirty="0">
                <a:solidFill>
                  <a:schemeClr val="bg1"/>
                </a:solidFill>
              </a:rPr>
              <a:t>. </a:t>
            </a:r>
            <a:r>
              <a:rPr lang="ru-RU" sz="4500" dirty="0" err="1">
                <a:solidFill>
                  <a:schemeClr val="bg1"/>
                </a:solidFill>
              </a:rPr>
              <a:t>Мати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вчилась</a:t>
            </a:r>
            <a:r>
              <a:rPr lang="ru-RU" sz="4500" dirty="0">
                <a:solidFill>
                  <a:schemeClr val="bg1"/>
                </a:solidFill>
              </a:rPr>
              <a:t> на </a:t>
            </a:r>
            <a:r>
              <a:rPr lang="ru-RU" sz="4500" dirty="0" err="1">
                <a:solidFill>
                  <a:schemeClr val="bg1"/>
                </a:solidFill>
              </a:rPr>
              <a:t>Київських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вищих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жіночих</a:t>
            </a:r>
            <a:r>
              <a:rPr lang="ru-RU" sz="4500" dirty="0">
                <a:solidFill>
                  <a:schemeClr val="bg1"/>
                </a:solidFill>
              </a:rPr>
              <a:t> курсах і </a:t>
            </a:r>
            <a:r>
              <a:rPr lang="ru-RU" sz="4500" dirty="0" err="1">
                <a:solidFill>
                  <a:schemeClr val="bg1"/>
                </a:solidFill>
              </a:rPr>
              <a:t>працювала</a:t>
            </a:r>
            <a:r>
              <a:rPr lang="ru-RU" sz="4500" dirty="0">
                <a:solidFill>
                  <a:schemeClr val="bg1"/>
                </a:solidFill>
              </a:rPr>
              <a:t> там у </a:t>
            </a:r>
            <a:r>
              <a:rPr lang="ru-RU" sz="4500" dirty="0" err="1">
                <a:solidFill>
                  <a:schemeClr val="bg1"/>
                </a:solidFill>
              </a:rPr>
              <a:t>канцелярії</a:t>
            </a:r>
            <a:r>
              <a:rPr lang="ru-RU" sz="4500" dirty="0">
                <a:solidFill>
                  <a:schemeClr val="bg1"/>
                </a:solidFill>
              </a:rPr>
              <a:t>, у </a:t>
            </a:r>
            <a:r>
              <a:rPr lang="ru-RU" sz="4500" dirty="0" err="1">
                <a:solidFill>
                  <a:schemeClr val="bg1"/>
                </a:solidFill>
              </a:rPr>
              <a:t>вільний</a:t>
            </a:r>
            <a:r>
              <a:rPr lang="ru-RU" sz="4500" dirty="0">
                <a:solidFill>
                  <a:schemeClr val="bg1"/>
                </a:solidFill>
              </a:rPr>
              <a:t> час </a:t>
            </a:r>
            <a:r>
              <a:rPr lang="ru-RU" sz="4500" dirty="0" err="1">
                <a:solidFill>
                  <a:schemeClr val="bg1"/>
                </a:solidFill>
              </a:rPr>
              <a:t>навідуючись</a:t>
            </a:r>
            <a:r>
              <a:rPr lang="ru-RU" sz="4500" dirty="0">
                <a:solidFill>
                  <a:schemeClr val="bg1"/>
                </a:solidFill>
              </a:rPr>
              <a:t> до </a:t>
            </a:r>
            <a:r>
              <a:rPr lang="ru-RU" sz="4500" dirty="0" err="1">
                <a:solidFill>
                  <a:schemeClr val="bg1"/>
                </a:solidFill>
              </a:rPr>
              <a:t>Сергійка</a:t>
            </a:r>
            <a:r>
              <a:rPr lang="ru-RU" sz="4500" dirty="0">
                <a:solidFill>
                  <a:schemeClr val="bg1"/>
                </a:solidFill>
              </a:rPr>
              <a:t>. </a:t>
            </a:r>
            <a:r>
              <a:rPr lang="ru-RU" sz="4500" dirty="0" err="1">
                <a:solidFill>
                  <a:schemeClr val="bg1"/>
                </a:solidFill>
              </a:rPr>
              <a:t>Від</a:t>
            </a:r>
            <a:r>
              <a:rPr lang="ru-RU" sz="4500" dirty="0">
                <a:solidFill>
                  <a:schemeClr val="bg1"/>
                </a:solidFill>
              </a:rPr>
              <a:t> батька </a:t>
            </a:r>
            <a:r>
              <a:rPr lang="ru-RU" sz="4500" dirty="0" err="1">
                <a:solidFill>
                  <a:schemeClr val="bg1"/>
                </a:solidFill>
              </a:rPr>
              <a:t>хлопчину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геть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відгородили</a:t>
            </a:r>
            <a:r>
              <a:rPr lang="ru-RU" sz="4500" dirty="0">
                <a:solidFill>
                  <a:schemeClr val="bg1"/>
                </a:solidFill>
              </a:rPr>
              <a:t>. </a:t>
            </a:r>
            <a:r>
              <a:rPr lang="ru-RU" sz="4500" dirty="0" err="1">
                <a:solidFill>
                  <a:schemeClr val="bg1"/>
                </a:solidFill>
              </a:rPr>
              <a:t>Намагання</a:t>
            </a:r>
            <a:r>
              <a:rPr lang="ru-RU" sz="4500" dirty="0">
                <a:solidFill>
                  <a:schemeClr val="bg1"/>
                </a:solidFill>
              </a:rPr>
              <a:t> Павла Яковича </a:t>
            </a:r>
            <a:r>
              <a:rPr lang="ru-RU" sz="4500" dirty="0" err="1">
                <a:solidFill>
                  <a:schemeClr val="bg1"/>
                </a:solidFill>
              </a:rPr>
              <a:t>відстояти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свої</a:t>
            </a:r>
            <a:r>
              <a:rPr lang="ru-RU" sz="4500" dirty="0">
                <a:solidFill>
                  <a:schemeClr val="bg1"/>
                </a:solidFill>
              </a:rPr>
              <a:t> права через суд </a:t>
            </a:r>
            <a:r>
              <a:rPr lang="ru-RU" sz="4500" dirty="0" err="1">
                <a:solidFill>
                  <a:schemeClr val="bg1"/>
                </a:solidFill>
              </a:rPr>
              <a:t>закінчилися</a:t>
            </a:r>
            <a:r>
              <a:rPr lang="ru-RU" sz="4500" dirty="0">
                <a:solidFill>
                  <a:schemeClr val="bg1"/>
                </a:solidFill>
              </a:rPr>
              <a:t> "</a:t>
            </a:r>
            <a:r>
              <a:rPr lang="ru-RU" sz="4500" dirty="0" err="1">
                <a:solidFill>
                  <a:schemeClr val="bg1"/>
                </a:solidFill>
              </a:rPr>
              <a:t>дозволом</a:t>
            </a:r>
            <a:r>
              <a:rPr lang="ru-RU" sz="4500" dirty="0">
                <a:solidFill>
                  <a:schemeClr val="bg1"/>
                </a:solidFill>
              </a:rPr>
              <a:t>" </a:t>
            </a:r>
            <a:r>
              <a:rPr lang="ru-RU" sz="4500" dirty="0" err="1">
                <a:solidFill>
                  <a:schemeClr val="bg1"/>
                </a:solidFill>
              </a:rPr>
              <a:t>надавати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синові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матеріальну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допомогу</a:t>
            </a:r>
            <a:r>
              <a:rPr lang="ru-RU" sz="4500" dirty="0">
                <a:solidFill>
                  <a:schemeClr val="bg1"/>
                </a:solidFill>
              </a:rPr>
              <a:t>. Рано </a:t>
            </a:r>
            <a:r>
              <a:rPr lang="ru-RU" sz="4500" dirty="0" err="1">
                <a:solidFill>
                  <a:schemeClr val="bg1"/>
                </a:solidFill>
              </a:rPr>
              <a:t>навчившись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читати</a:t>
            </a:r>
            <a:r>
              <a:rPr lang="ru-RU" sz="4500" dirty="0">
                <a:solidFill>
                  <a:schemeClr val="bg1"/>
                </a:solidFill>
              </a:rPr>
              <a:t> й </a:t>
            </a:r>
            <a:r>
              <a:rPr lang="ru-RU" sz="4500" dirty="0" err="1">
                <a:solidFill>
                  <a:schemeClr val="bg1"/>
                </a:solidFill>
              </a:rPr>
              <a:t>писати</a:t>
            </a:r>
            <a:r>
              <a:rPr lang="ru-RU" sz="4500" dirty="0">
                <a:solidFill>
                  <a:schemeClr val="bg1"/>
                </a:solidFill>
              </a:rPr>
              <a:t>, </a:t>
            </a:r>
            <a:r>
              <a:rPr lang="ru-RU" sz="4500" dirty="0" err="1">
                <a:solidFill>
                  <a:schemeClr val="bg1"/>
                </a:solidFill>
              </a:rPr>
              <a:t>він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відкрив</a:t>
            </a:r>
            <a:r>
              <a:rPr lang="ru-RU" sz="4500" dirty="0">
                <a:solidFill>
                  <a:schemeClr val="bg1"/>
                </a:solidFill>
              </a:rPr>
              <a:t> для себе арифметику. </a:t>
            </a:r>
          </a:p>
          <a:p>
            <a:r>
              <a:rPr lang="ru-RU" sz="4500" dirty="0">
                <a:solidFill>
                  <a:schemeClr val="bg1"/>
                </a:solidFill>
              </a:rPr>
              <a:t>1914 р. Москаленки з </a:t>
            </a:r>
            <a:r>
              <a:rPr lang="ru-RU" sz="4500" dirty="0" err="1">
                <a:solidFill>
                  <a:schemeClr val="bg1"/>
                </a:solidFill>
              </a:rPr>
              <a:t>онуком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переїздять</a:t>
            </a:r>
            <a:r>
              <a:rPr lang="ru-RU" sz="4500" dirty="0">
                <a:solidFill>
                  <a:schemeClr val="bg1"/>
                </a:solidFill>
              </a:rPr>
              <a:t> до </a:t>
            </a:r>
            <a:r>
              <a:rPr lang="ru-RU" sz="4500" dirty="0" err="1">
                <a:solidFill>
                  <a:schemeClr val="bg1"/>
                </a:solidFill>
              </a:rPr>
              <a:t>Києва</a:t>
            </a:r>
            <a:r>
              <a:rPr lang="ru-RU" sz="4500" dirty="0">
                <a:solidFill>
                  <a:schemeClr val="bg1"/>
                </a:solidFill>
              </a:rPr>
              <a:t>. У </a:t>
            </a:r>
            <a:r>
              <a:rPr lang="ru-RU" sz="4500" dirty="0" err="1">
                <a:solidFill>
                  <a:schemeClr val="bg1"/>
                </a:solidFill>
              </a:rPr>
              <a:t>жовтні</a:t>
            </a:r>
            <a:r>
              <a:rPr lang="ru-RU" sz="4500" dirty="0">
                <a:solidFill>
                  <a:schemeClr val="bg1"/>
                </a:solidFill>
              </a:rPr>
              <a:t> 1916-го батьки </a:t>
            </a:r>
            <a:r>
              <a:rPr lang="ru-RU" sz="4500" dirty="0" err="1">
                <a:solidFill>
                  <a:schemeClr val="bg1"/>
                </a:solidFill>
              </a:rPr>
              <a:t>Сергія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офіційно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розірвали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шлюб</a:t>
            </a:r>
            <a:r>
              <a:rPr lang="ru-RU" sz="4500" dirty="0">
                <a:solidFill>
                  <a:schemeClr val="bg1"/>
                </a:solidFill>
              </a:rPr>
              <a:t>, а через </a:t>
            </a:r>
            <a:r>
              <a:rPr lang="ru-RU" sz="4500" dirty="0" err="1">
                <a:solidFill>
                  <a:schemeClr val="bg1"/>
                </a:solidFill>
              </a:rPr>
              <a:t>місяць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мати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виходить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заміж</a:t>
            </a:r>
            <a:r>
              <a:rPr lang="ru-RU" sz="4500" dirty="0">
                <a:solidFill>
                  <a:schemeClr val="bg1"/>
                </a:solidFill>
              </a:rPr>
              <a:t> за </a:t>
            </a:r>
            <a:r>
              <a:rPr lang="ru-RU" sz="4500" dirty="0" err="1">
                <a:solidFill>
                  <a:schemeClr val="bg1"/>
                </a:solidFill>
              </a:rPr>
              <a:t>Григорія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Баланіна</a:t>
            </a:r>
            <a:r>
              <a:rPr lang="ru-RU" sz="4500" dirty="0">
                <a:solidFill>
                  <a:schemeClr val="bg1"/>
                </a:solidFill>
              </a:rPr>
              <a:t>, </a:t>
            </a:r>
            <a:r>
              <a:rPr lang="ru-RU" sz="4500" dirty="0" err="1">
                <a:solidFill>
                  <a:schemeClr val="bg1"/>
                </a:solidFill>
              </a:rPr>
              <a:t>інженера-електрика</a:t>
            </a:r>
            <a:r>
              <a:rPr lang="ru-RU" sz="4500" dirty="0">
                <a:solidFill>
                  <a:schemeClr val="bg1"/>
                </a:solidFill>
              </a:rPr>
              <a:t>, Тут </a:t>
            </a:r>
            <a:r>
              <a:rPr lang="ru-RU" sz="4500" dirty="0" err="1">
                <a:solidFill>
                  <a:schemeClr val="bg1"/>
                </a:solidFill>
              </a:rPr>
              <a:t>Сергій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іде</a:t>
            </a:r>
            <a:r>
              <a:rPr lang="ru-RU" sz="4500" dirty="0">
                <a:solidFill>
                  <a:schemeClr val="bg1"/>
                </a:solidFill>
              </a:rPr>
              <a:t> в перший </a:t>
            </a:r>
            <a:r>
              <a:rPr lang="ru-RU" sz="4500" dirty="0" err="1">
                <a:solidFill>
                  <a:schemeClr val="bg1"/>
                </a:solidFill>
              </a:rPr>
              <a:t>клас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Третьої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гімназії</a:t>
            </a:r>
            <a:r>
              <a:rPr lang="ru-RU" sz="4500" dirty="0">
                <a:solidFill>
                  <a:schemeClr val="bg1"/>
                </a:solidFill>
              </a:rPr>
              <a:t>. </a:t>
            </a:r>
            <a:r>
              <a:rPr lang="ru-RU" sz="4500" dirty="0" err="1">
                <a:solidFill>
                  <a:schemeClr val="bg1"/>
                </a:solidFill>
              </a:rPr>
              <a:t>Вчитись</a:t>
            </a:r>
            <a:r>
              <a:rPr lang="ru-RU" sz="4500" dirty="0">
                <a:solidFill>
                  <a:schemeClr val="bg1"/>
                </a:solidFill>
              </a:rPr>
              <a:t> у </a:t>
            </a:r>
            <a:r>
              <a:rPr lang="ru-RU" sz="4500" dirty="0" err="1">
                <a:solidFill>
                  <a:schemeClr val="bg1"/>
                </a:solidFill>
              </a:rPr>
              <a:t>гімназії</a:t>
            </a:r>
            <a:r>
              <a:rPr lang="ru-RU" sz="4500" dirty="0">
                <a:solidFill>
                  <a:schemeClr val="bg1"/>
                </a:solidFill>
              </a:rPr>
              <a:t>, </a:t>
            </a:r>
            <a:r>
              <a:rPr lang="ru-RU" sz="4500" dirty="0" err="1">
                <a:solidFill>
                  <a:schemeClr val="bg1"/>
                </a:solidFill>
              </a:rPr>
              <a:t>проте</a:t>
            </a:r>
            <a:r>
              <a:rPr lang="ru-RU" sz="4500" dirty="0">
                <a:solidFill>
                  <a:schemeClr val="bg1"/>
                </a:solidFill>
              </a:rPr>
              <a:t>, </a:t>
            </a:r>
            <a:r>
              <a:rPr lang="ru-RU" sz="4500" dirty="0" err="1">
                <a:solidFill>
                  <a:schemeClr val="bg1"/>
                </a:solidFill>
              </a:rPr>
              <a:t>Сергієві</a:t>
            </a:r>
            <a:r>
              <a:rPr lang="ru-RU" sz="4500" dirty="0">
                <a:solidFill>
                  <a:schemeClr val="bg1"/>
                </a:solidFill>
              </a:rPr>
              <a:t> не </a:t>
            </a:r>
            <a:r>
              <a:rPr lang="ru-RU" sz="4500" dirty="0" err="1">
                <a:solidFill>
                  <a:schemeClr val="bg1"/>
                </a:solidFill>
              </a:rPr>
              <a:t>довелося</a:t>
            </a:r>
            <a:r>
              <a:rPr lang="ru-RU" sz="4500" dirty="0">
                <a:solidFill>
                  <a:schemeClr val="bg1"/>
                </a:solidFill>
              </a:rPr>
              <a:t>. Настали </a:t>
            </a:r>
            <a:r>
              <a:rPr lang="ru-RU" sz="4500" dirty="0" err="1">
                <a:solidFill>
                  <a:schemeClr val="bg1"/>
                </a:solidFill>
              </a:rPr>
              <a:t>смутні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часи</a:t>
            </a:r>
            <a:r>
              <a:rPr lang="ru-RU" sz="4500" dirty="0">
                <a:solidFill>
                  <a:schemeClr val="bg1"/>
                </a:solidFill>
              </a:rPr>
              <a:t> — </a:t>
            </a:r>
            <a:r>
              <a:rPr lang="ru-RU" sz="4500" dirty="0" err="1">
                <a:solidFill>
                  <a:schemeClr val="bg1"/>
                </a:solidFill>
              </a:rPr>
              <a:t>революція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Вітчим</a:t>
            </a:r>
            <a:r>
              <a:rPr lang="ru-RU" sz="4500" dirty="0">
                <a:solidFill>
                  <a:schemeClr val="bg1"/>
                </a:solidFill>
              </a:rPr>
              <a:t>, </a:t>
            </a:r>
            <a:r>
              <a:rPr lang="ru-RU" sz="4500" dirty="0" err="1">
                <a:solidFill>
                  <a:schemeClr val="bg1"/>
                </a:solidFill>
              </a:rPr>
              <a:t>маючи</a:t>
            </a:r>
            <a:r>
              <a:rPr lang="ru-RU" sz="4500" dirty="0">
                <a:solidFill>
                  <a:schemeClr val="bg1"/>
                </a:solidFill>
              </a:rPr>
              <a:t> два </a:t>
            </a:r>
            <a:r>
              <a:rPr lang="ru-RU" sz="4500" dirty="0" err="1">
                <a:solidFill>
                  <a:schemeClr val="bg1"/>
                </a:solidFill>
              </a:rPr>
              <a:t>дипломи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інженера</a:t>
            </a:r>
            <a:r>
              <a:rPr lang="ru-RU" sz="4500" dirty="0">
                <a:solidFill>
                  <a:schemeClr val="bg1"/>
                </a:solidFill>
              </a:rPr>
              <a:t> з </a:t>
            </a:r>
            <a:r>
              <a:rPr lang="ru-RU" sz="4500" dirty="0" err="1">
                <a:solidFill>
                  <a:schemeClr val="bg1"/>
                </a:solidFill>
              </a:rPr>
              <a:t>електричних</a:t>
            </a:r>
            <a:r>
              <a:rPr lang="ru-RU" sz="4500" dirty="0">
                <a:solidFill>
                  <a:schemeClr val="bg1"/>
                </a:solidFill>
              </a:rPr>
              <a:t> машин  </a:t>
            </a:r>
            <a:r>
              <a:rPr lang="ru-RU" sz="4500" dirty="0" err="1">
                <a:solidFill>
                  <a:schemeClr val="bg1"/>
                </a:solidFill>
              </a:rPr>
              <a:t>був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пасинкові</a:t>
            </a:r>
            <a:r>
              <a:rPr lang="ru-RU" sz="4500" dirty="0">
                <a:solidFill>
                  <a:schemeClr val="bg1"/>
                </a:solidFill>
              </a:rPr>
              <a:t> за наставника. </a:t>
            </a: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Будущий Генеральный конструктор Сергей Королев. Нежин. 1912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1" y="980728"/>
            <a:ext cx="30067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Ранні роки видатного вченого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929" y="5805264"/>
            <a:ext cx="3104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“</a:t>
            </a:r>
            <a:r>
              <a:rPr lang="ru-RU" dirty="0" err="1"/>
              <a:t>Майбутній</a:t>
            </a:r>
            <a:r>
              <a:rPr lang="ru-RU" dirty="0"/>
              <a:t> </a:t>
            </a:r>
            <a:r>
              <a:rPr lang="ru-RU" dirty="0" err="1"/>
              <a:t>Генеральний</a:t>
            </a:r>
            <a:r>
              <a:rPr lang="ru-RU" dirty="0"/>
              <a:t> конструктор </a:t>
            </a:r>
            <a:r>
              <a:rPr lang="ru-RU" dirty="0" err="1"/>
              <a:t>Сергій</a:t>
            </a:r>
            <a:r>
              <a:rPr lang="ru-RU" dirty="0"/>
              <a:t> </a:t>
            </a:r>
            <a:r>
              <a:rPr lang="ru-RU" dirty="0" err="1"/>
              <a:t>Корольов</a:t>
            </a:r>
            <a:r>
              <a:rPr lang="ru-RU" dirty="0"/>
              <a:t>. </a:t>
            </a:r>
            <a:r>
              <a:rPr lang="ru-RU" dirty="0" err="1"/>
              <a:t>Ніжин</a:t>
            </a:r>
            <a:r>
              <a:rPr lang="ru-RU" dirty="0"/>
              <a:t>. 1912”</a:t>
            </a:r>
          </a:p>
        </p:txBody>
      </p:sp>
    </p:spTree>
    <p:extLst>
      <p:ext uri="{BB962C8B-B14F-4D97-AF65-F5344CB8AC3E}">
        <p14:creationId xmlns:p14="http://schemas.microsoft.com/office/powerpoint/2010/main" val="42588295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Осв</a:t>
            </a:r>
            <a:r>
              <a:rPr lang="uk-UA" dirty="0" err="1" smtClean="0"/>
              <a:t>іта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499992" y="1340768"/>
            <a:ext cx="4495800" cy="6369496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>
                <a:latin typeface="Arial" pitchFamily="34" charset="0"/>
                <a:cs typeface="Arial" pitchFamily="34" charset="0"/>
              </a:rPr>
              <a:t>У 1922 р.,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склавши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екстерном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усі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іспити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Сергій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вступає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передвипускний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клас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Першої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одеської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будпрофшколи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. Але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стихія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—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авіація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І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Сергій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стає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членом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щойно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організованого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Товариства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авіації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повітроплавання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Криму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(ТАПУК),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закінчуючи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спочатку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курси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пропагандистів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згодом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—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теорії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і практики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проектування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літальних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апаратів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900" dirty="0">
                <a:latin typeface="Arial" pitchFamily="34" charset="0"/>
                <a:cs typeface="Arial" pitchFamily="34" charset="0"/>
              </a:rPr>
              <a:t>В 1923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році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Сергій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Корольов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займався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вітрильним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спортом, ходив на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яхті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«Лейтенант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Шмідт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sz="2900" dirty="0">
                <a:latin typeface="Arial" pitchFamily="34" charset="0"/>
                <a:cs typeface="Arial" pitchFamily="34" charset="0"/>
              </a:rPr>
              <a:t>З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осені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1924-го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Сергій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Корольов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— студент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механічного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факультету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Київського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політехнічного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інституту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900" dirty="0">
              <a:latin typeface="Arial" pitchFamily="34" charset="0"/>
              <a:cs typeface="Arial" pitchFamily="34" charset="0"/>
            </a:endParaRPr>
          </a:p>
          <a:p>
            <a:r>
              <a:rPr lang="ru-RU" sz="2900" dirty="0" err="1">
                <a:latin typeface="Arial" pitchFamily="34" charset="0"/>
                <a:cs typeface="Arial" pitchFamily="34" charset="0"/>
              </a:rPr>
              <a:t>Наприкінці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літа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1926 р. ректор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В.Бобров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порадив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бажаючим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отримати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цю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спеціальність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перевестися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Москви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— у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Вище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технічне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училище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Військово-повітряну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академію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С.Корольов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вагався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—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вибрав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аеромеханічний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факультет МВТУ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ім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М.Баумана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згодом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цей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факультет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виокремився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самостійний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авіа-інститут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).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Спеціальність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—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літакобудування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84784"/>
            <a:ext cx="333375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704" y="5733256"/>
            <a:ext cx="3787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“</a:t>
            </a:r>
            <a:r>
              <a:rPr lang="ru-RU" dirty="0" err="1"/>
              <a:t>Сергій</a:t>
            </a:r>
            <a:r>
              <a:rPr lang="ru-RU" dirty="0"/>
              <a:t> </a:t>
            </a:r>
            <a:r>
              <a:rPr lang="ru-RU" dirty="0" err="1"/>
              <a:t>Корольов</a:t>
            </a:r>
            <a:r>
              <a:rPr lang="ru-RU" dirty="0"/>
              <a:t> 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курсу КПІ.”</a:t>
            </a:r>
          </a:p>
        </p:txBody>
      </p:sp>
    </p:spTree>
    <p:extLst>
      <p:ext uri="{BB962C8B-B14F-4D97-AF65-F5344CB8AC3E}">
        <p14:creationId xmlns:p14="http://schemas.microsoft.com/office/powerpoint/2010/main" val="106228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Кар’єра</a:t>
            </a:r>
            <a:endParaRPr lang="ru-RU" dirty="0">
              <a:solidFill>
                <a:srgbClr val="FFFF99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6091" y="1349388"/>
            <a:ext cx="4968552" cy="550861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>
                <a:solidFill>
                  <a:srgbClr val="FFFF99"/>
                </a:solidFill>
              </a:rPr>
              <a:t>Основним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місцем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роботи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лишається</a:t>
            </a:r>
            <a:r>
              <a:rPr lang="ru-RU" dirty="0">
                <a:solidFill>
                  <a:srgbClr val="FFFF99"/>
                </a:solidFill>
              </a:rPr>
              <a:t> ЦАГІ, </a:t>
            </a:r>
            <a:r>
              <a:rPr lang="ru-RU" dirty="0" err="1">
                <a:solidFill>
                  <a:srgbClr val="FFFF99"/>
                </a:solidFill>
              </a:rPr>
              <a:t>Центральний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аерогідродинамічний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інститут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ім</a:t>
            </a:r>
            <a:r>
              <a:rPr lang="ru-RU" dirty="0">
                <a:solidFill>
                  <a:srgbClr val="FFFF99"/>
                </a:solidFill>
              </a:rPr>
              <a:t>. М. </a:t>
            </a:r>
            <a:r>
              <a:rPr lang="ru-RU" dirty="0" err="1">
                <a:solidFill>
                  <a:srgbClr val="FFFF99"/>
                </a:solidFill>
              </a:rPr>
              <a:t>Є.Жуковського</a:t>
            </a:r>
            <a:r>
              <a:rPr lang="ru-RU" dirty="0">
                <a:solidFill>
                  <a:srgbClr val="FFFF99"/>
                </a:solidFill>
              </a:rPr>
              <a:t>. Ось коли </a:t>
            </a:r>
            <a:r>
              <a:rPr lang="ru-RU" dirty="0" err="1">
                <a:solidFill>
                  <a:srgbClr val="FFFF99"/>
                </a:solidFill>
              </a:rPr>
              <a:t>розкривається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величезний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організаторський</a:t>
            </a:r>
            <a:r>
              <a:rPr lang="ru-RU" dirty="0">
                <a:solidFill>
                  <a:srgbClr val="FFFF99"/>
                </a:solidFill>
              </a:rPr>
              <a:t> талант </a:t>
            </a:r>
            <a:r>
              <a:rPr lang="ru-RU" dirty="0" err="1">
                <a:solidFill>
                  <a:srgbClr val="FFFF99"/>
                </a:solidFill>
              </a:rPr>
              <a:t>Корольова</a:t>
            </a:r>
            <a:r>
              <a:rPr lang="ru-RU" dirty="0">
                <a:solidFill>
                  <a:srgbClr val="FFFF99"/>
                </a:solidFill>
              </a:rPr>
              <a:t>. </a:t>
            </a:r>
            <a:r>
              <a:rPr lang="ru-RU" dirty="0" err="1">
                <a:solidFill>
                  <a:srgbClr val="FFFF99"/>
                </a:solidFill>
              </a:rPr>
              <a:t>Його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групі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надають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приміщення</a:t>
            </a:r>
            <a:r>
              <a:rPr lang="ru-RU" dirty="0">
                <a:solidFill>
                  <a:srgbClr val="FFFF99"/>
                </a:solidFill>
              </a:rPr>
              <a:t> — </a:t>
            </a:r>
            <a:r>
              <a:rPr lang="ru-RU" dirty="0" err="1">
                <a:solidFill>
                  <a:srgbClr val="FFFF99"/>
                </a:solidFill>
              </a:rPr>
              <a:t>занедбаний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підвал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smtClean="0">
                <a:solidFill>
                  <a:srgbClr val="FFFF99"/>
                </a:solidFill>
              </a:rPr>
              <a:t> В </a:t>
            </a:r>
            <a:r>
              <a:rPr lang="ru-RU" dirty="0">
                <a:solidFill>
                  <a:srgbClr val="FFFF99"/>
                </a:solidFill>
              </a:rPr>
              <a:t>таких </a:t>
            </a:r>
            <a:r>
              <a:rPr lang="ru-RU" dirty="0" err="1">
                <a:solidFill>
                  <a:srgbClr val="FFFF99"/>
                </a:solidFill>
              </a:rPr>
              <a:t>умовах</a:t>
            </a:r>
            <a:r>
              <a:rPr lang="ru-RU" dirty="0">
                <a:solidFill>
                  <a:srgbClr val="FFFF99"/>
                </a:solidFill>
              </a:rPr>
              <a:t>, </a:t>
            </a:r>
            <a:r>
              <a:rPr lang="ru-RU" dirty="0" err="1">
                <a:solidFill>
                  <a:srgbClr val="FFFF99"/>
                </a:solidFill>
              </a:rPr>
              <a:t>лише</a:t>
            </a:r>
            <a:r>
              <a:rPr lang="ru-RU" dirty="0">
                <a:solidFill>
                  <a:srgbClr val="FFFF99"/>
                </a:solidFill>
              </a:rPr>
              <a:t> на </a:t>
            </a:r>
            <a:r>
              <a:rPr lang="ru-RU" dirty="0" err="1">
                <a:solidFill>
                  <a:srgbClr val="FFFF99"/>
                </a:solidFill>
              </a:rPr>
              <a:t>ентузіазмі</a:t>
            </a:r>
            <a:r>
              <a:rPr lang="ru-RU" dirty="0">
                <a:solidFill>
                  <a:srgbClr val="FFFF99"/>
                </a:solidFill>
              </a:rPr>
              <a:t>, з </a:t>
            </a:r>
            <a:r>
              <a:rPr lang="ru-RU" dirty="0" err="1">
                <a:solidFill>
                  <a:srgbClr val="FFFF99"/>
                </a:solidFill>
              </a:rPr>
              <a:t>людськими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втратами</a:t>
            </a:r>
            <a:r>
              <a:rPr lang="ru-RU" dirty="0">
                <a:solidFill>
                  <a:srgbClr val="FFFF99"/>
                </a:solidFill>
              </a:rPr>
              <a:t> (1933 р. </a:t>
            </a:r>
            <a:r>
              <a:rPr lang="ru-RU" dirty="0" err="1">
                <a:solidFill>
                  <a:srgbClr val="FFFF99"/>
                </a:solidFill>
              </a:rPr>
              <a:t>помирає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Ф.Цандер</a:t>
            </a:r>
            <a:r>
              <a:rPr lang="ru-RU" dirty="0">
                <a:solidFill>
                  <a:srgbClr val="FFFF99"/>
                </a:solidFill>
              </a:rPr>
              <a:t>) </a:t>
            </a:r>
            <a:r>
              <a:rPr lang="ru-RU" dirty="0" err="1">
                <a:solidFill>
                  <a:srgbClr val="FFFF99"/>
                </a:solidFill>
              </a:rPr>
              <a:t>було</a:t>
            </a:r>
            <a:r>
              <a:rPr lang="ru-RU" dirty="0">
                <a:solidFill>
                  <a:srgbClr val="FFFF99"/>
                </a:solidFill>
              </a:rPr>
              <a:t> створено й </a:t>
            </a:r>
            <a:r>
              <a:rPr lang="ru-RU" dirty="0" err="1">
                <a:solidFill>
                  <a:srgbClr val="FFFF99"/>
                </a:solidFill>
              </a:rPr>
              <a:t>випробувано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перші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радянські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ракети</a:t>
            </a:r>
            <a:r>
              <a:rPr lang="ru-RU" dirty="0">
                <a:solidFill>
                  <a:srgbClr val="FFFF99"/>
                </a:solidFill>
              </a:rPr>
              <a:t> на </a:t>
            </a:r>
            <a:r>
              <a:rPr lang="ru-RU" dirty="0" err="1">
                <a:solidFill>
                  <a:srgbClr val="FFFF99"/>
                </a:solidFill>
              </a:rPr>
              <a:t>гібридному</a:t>
            </a:r>
            <a:r>
              <a:rPr lang="ru-RU" dirty="0">
                <a:solidFill>
                  <a:srgbClr val="FFFF99"/>
                </a:solidFill>
              </a:rPr>
              <a:t> (в </a:t>
            </a:r>
            <a:r>
              <a:rPr lang="ru-RU" dirty="0" err="1">
                <a:solidFill>
                  <a:srgbClr val="FFFF99"/>
                </a:solidFill>
              </a:rPr>
              <a:t>серпні</a:t>
            </a:r>
            <a:r>
              <a:rPr lang="ru-RU" dirty="0">
                <a:solidFill>
                  <a:srgbClr val="FFFF99"/>
                </a:solidFill>
              </a:rPr>
              <a:t>) й </a:t>
            </a:r>
            <a:r>
              <a:rPr lang="ru-RU" dirty="0" err="1">
                <a:solidFill>
                  <a:srgbClr val="FFFF99"/>
                </a:solidFill>
              </a:rPr>
              <a:t>рідинному</a:t>
            </a:r>
            <a:r>
              <a:rPr lang="ru-RU" dirty="0">
                <a:solidFill>
                  <a:srgbClr val="FFFF99"/>
                </a:solidFill>
              </a:rPr>
              <a:t> (в </a:t>
            </a:r>
            <a:r>
              <a:rPr lang="ru-RU" dirty="0" err="1">
                <a:solidFill>
                  <a:srgbClr val="FFFF99"/>
                </a:solidFill>
              </a:rPr>
              <a:t>жовтні</a:t>
            </a:r>
            <a:r>
              <a:rPr lang="ru-RU" dirty="0">
                <a:solidFill>
                  <a:srgbClr val="FFFF99"/>
                </a:solidFill>
              </a:rPr>
              <a:t> 1933) </a:t>
            </a:r>
            <a:r>
              <a:rPr lang="ru-RU" dirty="0" err="1">
                <a:solidFill>
                  <a:srgbClr val="FFFF99"/>
                </a:solidFill>
              </a:rPr>
              <a:t>пальному</a:t>
            </a:r>
            <a:r>
              <a:rPr lang="ru-RU" dirty="0">
                <a:solidFill>
                  <a:srgbClr val="FFFF99"/>
                </a:solidFill>
              </a:rPr>
              <a:t>.</a:t>
            </a:r>
          </a:p>
          <a:p>
            <a:r>
              <a:rPr lang="ru-RU" dirty="0">
                <a:solidFill>
                  <a:srgbClr val="FFFF99"/>
                </a:solidFill>
              </a:rPr>
              <a:t>Для </a:t>
            </a:r>
            <a:r>
              <a:rPr lang="ru-RU" dirty="0" err="1">
                <a:solidFill>
                  <a:srgbClr val="FFFF99"/>
                </a:solidFill>
              </a:rPr>
              <a:t>розширення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досліджень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зусиль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однієї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лабораторії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було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замало</a:t>
            </a:r>
            <a:r>
              <a:rPr lang="ru-RU" dirty="0">
                <a:solidFill>
                  <a:srgbClr val="FFFF99"/>
                </a:solidFill>
              </a:rPr>
              <a:t>. 2 </a:t>
            </a:r>
            <a:r>
              <a:rPr lang="ru-RU" dirty="0" err="1">
                <a:solidFill>
                  <a:srgbClr val="FFFF99"/>
                </a:solidFill>
              </a:rPr>
              <a:t>вересня</a:t>
            </a:r>
            <a:r>
              <a:rPr lang="ru-RU" dirty="0">
                <a:solidFill>
                  <a:srgbClr val="FFFF99"/>
                </a:solidFill>
              </a:rPr>
              <a:t> 1933 р. у </a:t>
            </a:r>
            <a:r>
              <a:rPr lang="ru-RU" dirty="0" err="1">
                <a:solidFill>
                  <a:srgbClr val="FFFF99"/>
                </a:solidFill>
              </a:rPr>
              <a:t>Москві</a:t>
            </a:r>
            <a:r>
              <a:rPr lang="ru-RU" dirty="0">
                <a:solidFill>
                  <a:srgbClr val="FFFF99"/>
                </a:solidFill>
              </a:rPr>
              <a:t> на </a:t>
            </a:r>
            <a:r>
              <a:rPr lang="ru-RU" dirty="0" err="1">
                <a:solidFill>
                  <a:srgbClr val="FFFF99"/>
                </a:solidFill>
              </a:rPr>
              <a:t>базі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МосГВРР</a:t>
            </a:r>
            <a:r>
              <a:rPr lang="ru-RU" dirty="0">
                <a:solidFill>
                  <a:srgbClr val="FFFF99"/>
                </a:solidFill>
              </a:rPr>
              <a:t> і </a:t>
            </a:r>
            <a:r>
              <a:rPr lang="ru-RU" dirty="0" err="1">
                <a:solidFill>
                  <a:srgbClr val="FFFF99"/>
                </a:solidFill>
              </a:rPr>
              <a:t>газодинамічної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лабораторі</a:t>
            </a:r>
            <a:r>
              <a:rPr lang="ru-RU" dirty="0">
                <a:solidFill>
                  <a:srgbClr val="FFFF99"/>
                </a:solidFill>
              </a:rPr>
              <a:t> (ГДЛ) </a:t>
            </a:r>
            <a:r>
              <a:rPr lang="ru-RU" dirty="0" err="1">
                <a:solidFill>
                  <a:srgbClr val="FFFF99"/>
                </a:solidFill>
              </a:rPr>
              <a:t>було</a:t>
            </a:r>
            <a:r>
              <a:rPr lang="ru-RU" dirty="0">
                <a:solidFill>
                  <a:srgbClr val="FFFF99"/>
                </a:solidFill>
              </a:rPr>
              <a:t> сформовано </a:t>
            </a:r>
            <a:r>
              <a:rPr lang="ru-RU" dirty="0" err="1">
                <a:solidFill>
                  <a:srgbClr val="FFFF99"/>
                </a:solidFill>
              </a:rPr>
              <a:t>Реактивний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науково-дослідний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інститут</a:t>
            </a:r>
            <a:r>
              <a:rPr lang="ru-RU" dirty="0">
                <a:solidFill>
                  <a:srgbClr val="FFFF99"/>
                </a:solidFill>
              </a:rPr>
              <a:t> (РНДІ)д </a:t>
            </a:r>
            <a:r>
              <a:rPr lang="ru-RU" dirty="0" err="1">
                <a:solidFill>
                  <a:srgbClr val="FFFF99"/>
                </a:solidFill>
              </a:rPr>
              <a:t>Корольова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призначають</a:t>
            </a:r>
            <a:r>
              <a:rPr lang="ru-RU" dirty="0">
                <a:solidFill>
                  <a:srgbClr val="FFFF99"/>
                </a:solidFill>
              </a:rPr>
              <a:t> заступником начальника, начальником — </a:t>
            </a:r>
            <a:r>
              <a:rPr lang="ru-RU" dirty="0" err="1">
                <a:solidFill>
                  <a:srgbClr val="FFFF99"/>
                </a:solidFill>
              </a:rPr>
              <a:t>І.Клеймьонова</a:t>
            </a:r>
            <a:r>
              <a:rPr lang="ru-RU" dirty="0">
                <a:solidFill>
                  <a:srgbClr val="FFFF99"/>
                </a:solidFill>
              </a:rPr>
              <a:t>, </a:t>
            </a:r>
            <a:r>
              <a:rPr lang="ru-RU" dirty="0" err="1">
                <a:solidFill>
                  <a:srgbClr val="FFFF99"/>
                </a:solidFill>
              </a:rPr>
              <a:t>керівника</a:t>
            </a:r>
            <a:r>
              <a:rPr lang="ru-RU" dirty="0">
                <a:solidFill>
                  <a:srgbClr val="FFFF99"/>
                </a:solidFill>
              </a:rPr>
              <a:t> ГДЛ. </a:t>
            </a:r>
            <a:r>
              <a:rPr lang="ru-RU" dirty="0" err="1">
                <a:solidFill>
                  <a:srgbClr val="FFFF99"/>
                </a:solidFill>
              </a:rPr>
              <a:t>Згодом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Сергій</a:t>
            </a:r>
            <a:r>
              <a:rPr lang="ru-RU" dirty="0">
                <a:solidFill>
                  <a:srgbClr val="FFFF99"/>
                </a:solidFill>
              </a:rPr>
              <a:t> Павлович </a:t>
            </a:r>
            <a:r>
              <a:rPr lang="ru-RU" dirty="0" err="1">
                <a:solidFill>
                  <a:srgbClr val="FFFF99"/>
                </a:solidFill>
              </a:rPr>
              <a:t>очолить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провідний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відділ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крилатих</a:t>
            </a:r>
            <a:r>
              <a:rPr lang="ru-RU" dirty="0">
                <a:solidFill>
                  <a:srgbClr val="FFFF99"/>
                </a:solidFill>
              </a:rPr>
              <a:t> ракет, а 1937 р. стане начальником </a:t>
            </a:r>
            <a:r>
              <a:rPr lang="ru-RU" dirty="0" err="1">
                <a:solidFill>
                  <a:srgbClr val="FFFF99"/>
                </a:solidFill>
              </a:rPr>
              <a:t>групи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ракетних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апаратів</a:t>
            </a:r>
            <a:r>
              <a:rPr lang="ru-RU" dirty="0">
                <a:solidFill>
                  <a:srgbClr val="FFFF99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075" name="Picture 3" descr="C:\Documents and Settings\Admin\Рабочий стол\Кок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98" y="1916832"/>
            <a:ext cx="3632382" cy="29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5008038"/>
            <a:ext cx="4133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“ </a:t>
            </a:r>
            <a:r>
              <a:rPr lang="ru-RU" dirty="0" err="1">
                <a:solidFill>
                  <a:srgbClr val="FFFF99"/>
                </a:solidFill>
              </a:rPr>
              <a:t>Сергій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err="1">
                <a:solidFill>
                  <a:srgbClr val="FFFF99"/>
                </a:solidFill>
              </a:rPr>
              <a:t>Корольов</a:t>
            </a:r>
            <a:r>
              <a:rPr lang="ru-RU" dirty="0">
                <a:solidFill>
                  <a:srgbClr val="FFFF99"/>
                </a:solidFill>
              </a:rPr>
              <a:t> у </a:t>
            </a:r>
            <a:endParaRPr lang="ru-RU" dirty="0" smtClean="0">
              <a:solidFill>
                <a:srgbClr val="FFFF99"/>
              </a:solidFill>
            </a:endParaRPr>
          </a:p>
          <a:p>
            <a:r>
              <a:rPr lang="ru-RU" dirty="0" err="1" smtClean="0">
                <a:solidFill>
                  <a:srgbClr val="FFFF99"/>
                </a:solidFill>
              </a:rPr>
              <a:t>кабіні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>
                <a:solidFill>
                  <a:srgbClr val="FFFF99"/>
                </a:solidFill>
              </a:rPr>
              <a:t>планера "Коктебель".</a:t>
            </a:r>
          </a:p>
        </p:txBody>
      </p:sp>
    </p:spTree>
    <p:extLst>
      <p:ext uri="{BB962C8B-B14F-4D97-AF65-F5344CB8AC3E}">
        <p14:creationId xmlns:p14="http://schemas.microsoft.com/office/powerpoint/2010/main" val="250997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FFFF66"/>
                </a:solidFill>
              </a:rPr>
              <a:t>Жахливі</a:t>
            </a:r>
            <a:r>
              <a:rPr lang="ru-RU" dirty="0">
                <a:solidFill>
                  <a:srgbClr val="FFFF66"/>
                </a:solidFill>
              </a:rPr>
              <a:t> роки </a:t>
            </a:r>
            <a:r>
              <a:rPr lang="ru-RU" dirty="0" err="1">
                <a:solidFill>
                  <a:srgbClr val="FFFF66"/>
                </a:solidFill>
              </a:rPr>
              <a:t>життя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радянського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українського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вченого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352928" cy="514806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FF66"/>
                </a:solidFill>
              </a:rPr>
              <a:t>27 </a:t>
            </a:r>
            <a:r>
              <a:rPr lang="ru-RU" dirty="0" err="1">
                <a:solidFill>
                  <a:srgbClr val="FFFF66"/>
                </a:solidFill>
              </a:rPr>
              <a:t>червня</a:t>
            </a:r>
            <a:r>
              <a:rPr lang="ru-RU" dirty="0">
                <a:solidFill>
                  <a:srgbClr val="FFFF66"/>
                </a:solidFill>
              </a:rPr>
              <a:t> 1938 р. у </a:t>
            </a:r>
            <a:r>
              <a:rPr lang="ru-RU" dirty="0" err="1">
                <a:solidFill>
                  <a:srgbClr val="FFFF66"/>
                </a:solidFill>
              </a:rPr>
              <a:t>біографії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Корольова</a:t>
            </a:r>
            <a:r>
              <a:rPr lang="ru-RU" dirty="0">
                <a:solidFill>
                  <a:srgbClr val="FFFF66"/>
                </a:solidFill>
              </a:rPr>
              <a:t> — </a:t>
            </a:r>
            <a:r>
              <a:rPr lang="ru-RU" dirty="0" err="1">
                <a:solidFill>
                  <a:srgbClr val="FFFF66"/>
                </a:solidFill>
              </a:rPr>
              <a:t>чорний</a:t>
            </a:r>
            <a:r>
              <a:rPr lang="ru-RU" dirty="0">
                <a:solidFill>
                  <a:srgbClr val="FFFF66"/>
                </a:solidFill>
              </a:rPr>
              <a:t> день. </a:t>
            </a:r>
            <a:r>
              <a:rPr lang="ru-RU" dirty="0" err="1">
                <a:solidFill>
                  <a:srgbClr val="FFFF66"/>
                </a:solidFill>
              </a:rPr>
              <a:t>Арешт</a:t>
            </a:r>
            <a:r>
              <a:rPr lang="ru-RU" dirty="0">
                <a:solidFill>
                  <a:srgbClr val="FFFF66"/>
                </a:solidFill>
              </a:rPr>
              <a:t>. 27 </a:t>
            </a:r>
            <a:r>
              <a:rPr lang="ru-RU" dirty="0" err="1">
                <a:solidFill>
                  <a:srgbClr val="FFFF66"/>
                </a:solidFill>
              </a:rPr>
              <a:t>вересня</a:t>
            </a:r>
            <a:r>
              <a:rPr lang="ru-RU" dirty="0">
                <a:solidFill>
                  <a:srgbClr val="FFFF66"/>
                </a:solidFill>
              </a:rPr>
              <a:t> — </a:t>
            </a:r>
            <a:r>
              <a:rPr lang="ru-RU" dirty="0" err="1">
                <a:solidFill>
                  <a:srgbClr val="FFFF66"/>
                </a:solidFill>
              </a:rPr>
              <a:t>закрите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судове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засідання</a:t>
            </a:r>
            <a:r>
              <a:rPr lang="ru-RU" dirty="0">
                <a:solidFill>
                  <a:srgbClr val="FFFF66"/>
                </a:solidFill>
              </a:rPr>
              <a:t>. І </a:t>
            </a:r>
            <a:r>
              <a:rPr lang="ru-RU" dirty="0" err="1">
                <a:solidFill>
                  <a:srgbClr val="FFFF66"/>
                </a:solidFill>
              </a:rPr>
              <a:t>вирок</a:t>
            </a:r>
            <a:r>
              <a:rPr lang="ru-RU" dirty="0">
                <a:solidFill>
                  <a:srgbClr val="FFFF66"/>
                </a:solidFill>
              </a:rPr>
              <a:t>: десять </a:t>
            </a:r>
            <a:r>
              <a:rPr lang="ru-RU" dirty="0" err="1">
                <a:solidFill>
                  <a:srgbClr val="FFFF66"/>
                </a:solidFill>
              </a:rPr>
              <a:t>років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виправно-трудових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таборів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із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позбавленням</a:t>
            </a:r>
            <a:r>
              <a:rPr lang="ru-RU" dirty="0">
                <a:solidFill>
                  <a:srgbClr val="FFFF66"/>
                </a:solidFill>
              </a:rPr>
              <a:t> прав на </a:t>
            </a:r>
            <a:r>
              <a:rPr lang="ru-RU" dirty="0" err="1">
                <a:solidFill>
                  <a:srgbClr val="FFFF66"/>
                </a:solidFill>
              </a:rPr>
              <a:t>п'ять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років</a:t>
            </a:r>
            <a:r>
              <a:rPr lang="ru-RU" dirty="0">
                <a:solidFill>
                  <a:srgbClr val="FFFF66"/>
                </a:solidFill>
              </a:rPr>
              <a:t> та </a:t>
            </a:r>
            <a:r>
              <a:rPr lang="ru-RU" dirty="0" err="1">
                <a:solidFill>
                  <a:srgbClr val="FFFF66"/>
                </a:solidFill>
              </a:rPr>
              <a:t>конфіскацією</a:t>
            </a:r>
            <a:r>
              <a:rPr lang="ru-RU" dirty="0">
                <a:solidFill>
                  <a:srgbClr val="FFFF66"/>
                </a:solidFill>
              </a:rPr>
              <a:t> майна. </a:t>
            </a:r>
            <a:r>
              <a:rPr lang="ru-RU" dirty="0" err="1">
                <a:solidFill>
                  <a:srgbClr val="FFFF66"/>
                </a:solidFill>
              </a:rPr>
              <a:t>Місце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покарання</a:t>
            </a:r>
            <a:r>
              <a:rPr lang="ru-RU" dirty="0">
                <a:solidFill>
                  <a:srgbClr val="FFFF66"/>
                </a:solidFill>
              </a:rPr>
              <a:t> — </a:t>
            </a:r>
            <a:r>
              <a:rPr lang="ru-RU" dirty="0" err="1">
                <a:solidFill>
                  <a:srgbClr val="FFFF66"/>
                </a:solidFill>
              </a:rPr>
              <a:t>Колима</a:t>
            </a:r>
            <a:r>
              <a:rPr lang="ru-RU" dirty="0" smtClean="0">
                <a:solidFill>
                  <a:srgbClr val="FFFF66"/>
                </a:solidFill>
              </a:rPr>
              <a:t>.</a:t>
            </a:r>
          </a:p>
          <a:p>
            <a:r>
              <a:rPr lang="ru-RU" dirty="0" err="1">
                <a:solidFill>
                  <a:srgbClr val="FFFF66"/>
                </a:solidFill>
              </a:rPr>
              <a:t>Корольов</a:t>
            </a:r>
            <a:r>
              <a:rPr lang="ru-RU" dirty="0">
                <a:solidFill>
                  <a:srgbClr val="FFFF66"/>
                </a:solidFill>
              </a:rPr>
              <a:t> не </a:t>
            </a:r>
            <a:r>
              <a:rPr lang="ru-RU" dirty="0" err="1">
                <a:solidFill>
                  <a:srgbClr val="FFFF66"/>
                </a:solidFill>
              </a:rPr>
              <a:t>здавався</a:t>
            </a:r>
            <a:r>
              <a:rPr lang="ru-RU" dirty="0">
                <a:solidFill>
                  <a:srgbClr val="FFFF66"/>
                </a:solidFill>
              </a:rPr>
              <a:t>. </a:t>
            </a:r>
            <a:r>
              <a:rPr lang="ru-RU" dirty="0" err="1">
                <a:solidFill>
                  <a:srgbClr val="FFFF66"/>
                </a:solidFill>
              </a:rPr>
              <a:t>Він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звертається</a:t>
            </a:r>
            <a:r>
              <a:rPr lang="ru-RU" dirty="0">
                <a:solidFill>
                  <a:srgbClr val="FFFF66"/>
                </a:solidFill>
              </a:rPr>
              <a:t> до </a:t>
            </a:r>
            <a:r>
              <a:rPr lang="ru-RU" dirty="0" err="1">
                <a:solidFill>
                  <a:srgbClr val="FFFF66"/>
                </a:solidFill>
              </a:rPr>
              <a:t>верховної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прокуратури</a:t>
            </a:r>
            <a:r>
              <a:rPr lang="ru-RU" dirty="0">
                <a:solidFill>
                  <a:srgbClr val="FFFF66"/>
                </a:solidFill>
              </a:rPr>
              <a:t>, </a:t>
            </a:r>
            <a:r>
              <a:rPr lang="ru-RU" dirty="0" err="1">
                <a:solidFill>
                  <a:srgbClr val="FFFF66"/>
                </a:solidFill>
              </a:rPr>
              <a:t>особисто</a:t>
            </a:r>
            <a:r>
              <a:rPr lang="ru-RU" dirty="0">
                <a:solidFill>
                  <a:srgbClr val="FFFF66"/>
                </a:solidFill>
              </a:rPr>
              <a:t> до </a:t>
            </a:r>
            <a:r>
              <a:rPr lang="ru-RU" dirty="0" err="1">
                <a:solidFill>
                  <a:srgbClr val="FFFF66"/>
                </a:solidFill>
              </a:rPr>
              <a:t>Й.Сталіна</a:t>
            </a:r>
            <a:r>
              <a:rPr lang="ru-RU" dirty="0">
                <a:solidFill>
                  <a:srgbClr val="FFFF66"/>
                </a:solidFill>
              </a:rPr>
              <a:t> з </a:t>
            </a:r>
            <a:r>
              <a:rPr lang="ru-RU" dirty="0" err="1">
                <a:solidFill>
                  <a:srgbClr val="FFFF66"/>
                </a:solidFill>
              </a:rPr>
              <a:t>проханням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переглянути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його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smtClean="0">
                <a:solidFill>
                  <a:srgbClr val="FFFF66"/>
                </a:solidFill>
              </a:rPr>
              <a:t>справу. Але вони  </a:t>
            </a:r>
            <a:r>
              <a:rPr lang="ru-RU" dirty="0" err="1" smtClean="0">
                <a:solidFill>
                  <a:srgbClr val="FFFF66"/>
                </a:solidFill>
              </a:rPr>
              <a:t>відмовляється</a:t>
            </a:r>
            <a:r>
              <a:rPr lang="ru-RU" dirty="0" smtClean="0">
                <a:solidFill>
                  <a:srgbClr val="FFFF66"/>
                </a:solidFill>
              </a:rPr>
              <a:t> </a:t>
            </a:r>
            <a:r>
              <a:rPr lang="ru-RU" dirty="0" err="1" smtClean="0">
                <a:solidFill>
                  <a:srgbClr val="FFFF66"/>
                </a:solidFill>
              </a:rPr>
              <a:t>від</a:t>
            </a:r>
            <a:r>
              <a:rPr lang="ru-RU" dirty="0" smtClean="0">
                <a:solidFill>
                  <a:srgbClr val="FFFF66"/>
                </a:solidFill>
              </a:rPr>
              <a:t>  </a:t>
            </a:r>
            <a:r>
              <a:rPr lang="ru-RU" dirty="0" err="1" smtClean="0">
                <a:solidFill>
                  <a:srgbClr val="FFFF66"/>
                </a:solidFill>
              </a:rPr>
              <a:t>досткрокового</a:t>
            </a:r>
            <a:r>
              <a:rPr lang="ru-RU" dirty="0" smtClean="0">
                <a:solidFill>
                  <a:srgbClr val="FFFF66"/>
                </a:solidFill>
              </a:rPr>
              <a:t> </a:t>
            </a:r>
            <a:r>
              <a:rPr lang="ru-RU" dirty="0" err="1" smtClean="0">
                <a:solidFill>
                  <a:srgbClr val="FFFF66"/>
                </a:solidFill>
              </a:rPr>
              <a:t>звільнення</a:t>
            </a:r>
            <a:r>
              <a:rPr lang="ru-RU" dirty="0" smtClean="0">
                <a:solidFill>
                  <a:srgbClr val="FFFF66"/>
                </a:solidFill>
              </a:rPr>
              <a:t>. Два </a:t>
            </a:r>
            <a:r>
              <a:rPr lang="ru-RU" dirty="0">
                <a:solidFill>
                  <a:srgbClr val="FFFF66"/>
                </a:solidFill>
              </a:rPr>
              <a:t>роки з десяти </a:t>
            </a:r>
            <a:r>
              <a:rPr lang="ru-RU" dirty="0" err="1">
                <a:solidFill>
                  <a:srgbClr val="FFFF66"/>
                </a:solidFill>
              </a:rPr>
              <a:t>він</a:t>
            </a:r>
            <a:r>
              <a:rPr lang="ru-RU" dirty="0">
                <a:solidFill>
                  <a:srgbClr val="FFFF66"/>
                </a:solidFill>
              </a:rPr>
              <a:t> уже </a:t>
            </a:r>
            <a:r>
              <a:rPr lang="ru-RU" dirty="0" err="1">
                <a:solidFill>
                  <a:srgbClr val="FFFF66"/>
                </a:solidFill>
              </a:rPr>
              <a:t>відбув</a:t>
            </a:r>
            <a:r>
              <a:rPr lang="ru-RU" dirty="0">
                <a:solidFill>
                  <a:srgbClr val="FFFF66"/>
                </a:solidFill>
              </a:rPr>
              <a:t>, </a:t>
            </a:r>
            <a:r>
              <a:rPr lang="ru-RU" dirty="0" err="1">
                <a:solidFill>
                  <a:srgbClr val="FFFF66"/>
                </a:solidFill>
              </a:rPr>
              <a:t>залишалося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вісім</a:t>
            </a:r>
            <a:r>
              <a:rPr lang="ru-RU" dirty="0" smtClean="0">
                <a:solidFill>
                  <a:srgbClr val="FFFF66"/>
                </a:solidFill>
              </a:rPr>
              <a:t>.</a:t>
            </a:r>
          </a:p>
          <a:p>
            <a:r>
              <a:rPr lang="ru-RU" dirty="0">
                <a:solidFill>
                  <a:srgbClr val="FFFF66"/>
                </a:solidFill>
              </a:rPr>
              <a:t>27 </a:t>
            </a:r>
            <a:r>
              <a:rPr lang="ru-RU" dirty="0" err="1">
                <a:solidFill>
                  <a:srgbClr val="FFFF66"/>
                </a:solidFill>
              </a:rPr>
              <a:t>липня</a:t>
            </a:r>
            <a:r>
              <a:rPr lang="ru-RU" dirty="0">
                <a:solidFill>
                  <a:srgbClr val="FFFF66"/>
                </a:solidFill>
              </a:rPr>
              <a:t> 1944 р. </a:t>
            </a:r>
            <a:r>
              <a:rPr lang="ru-RU" dirty="0" err="1">
                <a:solidFill>
                  <a:srgbClr val="FFFF66"/>
                </a:solidFill>
              </a:rPr>
              <a:t>президія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верховної</a:t>
            </a:r>
            <a:r>
              <a:rPr lang="ru-RU" dirty="0">
                <a:solidFill>
                  <a:srgbClr val="FFFF66"/>
                </a:solidFill>
              </a:rPr>
              <a:t> ради СРСР </a:t>
            </a:r>
            <a:r>
              <a:rPr lang="ru-RU" dirty="0" err="1">
                <a:solidFill>
                  <a:srgbClr val="FFFF66"/>
                </a:solidFill>
              </a:rPr>
              <a:t>приймає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рішення</a:t>
            </a:r>
            <a:r>
              <a:rPr lang="ru-RU" dirty="0">
                <a:solidFill>
                  <a:srgbClr val="FFFF66"/>
                </a:solidFill>
              </a:rPr>
              <a:t> про </a:t>
            </a:r>
            <a:r>
              <a:rPr lang="ru-RU" dirty="0" err="1">
                <a:solidFill>
                  <a:srgbClr val="FFFF66"/>
                </a:solidFill>
              </a:rPr>
              <a:t>дострокове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звільнення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Корольова</a:t>
            </a:r>
            <a:r>
              <a:rPr lang="ru-RU" dirty="0">
                <a:solidFill>
                  <a:srgbClr val="FFFF66"/>
                </a:solidFill>
              </a:rPr>
              <a:t> з-</a:t>
            </a:r>
            <a:r>
              <a:rPr lang="ru-RU" dirty="0" err="1">
                <a:solidFill>
                  <a:srgbClr val="FFFF66"/>
                </a:solidFill>
              </a:rPr>
              <a:t>під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арешту</a:t>
            </a:r>
            <a:r>
              <a:rPr lang="ru-RU" dirty="0">
                <a:solidFill>
                  <a:srgbClr val="FFFF66"/>
                </a:solidFill>
              </a:rPr>
              <a:t> і </a:t>
            </a:r>
            <a:r>
              <a:rPr lang="ru-RU" dirty="0" err="1">
                <a:solidFill>
                  <a:srgbClr val="FFFF66"/>
                </a:solidFill>
              </a:rPr>
              <a:t>знімає</a:t>
            </a:r>
            <a:r>
              <a:rPr lang="ru-RU" dirty="0">
                <a:solidFill>
                  <a:srgbClr val="FFFF66"/>
                </a:solidFill>
              </a:rPr>
              <a:t> з </a:t>
            </a:r>
            <a:r>
              <a:rPr lang="ru-RU" dirty="0" err="1">
                <a:solidFill>
                  <a:srgbClr val="FFFF66"/>
                </a:solidFill>
              </a:rPr>
              <a:t>нього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судимість</a:t>
            </a:r>
            <a:r>
              <a:rPr lang="ru-RU" dirty="0">
                <a:solidFill>
                  <a:srgbClr val="FFFF66"/>
                </a:solidFill>
              </a:rPr>
              <a:t>. 15 </a:t>
            </a:r>
            <a:r>
              <a:rPr lang="ru-RU" dirty="0" err="1">
                <a:solidFill>
                  <a:srgbClr val="FFFF66"/>
                </a:solidFill>
              </a:rPr>
              <a:t>серпня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він</a:t>
            </a:r>
            <a:r>
              <a:rPr lang="ru-RU" dirty="0">
                <a:solidFill>
                  <a:srgbClr val="FFFF66"/>
                </a:solidFill>
              </a:rPr>
              <a:t> </a:t>
            </a:r>
            <a:r>
              <a:rPr lang="ru-RU" dirty="0" err="1">
                <a:solidFill>
                  <a:srgbClr val="FFFF66"/>
                </a:solidFill>
              </a:rPr>
              <a:t>одержує</a:t>
            </a:r>
            <a:r>
              <a:rPr lang="ru-RU" dirty="0">
                <a:solidFill>
                  <a:srgbClr val="FFFF66"/>
                </a:solidFill>
              </a:rPr>
              <a:t> паспорт. </a:t>
            </a:r>
            <a:endParaRPr lang="ru-RU" dirty="0" smtClean="0">
              <a:solidFill>
                <a:srgbClr val="FFFF66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45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-242888"/>
            <a:ext cx="8229600" cy="1143001"/>
          </a:xfrm>
        </p:spPr>
        <p:txBody>
          <a:bodyPr/>
          <a:lstStyle/>
          <a:p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балістичних</a:t>
            </a:r>
            <a:r>
              <a:rPr lang="ru-RU" dirty="0"/>
              <a:t> ракет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-11630" y="908720"/>
            <a:ext cx="5062538" cy="6408737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серпні</a:t>
            </a:r>
            <a:r>
              <a:rPr lang="ru-RU" dirty="0"/>
              <a:t> 1946 року С. П. </a:t>
            </a:r>
            <a:r>
              <a:rPr lang="ru-RU" dirty="0" err="1"/>
              <a:t>Корольов</a:t>
            </a:r>
            <a:r>
              <a:rPr lang="ru-RU" dirty="0"/>
              <a:t> почав </a:t>
            </a:r>
            <a:r>
              <a:rPr lang="ru-RU" dirty="0" err="1"/>
              <a:t>працювати</a:t>
            </a:r>
            <a:r>
              <a:rPr lang="ru-RU" dirty="0"/>
              <a:t> в </a:t>
            </a:r>
            <a:r>
              <a:rPr lang="ru-RU" dirty="0" err="1"/>
              <a:t>підмосковному</a:t>
            </a:r>
            <a:r>
              <a:rPr lang="ru-RU" dirty="0"/>
              <a:t> </a:t>
            </a:r>
            <a:r>
              <a:rPr lang="ru-RU" dirty="0" err="1"/>
              <a:t>Калінінграді</a:t>
            </a:r>
            <a:r>
              <a:rPr lang="ru-RU" dirty="0"/>
              <a:t>, де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призначений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конструктором </a:t>
            </a:r>
            <a:r>
              <a:rPr lang="ru-RU" dirty="0" err="1"/>
              <a:t>балістичних</a:t>
            </a:r>
            <a:r>
              <a:rPr lang="ru-RU" dirty="0"/>
              <a:t> ракет </a:t>
            </a:r>
            <a:r>
              <a:rPr lang="ru-RU" dirty="0" err="1"/>
              <a:t>дальньої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і начальником </a:t>
            </a:r>
            <a:r>
              <a:rPr lang="ru-RU" dirty="0" err="1"/>
              <a:t>відділу</a:t>
            </a:r>
            <a:r>
              <a:rPr lang="ru-RU" dirty="0"/>
              <a:t> № 3 НДІ-88 по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розробці</a:t>
            </a:r>
            <a:r>
              <a:rPr lang="ru-RU" dirty="0" smtClean="0"/>
              <a:t>.</a:t>
            </a:r>
          </a:p>
          <a:p>
            <a:r>
              <a:rPr lang="ru-RU" dirty="0"/>
              <a:t>Першим </a:t>
            </a:r>
            <a:r>
              <a:rPr lang="ru-RU" dirty="0" err="1"/>
              <a:t>завданням</a:t>
            </a:r>
            <a:r>
              <a:rPr lang="ru-RU" dirty="0"/>
              <a:t>, </a:t>
            </a:r>
            <a:r>
              <a:rPr lang="ru-RU" dirty="0" err="1"/>
              <a:t>поставленої</a:t>
            </a:r>
            <a:r>
              <a:rPr lang="ru-RU" dirty="0"/>
              <a:t> урядом перед С. П. </a:t>
            </a:r>
            <a:r>
              <a:rPr lang="ru-RU" dirty="0" err="1"/>
              <a:t>Корольовим</a:t>
            </a:r>
            <a:r>
              <a:rPr lang="ru-RU" dirty="0"/>
              <a:t>, як </a:t>
            </a:r>
            <a:r>
              <a:rPr lang="ru-RU" dirty="0" err="1"/>
              <a:t>головним</a:t>
            </a:r>
            <a:r>
              <a:rPr lang="ru-RU" dirty="0"/>
              <a:t> конструктором, і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ракетним</a:t>
            </a:r>
            <a:r>
              <a:rPr lang="ru-RU" dirty="0"/>
              <a:t> </a:t>
            </a:r>
            <a:r>
              <a:rPr lang="ru-RU" dirty="0" err="1"/>
              <a:t>озброєнням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аналога </a:t>
            </a:r>
            <a:r>
              <a:rPr lang="ru-RU" dirty="0" err="1"/>
              <a:t>ракети</a:t>
            </a:r>
            <a:r>
              <a:rPr lang="ru-RU" dirty="0"/>
              <a:t> Фау-2 з </a:t>
            </a:r>
            <a:r>
              <a:rPr lang="ru-RU" dirty="0" err="1"/>
              <a:t>вітчизняних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У 1948 </a:t>
            </a:r>
            <a:r>
              <a:rPr lang="ru-RU" dirty="0" err="1"/>
              <a:t>році</a:t>
            </a:r>
            <a:r>
              <a:rPr lang="ru-RU" dirty="0"/>
              <a:t> С. П. </a:t>
            </a:r>
            <a:r>
              <a:rPr lang="ru-RU" dirty="0" err="1"/>
              <a:t>Корольов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льотно-конструкторські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 </a:t>
            </a:r>
            <a:r>
              <a:rPr lang="ru-RU" dirty="0" err="1"/>
              <a:t>балістичної</a:t>
            </a:r>
            <a:r>
              <a:rPr lang="ru-RU" dirty="0"/>
              <a:t> </a:t>
            </a:r>
            <a:r>
              <a:rPr lang="ru-RU" dirty="0" err="1"/>
              <a:t>ракети</a:t>
            </a:r>
            <a:r>
              <a:rPr lang="ru-RU" dirty="0"/>
              <a:t> Р-1 (аналога Фау-2) і в 1950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на </a:t>
            </a:r>
            <a:r>
              <a:rPr lang="ru-RU" dirty="0" err="1"/>
              <a:t>озброєння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/>
              <a:t>У 1956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С. П. </a:t>
            </a:r>
            <a:r>
              <a:rPr lang="ru-RU" dirty="0" err="1"/>
              <a:t>Корольова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створена перша </a:t>
            </a:r>
            <a:r>
              <a:rPr lang="ru-RU" dirty="0" err="1"/>
              <a:t>вітчизняна</a:t>
            </a:r>
            <a:r>
              <a:rPr lang="ru-RU" dirty="0"/>
              <a:t> </a:t>
            </a:r>
            <a:r>
              <a:rPr lang="ru-RU" dirty="0" err="1"/>
              <a:t>стратегічна</a:t>
            </a:r>
            <a:r>
              <a:rPr lang="ru-RU" dirty="0"/>
              <a:t> ракета, </a:t>
            </a:r>
            <a:r>
              <a:rPr lang="ru-RU" dirty="0" err="1"/>
              <a:t>що</a:t>
            </a:r>
            <a:r>
              <a:rPr lang="ru-RU" dirty="0"/>
              <a:t> стала основою ракетного ядерного щита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У 1960 </a:t>
            </a:r>
            <a:r>
              <a:rPr lang="ru-RU" dirty="0" err="1"/>
              <a:t>році</a:t>
            </a:r>
            <a:r>
              <a:rPr lang="ru-RU" dirty="0"/>
              <a:t> на </a:t>
            </a:r>
            <a:r>
              <a:rPr lang="ru-RU" dirty="0" err="1"/>
              <a:t>озброєння</a:t>
            </a:r>
            <a:r>
              <a:rPr lang="ru-RU" dirty="0"/>
              <a:t> </a:t>
            </a:r>
            <a:r>
              <a:rPr lang="ru-RU" dirty="0" err="1"/>
              <a:t>надійшла</a:t>
            </a:r>
            <a:r>
              <a:rPr lang="ru-RU" dirty="0"/>
              <a:t> перша </a:t>
            </a:r>
            <a:r>
              <a:rPr lang="ru-RU" dirty="0" err="1"/>
              <a:t>міжконтинентальна</a:t>
            </a:r>
            <a:r>
              <a:rPr lang="ru-RU" dirty="0"/>
              <a:t> ракета Р-7,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мала два </a:t>
            </a:r>
            <a:r>
              <a:rPr lang="ru-RU" dirty="0" err="1"/>
              <a:t>ракетних</a:t>
            </a:r>
            <a:r>
              <a:rPr lang="ru-RU" dirty="0"/>
              <a:t> </a:t>
            </a:r>
            <a:r>
              <a:rPr lang="ru-RU" dirty="0" err="1"/>
              <a:t>ступені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перемога</a:t>
            </a:r>
            <a:r>
              <a:rPr lang="ru-RU" dirty="0"/>
              <a:t> С. П. </a:t>
            </a:r>
            <a:r>
              <a:rPr lang="ru-RU" dirty="0" err="1"/>
              <a:t>Корольова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endParaRPr lang="ru-RU" dirty="0" smtClean="0"/>
          </a:p>
          <a:p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19"/>
            <a:ext cx="3785296" cy="504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4088" y="59557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“ Ракета Р-2 на </a:t>
            </a:r>
            <a:r>
              <a:rPr lang="ru-RU" dirty="0" err="1"/>
              <a:t>постаменті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/>
              <a:t>в'їзді</a:t>
            </a:r>
            <a:r>
              <a:rPr lang="ru-RU" dirty="0"/>
              <a:t> в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Корольов</a:t>
            </a:r>
            <a:r>
              <a:rPr lang="ru-RU" dirty="0"/>
              <a:t> ".</a:t>
            </a:r>
          </a:p>
        </p:txBody>
      </p:sp>
    </p:spTree>
    <p:extLst>
      <p:ext uri="{BB962C8B-B14F-4D97-AF65-F5344CB8AC3E}">
        <p14:creationId xmlns:p14="http://schemas.microsoft.com/office/powerpoint/2010/main" val="316595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Перший </a:t>
            </a:r>
            <a:r>
              <a:rPr lang="ru-RU" dirty="0" err="1"/>
              <a:t>штучний</a:t>
            </a:r>
            <a:r>
              <a:rPr lang="ru-RU" dirty="0"/>
              <a:t> </a:t>
            </a:r>
            <a:r>
              <a:rPr lang="ru-RU" dirty="0" err="1"/>
              <a:t>супутник</a:t>
            </a:r>
            <a:r>
              <a:rPr lang="ru-RU" dirty="0"/>
              <a:t> </a:t>
            </a:r>
            <a:r>
              <a:rPr lang="ru-RU" dirty="0" err="1" smtClean="0"/>
              <a:t>Землі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4719342" cy="53340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1955 </a:t>
            </a:r>
            <a:r>
              <a:rPr lang="ru-RU" dirty="0" err="1"/>
              <a:t>році</a:t>
            </a:r>
            <a:r>
              <a:rPr lang="ru-RU" dirty="0"/>
              <a:t> (</a:t>
            </a:r>
            <a:r>
              <a:rPr lang="ru-RU" dirty="0" err="1"/>
              <a:t>задовго</a:t>
            </a:r>
            <a:r>
              <a:rPr lang="ru-RU" dirty="0"/>
              <a:t> до </a:t>
            </a:r>
            <a:r>
              <a:rPr lang="ru-RU" dirty="0" err="1"/>
              <a:t>льотних</a:t>
            </a:r>
            <a:r>
              <a:rPr lang="ru-RU" dirty="0"/>
              <a:t> </a:t>
            </a:r>
            <a:r>
              <a:rPr lang="ru-RU" dirty="0" err="1"/>
              <a:t>випробувань</a:t>
            </a:r>
            <a:r>
              <a:rPr lang="ru-RU" dirty="0"/>
              <a:t> </a:t>
            </a:r>
            <a:r>
              <a:rPr lang="ru-RU" dirty="0" err="1"/>
              <a:t>ракети</a:t>
            </a:r>
            <a:r>
              <a:rPr lang="ru-RU" dirty="0"/>
              <a:t> Р-7) С. П. </a:t>
            </a:r>
            <a:r>
              <a:rPr lang="ru-RU" dirty="0" err="1"/>
              <a:t>Корольов</a:t>
            </a:r>
            <a:r>
              <a:rPr lang="ru-RU" dirty="0"/>
              <a:t>, М. В. </a:t>
            </a:r>
            <a:r>
              <a:rPr lang="ru-RU" dirty="0" err="1"/>
              <a:t>Келдиш</a:t>
            </a:r>
            <a:r>
              <a:rPr lang="ru-RU" dirty="0"/>
              <a:t>, М. К. Тихонравов </a:t>
            </a:r>
            <a:r>
              <a:rPr lang="ru-RU" dirty="0" err="1"/>
              <a:t>вийшли</a:t>
            </a:r>
            <a:r>
              <a:rPr lang="ru-RU" dirty="0"/>
              <a:t> до уряду з </a:t>
            </a:r>
            <a:r>
              <a:rPr lang="ru-RU" dirty="0" err="1"/>
              <a:t>пропозицією</a:t>
            </a:r>
            <a:r>
              <a:rPr lang="ru-RU" dirty="0"/>
              <a:t> про </a:t>
            </a:r>
            <a:r>
              <a:rPr lang="ru-RU" dirty="0" err="1"/>
              <a:t>виведення</a:t>
            </a:r>
            <a:r>
              <a:rPr lang="ru-RU" dirty="0"/>
              <a:t> в космос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ракети</a:t>
            </a:r>
            <a:r>
              <a:rPr lang="ru-RU" dirty="0"/>
              <a:t> Р-7 штучного </a:t>
            </a:r>
            <a:r>
              <a:rPr lang="ru-RU" dirty="0" err="1"/>
              <a:t>супутника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(ШСЗ ). </a:t>
            </a:r>
            <a:endParaRPr lang="ru-RU" dirty="0" smtClean="0"/>
          </a:p>
          <a:p>
            <a:r>
              <a:rPr lang="ru-RU" dirty="0"/>
              <a:t>4 </a:t>
            </a:r>
            <a:r>
              <a:rPr lang="ru-RU" dirty="0" err="1"/>
              <a:t>жовтня</a:t>
            </a:r>
            <a:r>
              <a:rPr lang="ru-RU" dirty="0"/>
              <a:t> 1957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запущений</a:t>
            </a:r>
            <a:r>
              <a:rPr lang="ru-RU" dirty="0"/>
              <a:t> на </a:t>
            </a:r>
            <a:r>
              <a:rPr lang="ru-RU" dirty="0" err="1"/>
              <a:t>навколоземну</a:t>
            </a:r>
            <a:r>
              <a:rPr lang="ru-RU" dirty="0"/>
              <a:t> </a:t>
            </a:r>
            <a:r>
              <a:rPr lang="ru-RU" dirty="0" err="1"/>
              <a:t>орбіту</a:t>
            </a:r>
            <a:r>
              <a:rPr lang="ru-RU" dirty="0"/>
              <a:t> перший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ШСЗ.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політ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приголомшливий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 і створив </a:t>
            </a:r>
            <a:r>
              <a:rPr lang="ru-RU" dirty="0" err="1"/>
              <a:t>Радянському</a:t>
            </a:r>
            <a:r>
              <a:rPr lang="ru-RU" dirty="0"/>
              <a:t> Союзу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міжнародний</a:t>
            </a:r>
            <a:r>
              <a:rPr lang="ru-RU" dirty="0"/>
              <a:t> авторитет. </a:t>
            </a:r>
            <a:endParaRPr lang="ru-RU" dirty="0" smtClean="0"/>
          </a:p>
          <a:p>
            <a:r>
              <a:rPr lang="ru-RU" dirty="0"/>
              <a:t>У 1959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і </a:t>
            </a:r>
            <a:r>
              <a:rPr lang="ru-RU" dirty="0" err="1"/>
              <a:t>запускаються</a:t>
            </a:r>
            <a:r>
              <a:rPr lang="ru-RU" dirty="0"/>
              <a:t> три </a:t>
            </a:r>
            <a:r>
              <a:rPr lang="ru-RU" dirty="0" err="1"/>
              <a:t>автоматичних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апарата</a:t>
            </a:r>
            <a:r>
              <a:rPr lang="ru-RU" dirty="0"/>
              <a:t> до </a:t>
            </a:r>
            <a:r>
              <a:rPr lang="ru-RU" dirty="0" err="1"/>
              <a:t>Місяця</a:t>
            </a:r>
            <a:r>
              <a:rPr lang="ru-RU" dirty="0"/>
              <a:t>. Перший і </a:t>
            </a:r>
            <a:r>
              <a:rPr lang="ru-RU" dirty="0" err="1"/>
              <a:t>другий</a:t>
            </a:r>
            <a:r>
              <a:rPr lang="ru-RU" dirty="0"/>
              <a:t> - для доставки на </a:t>
            </a:r>
            <a:r>
              <a:rPr lang="ru-RU" dirty="0" err="1"/>
              <a:t>Місяць</a:t>
            </a:r>
            <a:r>
              <a:rPr lang="ru-RU" dirty="0"/>
              <a:t> </a:t>
            </a:r>
            <a:r>
              <a:rPr lang="ru-RU" dirty="0" err="1"/>
              <a:t>вимпела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Союзу, </a:t>
            </a:r>
            <a:r>
              <a:rPr lang="ru-RU" dirty="0" err="1"/>
              <a:t>третій</a:t>
            </a:r>
            <a:r>
              <a:rPr lang="ru-RU" dirty="0"/>
              <a:t> з метою </a:t>
            </a:r>
            <a:r>
              <a:rPr lang="ru-RU" dirty="0" err="1"/>
              <a:t>фотографування</a:t>
            </a:r>
            <a:r>
              <a:rPr lang="ru-RU" dirty="0"/>
              <a:t> </a:t>
            </a:r>
            <a:r>
              <a:rPr lang="ru-RU" dirty="0" err="1"/>
              <a:t>зворотного</a:t>
            </a:r>
            <a:r>
              <a:rPr lang="ru-RU" dirty="0"/>
              <a:t> (</a:t>
            </a:r>
            <a:r>
              <a:rPr lang="ru-RU" dirty="0" err="1"/>
              <a:t>невидимої</a:t>
            </a:r>
            <a:r>
              <a:rPr lang="ru-RU" dirty="0"/>
              <a:t>)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. </a:t>
            </a:r>
            <a:r>
              <a:rPr lang="ru-RU" dirty="0" err="1"/>
              <a:t>Надалі</a:t>
            </a:r>
            <a:r>
              <a:rPr lang="ru-RU" dirty="0"/>
              <a:t> С. П. </a:t>
            </a:r>
            <a:r>
              <a:rPr lang="ru-RU" dirty="0" err="1"/>
              <a:t>Корольов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розробку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досконалого</a:t>
            </a:r>
            <a:r>
              <a:rPr lang="ru-RU" dirty="0"/>
              <a:t> </a:t>
            </a:r>
            <a:r>
              <a:rPr lang="ru-RU" dirty="0" err="1"/>
              <a:t>місячного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 для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м'якої</a:t>
            </a:r>
            <a:r>
              <a:rPr lang="ru-RU" dirty="0"/>
              <a:t> посадки на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, </a:t>
            </a:r>
            <a:r>
              <a:rPr lang="ru-RU" dirty="0" err="1"/>
              <a:t>фотографування</a:t>
            </a:r>
            <a:r>
              <a:rPr lang="ru-RU" dirty="0"/>
              <a:t> і </a:t>
            </a:r>
            <a:r>
              <a:rPr lang="ru-RU" dirty="0" err="1"/>
              <a:t>передачі</a:t>
            </a:r>
            <a:r>
              <a:rPr lang="ru-RU" dirty="0"/>
              <a:t> на Землю </a:t>
            </a:r>
            <a:r>
              <a:rPr lang="ru-RU" dirty="0" err="1"/>
              <a:t>місячної</a:t>
            </a:r>
            <a:r>
              <a:rPr lang="ru-RU" dirty="0"/>
              <a:t> </a:t>
            </a:r>
            <a:r>
              <a:rPr lang="ru-RU" dirty="0" err="1"/>
              <a:t>панорами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97" y="2097629"/>
            <a:ext cx="4424657" cy="362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5117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Финансовая тема</Template>
  <TotalTime>205</TotalTime>
  <Words>1491</Words>
  <Application>Microsoft Office PowerPoint</Application>
  <PresentationFormat>Экран (4:3)</PresentationFormat>
  <Paragraphs>84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Currency</vt:lpstr>
      <vt:lpstr>    Проект на тему: “Сергій Корольов”  </vt:lpstr>
      <vt:lpstr>План проекту</vt:lpstr>
      <vt:lpstr>Вступ</vt:lpstr>
      <vt:lpstr>Ранні роки видатного вченого</vt:lpstr>
      <vt:lpstr>Освіта</vt:lpstr>
      <vt:lpstr> Кар’єра</vt:lpstr>
      <vt:lpstr>Жахливі роки життя радянського українського вченого</vt:lpstr>
      <vt:lpstr>Розробка балістичних ракет</vt:lpstr>
      <vt:lpstr>Перший штучний супутник Землі</vt:lpstr>
      <vt:lpstr>Людина в космосі</vt:lpstr>
      <vt:lpstr>Смерть Сергія Корольова</vt:lpstr>
      <vt:lpstr>Висновок</vt:lpstr>
      <vt:lpstr>Список використаних джерел:</vt:lpstr>
      <vt:lpstr>Дякую за увагу!!!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Сергій Корольов</dc:title>
  <dc:creator>User</dc:creator>
  <cp:lastModifiedBy>User</cp:lastModifiedBy>
  <cp:revision>16</cp:revision>
  <dcterms:created xsi:type="dcterms:W3CDTF">2012-12-18T20:23:11Z</dcterms:created>
  <dcterms:modified xsi:type="dcterms:W3CDTF">2012-12-19T23:02:14Z</dcterms:modified>
</cp:coreProperties>
</file>