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0535-E074-4AD7-AB84-514E81B86272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CF6E-18C6-4D9F-BC87-18163085A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700808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 Презентація на тему:</a:t>
            </a:r>
          </a:p>
          <a:p>
            <a:r>
              <a:rPr lang="uk-UA" sz="3200" dirty="0" err="1" smtClean="0">
                <a:latin typeface="Batang" pitchFamily="18" charset="-127"/>
                <a:ea typeface="Batang" pitchFamily="18" charset="-127"/>
              </a:rPr>
              <a:t>“Атомна</a:t>
            </a:r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uk-UA" sz="3200" dirty="0" err="1" smtClean="0">
                <a:latin typeface="Batang" pitchFamily="18" charset="-127"/>
                <a:ea typeface="Batang" pitchFamily="18" charset="-127"/>
              </a:rPr>
              <a:t>електростанція”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3720" y="573325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Підготував 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Учень 11 класу</a:t>
            </a:r>
          </a:p>
          <a:p>
            <a:pPr algn="ctr"/>
            <a:r>
              <a:rPr lang="uk-UA" dirty="0" smtClean="0">
                <a:solidFill>
                  <a:schemeClr val="bg1">
                    <a:lumMod val="95000"/>
                  </a:schemeClr>
                </a:solidFill>
              </a:rPr>
              <a:t>Тонконог Іван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Південно-українська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атомна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  <a:r>
              <a:rPr lang="ru-R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електростанція</a:t>
            </a: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loon Lt TL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820472" cy="511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Хмельницька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електростанція</a:t>
            </a:r>
            <a:endParaRPr lang="ru-RU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3063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Запорізька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електростанція</a:t>
            </a:r>
            <a:endParaRPr lang="ru-RU" sz="4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784976" cy="593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5976" y="60212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Запорізька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 АЕС —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найбільша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електростанція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ndalus" pitchFamily="18" charset="-78"/>
              </a:rPr>
              <a:t>Європи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116632"/>
            <a:ext cx="85689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Рівненська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атомна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електростанція</a:t>
            </a:r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4976" cy="59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572000" cy="1477328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err="1" smtClean="0">
                <a:solidFill>
                  <a:schemeClr val="bg1"/>
                </a:solidFill>
              </a:rPr>
              <a:t>працюючих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b="1" dirty="0" smtClean="0">
                <a:solidFill>
                  <a:schemeClr val="bg1"/>
                </a:solidFill>
              </a:rPr>
              <a:t> АЕС </a:t>
            </a:r>
            <a:r>
              <a:rPr lang="ru-RU" b="1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b="1" dirty="0" smtClean="0">
                <a:solidFill>
                  <a:schemeClr val="bg1"/>
                </a:solidFill>
              </a:rPr>
              <a:t> 15 </a:t>
            </a:r>
            <a:r>
              <a:rPr lang="ru-RU" b="1" dirty="0" err="1" smtClean="0">
                <a:solidFill>
                  <a:schemeClr val="bg1"/>
                </a:solidFill>
              </a:rPr>
              <a:t>енергоблоків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потужністю</a:t>
            </a:r>
            <a:r>
              <a:rPr lang="ru-RU" b="1" dirty="0" smtClean="0">
                <a:solidFill>
                  <a:schemeClr val="bg1"/>
                </a:solidFill>
              </a:rPr>
              <a:t> 13888 </a:t>
            </a:r>
            <a:r>
              <a:rPr lang="ru-RU" b="1" dirty="0" err="1" smtClean="0">
                <a:solidFill>
                  <a:schemeClr val="bg1"/>
                </a:solidFill>
              </a:rPr>
              <a:t>Мвт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які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виробляють</a:t>
            </a:r>
            <a:r>
              <a:rPr lang="ru-RU" b="1" dirty="0" smtClean="0">
                <a:solidFill>
                  <a:schemeClr val="bg1"/>
                </a:solidFill>
              </a:rPr>
              <a:t> прибл. 40~50 % </a:t>
            </a:r>
            <a:r>
              <a:rPr lang="ru-RU" b="1" dirty="0" err="1" smtClean="0">
                <a:solidFill>
                  <a:schemeClr val="bg1"/>
                </a:solidFill>
              </a:rPr>
              <a:t>від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загального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обсягу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електроенергії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324131" cy="25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988840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267744" y="4797152"/>
            <a:ext cx="4572000" cy="646331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 2010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частка</a:t>
            </a:r>
            <a:r>
              <a:rPr lang="ru-RU" b="1" dirty="0" smtClean="0">
                <a:solidFill>
                  <a:schemeClr val="bg1"/>
                </a:solidFill>
              </a:rPr>
              <a:t> АЕС у </a:t>
            </a:r>
            <a:r>
              <a:rPr lang="ru-RU" b="1" dirty="0" err="1" smtClean="0">
                <a:solidFill>
                  <a:schemeClr val="bg1"/>
                </a:solidFill>
              </a:rPr>
              <a:t>виробленні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електроенергії</a:t>
            </a:r>
            <a:r>
              <a:rPr lang="ru-RU" b="1" dirty="0" smtClean="0">
                <a:solidFill>
                  <a:schemeClr val="bg1"/>
                </a:solidFill>
              </a:rPr>
              <a:t> по </a:t>
            </a:r>
            <a:r>
              <a:rPr lang="ru-RU" b="1" dirty="0" err="1" smtClean="0">
                <a:solidFill>
                  <a:schemeClr val="bg1"/>
                </a:solidFill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склала</a:t>
            </a:r>
            <a:r>
              <a:rPr lang="ru-RU" b="1" dirty="0" smtClean="0">
                <a:solidFill>
                  <a:schemeClr val="bg1"/>
                </a:solidFill>
              </a:rPr>
              <a:t> 47,4 %.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18864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Атомна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електростанція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968552" cy="358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628800"/>
            <a:ext cx="9144000" cy="1354217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електростанція</a:t>
            </a:r>
            <a:r>
              <a:rPr lang="ru-RU" sz="3200" b="1" i="1" dirty="0" smtClean="0">
                <a:solidFill>
                  <a:schemeClr val="bg1"/>
                </a:solidFill>
              </a:rPr>
              <a:t>, в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якій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атомна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енергія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перетворюється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в</a:t>
            </a:r>
            <a:r>
              <a:rPr lang="ru-RU" sz="3200" b="1" i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</a:rPr>
              <a:t>електричну</a:t>
            </a:r>
            <a:r>
              <a:rPr lang="ru-RU" sz="3200" b="1" i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60648"/>
            <a:ext cx="61206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Атомні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електростанції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виду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енергії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оримується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можна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розділити</a:t>
            </a:r>
            <a:r>
              <a:rPr lang="ru-RU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92896"/>
            <a:ext cx="9144000" cy="312701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err="1" smtClean="0">
                <a:solidFill>
                  <a:schemeClr val="bg1"/>
                </a:solidFill>
              </a:rPr>
              <a:t>Атомні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електростанції</a:t>
            </a:r>
            <a:r>
              <a:rPr lang="ru-RU" sz="3200" b="1" dirty="0" smtClean="0">
                <a:solidFill>
                  <a:schemeClr val="bg1"/>
                </a:solidFill>
              </a:rPr>
              <a:t> (АЕС), </a:t>
            </a:r>
            <a:r>
              <a:rPr lang="ru-RU" sz="3200" b="1" dirty="0" err="1" smtClean="0">
                <a:solidFill>
                  <a:schemeClr val="bg1"/>
                </a:solidFill>
              </a:rPr>
              <a:t>призначені</a:t>
            </a:r>
            <a:r>
              <a:rPr lang="ru-RU" sz="3200" b="1" dirty="0" smtClean="0">
                <a:solidFill>
                  <a:schemeClr val="bg1"/>
                </a:solidFill>
              </a:rPr>
              <a:t> для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вироблення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тільки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електроенергії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err="1" smtClean="0">
                <a:solidFill>
                  <a:schemeClr val="bg1"/>
                </a:solidFill>
              </a:rPr>
              <a:t>Атомні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теплоелектроцентралі</a:t>
            </a:r>
            <a:r>
              <a:rPr lang="ru-RU" sz="3200" b="1" dirty="0" smtClean="0">
                <a:solidFill>
                  <a:schemeClr val="bg1"/>
                </a:solidFill>
              </a:rPr>
              <a:t> (АТЕЦ),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виробляють</a:t>
            </a:r>
            <a:r>
              <a:rPr lang="ru-RU" sz="3200" b="1" dirty="0" smtClean="0">
                <a:solidFill>
                  <a:schemeClr val="bg1"/>
                </a:solidFill>
              </a:rPr>
              <a:t> як </a:t>
            </a:r>
            <a:r>
              <a:rPr lang="ru-RU" sz="3200" b="1" dirty="0" err="1" smtClean="0">
                <a:solidFill>
                  <a:schemeClr val="bg1"/>
                </a:solidFill>
              </a:rPr>
              <a:t>електроенергію</a:t>
            </a:r>
            <a:r>
              <a:rPr lang="ru-RU" sz="3200" b="1" dirty="0" smtClean="0">
                <a:solidFill>
                  <a:schemeClr val="bg1"/>
                </a:solidFill>
              </a:rPr>
              <a:t>, так </a:t>
            </a:r>
            <a:r>
              <a:rPr lang="ru-RU" sz="3200" b="1" dirty="0" err="1" smtClean="0">
                <a:solidFill>
                  <a:schemeClr val="bg1"/>
                </a:solidFill>
              </a:rPr>
              <a:t>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теплову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енергію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err="1" smtClean="0">
                <a:solidFill>
                  <a:schemeClr val="bg1"/>
                </a:solidFill>
              </a:rPr>
              <a:t>Атомні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станції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теплопостачання</a:t>
            </a:r>
            <a:r>
              <a:rPr lang="ru-RU" sz="3200" b="1" dirty="0" smtClean="0">
                <a:solidFill>
                  <a:schemeClr val="bg1"/>
                </a:solidFill>
              </a:rPr>
              <a:t> (АСТ), </a:t>
            </a:r>
            <a:r>
              <a:rPr lang="ru-RU" sz="3200" b="1" dirty="0" err="1" smtClean="0">
                <a:solidFill>
                  <a:schemeClr val="bg1"/>
                </a:solidFill>
              </a:rPr>
              <a:t>що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виробляють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лише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теплову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енергію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341438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348880"/>
            <a:ext cx="9144000" cy="267765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Енергія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виділяється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активній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зоні</a:t>
            </a:r>
            <a:r>
              <a:rPr lang="ru-RU" sz="2400" b="1" dirty="0" smtClean="0">
                <a:solidFill>
                  <a:schemeClr val="bg1"/>
                </a:solidFill>
              </a:rPr>
              <a:t> реактора,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передається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теплоносію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2400" b="1" dirty="0" smtClean="0">
                <a:solidFill>
                  <a:schemeClr val="bg1"/>
                </a:solidFill>
              </a:rPr>
              <a:t> контуру. </a:t>
            </a:r>
            <a:r>
              <a:rPr lang="ru-RU" sz="2400" b="1" dirty="0" err="1" smtClean="0">
                <a:solidFill>
                  <a:schemeClr val="bg1"/>
                </a:solidFill>
              </a:rPr>
              <a:t>Далі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теплоносій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подається</a:t>
            </a:r>
            <a:r>
              <a:rPr lang="ru-RU" sz="2400" b="1" dirty="0" smtClean="0">
                <a:solidFill>
                  <a:schemeClr val="bg1"/>
                </a:solidFill>
              </a:rPr>
              <a:t> насосами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теплообмінник</a:t>
            </a:r>
            <a:r>
              <a:rPr lang="ru-RU" sz="2400" b="1" dirty="0" smtClean="0">
                <a:solidFill>
                  <a:schemeClr val="bg1"/>
                </a:solidFill>
              </a:rPr>
              <a:t> (парогенератор), де </a:t>
            </a:r>
            <a:r>
              <a:rPr lang="ru-RU" sz="2400" b="1" dirty="0" err="1" smtClean="0">
                <a:solidFill>
                  <a:schemeClr val="bg1"/>
                </a:solidFill>
              </a:rPr>
              <a:t>нагріває</a:t>
            </a:r>
            <a:r>
              <a:rPr lang="ru-RU" sz="2400" b="1" dirty="0" smtClean="0">
                <a:solidFill>
                  <a:schemeClr val="bg1"/>
                </a:solidFill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</a:rPr>
              <a:t>кипіння</a:t>
            </a:r>
            <a:r>
              <a:rPr lang="ru-RU" sz="2400" b="1" dirty="0" smtClean="0">
                <a:solidFill>
                  <a:schemeClr val="bg1"/>
                </a:solidFill>
              </a:rPr>
              <a:t> воду другого контуру. </a:t>
            </a:r>
            <a:r>
              <a:rPr lang="ru-RU" sz="2400" b="1" dirty="0" err="1" smtClean="0">
                <a:solidFill>
                  <a:schemeClr val="bg1"/>
                </a:solidFill>
              </a:rPr>
              <a:t>Отримана</a:t>
            </a:r>
            <a:r>
              <a:rPr lang="ru-RU" sz="2400" b="1" dirty="0" smtClean="0">
                <a:solidFill>
                  <a:schemeClr val="bg1"/>
                </a:solidFill>
              </a:rPr>
              <a:t> при </a:t>
            </a:r>
            <a:r>
              <a:rPr lang="ru-RU" sz="2400" b="1" dirty="0" err="1" smtClean="0">
                <a:solidFill>
                  <a:schemeClr val="bg1"/>
                </a:solidFill>
              </a:rPr>
              <a:t>цьому</a:t>
            </a:r>
            <a:r>
              <a:rPr lang="ru-RU" sz="2400" b="1" dirty="0" smtClean="0">
                <a:solidFill>
                  <a:schemeClr val="bg1"/>
                </a:solidFill>
              </a:rPr>
              <a:t> пара </a:t>
            </a:r>
            <a:r>
              <a:rPr lang="ru-RU" sz="2400" b="1" dirty="0" err="1" smtClean="0">
                <a:solidFill>
                  <a:schemeClr val="bg1"/>
                </a:solidFill>
              </a:rPr>
              <a:t>надходить</a:t>
            </a:r>
            <a:r>
              <a:rPr lang="ru-RU" sz="2400" b="1" dirty="0" smtClean="0">
                <a:solidFill>
                  <a:schemeClr val="bg1"/>
                </a:solidFill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</a:rPr>
              <a:t>турбіни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обертаючі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електрогенератори</a:t>
            </a:r>
            <a:r>
              <a:rPr lang="ru-RU" sz="2400" b="1" dirty="0" smtClean="0">
                <a:solidFill>
                  <a:schemeClr val="bg1"/>
                </a:solidFill>
              </a:rPr>
              <a:t>. На </a:t>
            </a:r>
            <a:r>
              <a:rPr lang="ru-RU" sz="2400" b="1" dirty="0" err="1" smtClean="0">
                <a:solidFill>
                  <a:schemeClr val="bg1"/>
                </a:solidFill>
              </a:rPr>
              <a:t>виході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турбін</a:t>
            </a:r>
            <a:r>
              <a:rPr lang="ru-RU" sz="2400" b="1" dirty="0" smtClean="0">
                <a:solidFill>
                  <a:schemeClr val="bg1"/>
                </a:solidFill>
              </a:rPr>
              <a:t> пара </a:t>
            </a:r>
            <a:r>
              <a:rPr lang="ru-RU" sz="2400" b="1" dirty="0" err="1" smtClean="0">
                <a:solidFill>
                  <a:schemeClr val="bg1"/>
                </a:solidFill>
              </a:rPr>
              <a:t>надходить</a:t>
            </a:r>
            <a:r>
              <a:rPr lang="ru-RU" sz="2400" b="1" dirty="0" smtClean="0">
                <a:solidFill>
                  <a:schemeClr val="bg1"/>
                </a:solidFill>
              </a:rPr>
              <a:t> у конденсатор, де </a:t>
            </a:r>
            <a:r>
              <a:rPr lang="ru-RU" sz="2400" b="1" dirty="0" err="1" smtClean="0">
                <a:solidFill>
                  <a:schemeClr val="bg1"/>
                </a:solidFill>
              </a:rPr>
              <a:t>охолоджується</a:t>
            </a:r>
            <a:r>
              <a:rPr lang="ru-RU" sz="2400" b="1" dirty="0" smtClean="0">
                <a:solidFill>
                  <a:schemeClr val="bg1"/>
                </a:solidFill>
              </a:rPr>
              <a:t> великою </a:t>
            </a:r>
            <a:r>
              <a:rPr lang="ru-RU" sz="2400" b="1" dirty="0" err="1" smtClean="0">
                <a:solidFill>
                  <a:schemeClr val="bg1"/>
                </a:solidFill>
              </a:rPr>
              <a:t>кількістю</a:t>
            </a:r>
            <a:r>
              <a:rPr lang="ru-RU" sz="2400" b="1" dirty="0" smtClean="0">
                <a:solidFill>
                  <a:schemeClr val="bg1"/>
                </a:solidFill>
              </a:rPr>
              <a:t> води,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надходять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водосховища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116632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роботи АЕС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Схема </a:t>
            </a:r>
            <a:r>
              <a:rPr lang="ru-RU" sz="3200" b="1" dirty="0" err="1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работи</a:t>
            </a:r>
            <a:r>
              <a:rPr lang="ru-RU" sz="32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АЕС с (ВВЕР)</a:t>
            </a:r>
            <a:endParaRPr lang="ru-RU" sz="32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5" descr="PressurizedWaterReactor_ru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6038"/>
            <a:ext cx="8280400" cy="67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0"/>
            <a:ext cx="48245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kern="10" dirty="0" err="1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  <a:cs typeface="Arial"/>
              </a:rPr>
              <a:t>Переваги</a:t>
            </a: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  <a:cs typeface="Arial"/>
              </a:rPr>
              <a:t> АЕС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12776"/>
            <a:ext cx="5076056" cy="4247317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Головна перевага - незалежність від джерел палива із-за невеликого використання його. Витрати на перевезення ядерного палива на відміну від традиційного вугілля незначні.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 Величезною перевагою АЕС є їх відносна екологічна чистота.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АЕС не споживають кисню взагалі. 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uk-UA" b="1" dirty="0" smtClean="0">
                <a:solidFill>
                  <a:schemeClr val="bg1"/>
                </a:solidFill>
              </a:rPr>
              <a:t>Крім того, більший питомий викид радіоактивних речовин дає вугільна станція. У вугіллі завжди містяться природні радіоактивні речовини, при спалюванні вугілля вони практично повністю потрапляють в зовнішнє середовище. При цьому питома активність викидів ТЕС в кілька разів вище, ніж для АЕС.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456383" cy="21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5024"/>
            <a:ext cx="34563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0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latin typeface="Balloon Lt TL" pitchFamily="66" charset="0"/>
              <a:cs typeface="Arial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oon Lt TL" pitchFamily="66" charset="0"/>
              </a:rPr>
              <a:t>Недоліки АЕС</a:t>
            </a:r>
            <a:endParaRPr lang="ru-RU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lloon Lt TL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12776"/>
            <a:ext cx="4644008" cy="4385816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err="1" smtClean="0">
                <a:solidFill>
                  <a:schemeClr val="bg1"/>
                </a:solidFill>
              </a:rPr>
              <a:t>Опромінене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паливо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небезпечне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вимагає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складних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дорогих </a:t>
            </a:r>
            <a:r>
              <a:rPr lang="ru-RU" b="1" dirty="0" err="1" smtClean="0">
                <a:solidFill>
                  <a:schemeClr val="bg1"/>
                </a:solidFill>
              </a:rPr>
              <a:t>заходів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переробки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зберігання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Небажаним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режим </a:t>
            </a:r>
            <a:r>
              <a:rPr lang="ru-RU" b="1" dirty="0" err="1" smtClean="0">
                <a:solidFill>
                  <a:schemeClr val="bg1"/>
                </a:solidFill>
              </a:rPr>
              <a:t>роботи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змінною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потужністю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реакторів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працюють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теплових</a:t>
            </a:r>
            <a:r>
              <a:rPr lang="ru-RU" b="1" dirty="0" smtClean="0">
                <a:solidFill>
                  <a:schemeClr val="bg1"/>
                </a:solidFill>
              </a:rPr>
              <a:t> нейтронах.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З точки </a:t>
            </a:r>
            <a:r>
              <a:rPr lang="ru-RU" b="1" dirty="0" err="1" smtClean="0">
                <a:solidFill>
                  <a:schemeClr val="bg1"/>
                </a:solidFill>
              </a:rPr>
              <a:t>зору</a:t>
            </a:r>
            <a:r>
              <a:rPr lang="ru-RU" b="1" dirty="0" smtClean="0">
                <a:solidFill>
                  <a:schemeClr val="bg1"/>
                </a:solidFill>
              </a:rPr>
              <a:t> статистики та </a:t>
            </a:r>
            <a:r>
              <a:rPr lang="ru-RU" b="1" dirty="0" err="1" smtClean="0">
                <a:solidFill>
                  <a:schemeClr val="bg1"/>
                </a:solidFill>
              </a:rPr>
              <a:t>страхування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аварії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вкрай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малоймовірні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однак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наслідки</a:t>
            </a:r>
            <a:r>
              <a:rPr lang="ru-RU" b="1" dirty="0" smtClean="0">
                <a:solidFill>
                  <a:schemeClr val="bg1"/>
                </a:solidFill>
              </a:rPr>
              <a:t> такого </a:t>
            </a:r>
            <a:r>
              <a:rPr lang="ru-RU" b="1" dirty="0" err="1" smtClean="0">
                <a:solidFill>
                  <a:schemeClr val="bg1"/>
                </a:solidFill>
              </a:rPr>
              <a:t>інциденту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вкрай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важкі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капітальні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вкладення</a:t>
            </a:r>
            <a:r>
              <a:rPr lang="ru-RU" b="1" dirty="0" smtClean="0">
                <a:solidFill>
                  <a:schemeClr val="bg1"/>
                </a:solidFill>
              </a:rPr>
              <a:t>, як </a:t>
            </a:r>
            <a:r>
              <a:rPr lang="ru-RU" b="1" dirty="0" err="1" smtClean="0">
                <a:solidFill>
                  <a:schemeClr val="bg1"/>
                </a:solidFill>
              </a:rPr>
              <a:t>питомі,так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загальні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необхідні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спорудження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інфраструктури</a:t>
            </a:r>
            <a:r>
              <a:rPr lang="ru-RU" b="1" dirty="0" smtClean="0">
                <a:solidFill>
                  <a:schemeClr val="bg1"/>
                </a:solidFill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</a:rPr>
              <a:t>також</a:t>
            </a:r>
            <a:r>
              <a:rPr lang="ru-RU" b="1" dirty="0" smtClean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разі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можливої</a:t>
            </a:r>
            <a:r>
              <a:rPr lang="ru-RU" b="1" dirty="0" smtClean="0">
                <a:solidFill>
                  <a:schemeClr val="bg1"/>
                </a:solidFill>
              </a:rPr>
              <a:t> ​​</a:t>
            </a:r>
            <a:r>
              <a:rPr lang="ru-RU" b="1" dirty="0" err="1" smtClean="0">
                <a:solidFill>
                  <a:schemeClr val="bg1"/>
                </a:solidFill>
              </a:rPr>
              <a:t>ліквідації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3456384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gradient_00427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88640"/>
            <a:ext cx="35283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Українські</a:t>
            </a:r>
            <a:r>
              <a:rPr lang="ru-RU" sz="4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АЕС</a:t>
            </a: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785225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55776" y="90872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Чорнобильська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атомна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електростанція</a:t>
            </a:r>
            <a:r>
              <a:rPr lang="ru-RU" dirty="0" smtClean="0">
                <a:solidFill>
                  <a:srgbClr val="000000"/>
                </a:solidFill>
              </a:rPr>
              <a:t> (ЧАЕС)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385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6</cp:revision>
  <dcterms:created xsi:type="dcterms:W3CDTF">2014-05-20T13:56:19Z</dcterms:created>
  <dcterms:modified xsi:type="dcterms:W3CDTF">2014-05-20T15:02:36Z</dcterms:modified>
</cp:coreProperties>
</file>