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9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4/28/2014 9:10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643050"/>
            <a:ext cx="7681913" cy="1523495"/>
          </a:xfrm>
        </p:spPr>
        <p:txBody>
          <a:bodyPr/>
          <a:lstStyle/>
          <a:p>
            <a:pPr algn="ctr"/>
            <a:r>
              <a:rPr lang="uk-UA" sz="9600" dirty="0" smtClean="0"/>
              <a:t>ВІЛ та СНІД</a:t>
            </a:r>
            <a:endParaRPr lang="en-US" sz="4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646331"/>
          </a:xfrm>
          <a:prstGeom prst="rect">
            <a:avLst/>
          </a:prstGeom>
          <a:noFill/>
        </p:spPr>
        <p:txBody>
          <a:bodyPr wrap="square" rtlCol="0">
            <a:spAutoFit/>
          </a:bodyPr>
          <a:lstStyle/>
          <a:p>
            <a:r>
              <a:rPr lang="ru-RU" sz="3600" b="1" dirty="0" err="1" smtClean="0">
                <a:solidFill>
                  <a:schemeClr val="accent5">
                    <a:lumMod val="75000"/>
                  </a:schemeClr>
                </a:solidFill>
              </a:rPr>
              <a:t>Профілактика</a:t>
            </a:r>
            <a:r>
              <a:rPr lang="ru-RU" sz="3600" b="1" dirty="0" smtClean="0">
                <a:solidFill>
                  <a:schemeClr val="accent5">
                    <a:lumMod val="75000"/>
                  </a:schemeClr>
                </a:solidFill>
              </a:rPr>
              <a:t> </a:t>
            </a:r>
            <a:r>
              <a:rPr lang="ru-RU" sz="3600" b="1" dirty="0" err="1" smtClean="0">
                <a:solidFill>
                  <a:schemeClr val="accent5">
                    <a:lumMod val="75000"/>
                  </a:schemeClr>
                </a:solidFill>
              </a:rPr>
              <a:t>захворювання</a:t>
            </a:r>
            <a:r>
              <a:rPr lang="ru-RU" sz="3600" b="1" dirty="0" smtClean="0">
                <a:solidFill>
                  <a:schemeClr val="accent5">
                    <a:lumMod val="75000"/>
                  </a:schemeClr>
                </a:solidFill>
              </a:rPr>
              <a:t> ВІЛ/</a:t>
            </a:r>
            <a:r>
              <a:rPr lang="ru-RU" sz="3600" b="1" dirty="0" err="1" smtClean="0">
                <a:solidFill>
                  <a:schemeClr val="accent5">
                    <a:lumMod val="75000"/>
                  </a:schemeClr>
                </a:solidFill>
              </a:rPr>
              <a:t>СНІДу</a:t>
            </a:r>
            <a:endParaRPr lang="ru-RU" sz="3600" b="1" dirty="0" smtClean="0">
              <a:solidFill>
                <a:schemeClr val="accent5">
                  <a:lumMod val="75000"/>
                </a:schemeClr>
              </a:solidFill>
            </a:endParaRPr>
          </a:p>
        </p:txBody>
      </p:sp>
      <p:sp>
        <p:nvSpPr>
          <p:cNvPr id="3" name="TextBox 2"/>
          <p:cNvSpPr txBox="1"/>
          <p:nvPr/>
        </p:nvSpPr>
        <p:spPr>
          <a:xfrm>
            <a:off x="285720" y="928670"/>
            <a:ext cx="8715435" cy="523220"/>
          </a:xfrm>
          <a:prstGeom prst="rect">
            <a:avLst/>
          </a:prstGeom>
          <a:noFill/>
        </p:spPr>
        <p:txBody>
          <a:bodyPr wrap="square" rtlCol="0">
            <a:spAutoFit/>
          </a:bodyPr>
          <a:lstStyle/>
          <a:p>
            <a:pPr indent="82550"/>
            <a:endParaRPr lang="ru-RU" sz="2800" dirty="0"/>
          </a:p>
        </p:txBody>
      </p:sp>
      <p:sp>
        <p:nvSpPr>
          <p:cNvPr id="4" name="TextBox 3"/>
          <p:cNvSpPr txBox="1"/>
          <p:nvPr/>
        </p:nvSpPr>
        <p:spPr>
          <a:xfrm>
            <a:off x="285720" y="928670"/>
            <a:ext cx="8715435" cy="3970318"/>
          </a:xfrm>
          <a:prstGeom prst="rect">
            <a:avLst/>
          </a:prstGeom>
          <a:noFill/>
        </p:spPr>
        <p:txBody>
          <a:bodyPr wrap="square" rtlCol="0">
            <a:spAutoFit/>
          </a:bodyPr>
          <a:lstStyle/>
          <a:p>
            <a:pPr indent="82550"/>
            <a:r>
              <a:rPr lang="uk-UA" sz="2800" i="1" dirty="0" smtClean="0">
                <a:solidFill>
                  <a:srgbClr val="FF0000"/>
                </a:solidFill>
              </a:rPr>
              <a:t>Основні напрямки профілактики:</a:t>
            </a:r>
            <a:endParaRPr lang="ru-RU" sz="2800" i="1" dirty="0" smtClean="0">
              <a:solidFill>
                <a:srgbClr val="FF0000"/>
              </a:solidFill>
            </a:endParaRPr>
          </a:p>
          <a:p>
            <a:pPr indent="82550">
              <a:buFont typeface="Wingdings" pitchFamily="2" charset="2"/>
              <a:buChar char="Ø"/>
            </a:pPr>
            <a:r>
              <a:rPr lang="ru-RU" sz="2800" dirty="0" err="1" smtClean="0"/>
              <a:t>Навчання</a:t>
            </a:r>
            <a:r>
              <a:rPr lang="ru-RU" sz="2800" dirty="0" smtClean="0"/>
              <a:t> </a:t>
            </a:r>
            <a:r>
              <a:rPr lang="ru-RU" sz="2800" dirty="0" err="1" smtClean="0"/>
              <a:t>населення</a:t>
            </a:r>
            <a:r>
              <a:rPr lang="ru-RU" sz="2800" dirty="0" smtClean="0"/>
              <a:t> </a:t>
            </a:r>
            <a:r>
              <a:rPr lang="ru-RU" sz="2800" dirty="0" err="1" smtClean="0"/>
              <a:t>правильній</a:t>
            </a:r>
            <a:r>
              <a:rPr lang="ru-RU" sz="2800" dirty="0" smtClean="0"/>
              <a:t> </a:t>
            </a:r>
            <a:r>
              <a:rPr lang="ru-RU" sz="2800" dirty="0" err="1" smtClean="0"/>
              <a:t>статевій</a:t>
            </a:r>
            <a:r>
              <a:rPr lang="ru-RU" sz="2800" dirty="0" smtClean="0"/>
              <a:t> </a:t>
            </a:r>
            <a:r>
              <a:rPr lang="ru-RU" sz="2800" dirty="0" err="1" smtClean="0"/>
              <a:t>поведінці</a:t>
            </a:r>
            <a:r>
              <a:rPr lang="ru-RU" sz="2800" dirty="0" smtClean="0"/>
              <a:t> </a:t>
            </a:r>
          </a:p>
          <a:p>
            <a:pPr indent="82550">
              <a:buFont typeface="Wingdings" pitchFamily="2" charset="2"/>
              <a:buChar char="Ø"/>
            </a:pPr>
            <a:r>
              <a:rPr lang="ru-RU" sz="2800" dirty="0" err="1" smtClean="0"/>
              <a:t>Використання</a:t>
            </a:r>
            <a:r>
              <a:rPr lang="ru-RU" sz="2800" dirty="0" smtClean="0"/>
              <a:t> </a:t>
            </a:r>
            <a:r>
              <a:rPr lang="ru-RU" sz="2800" dirty="0" err="1" smtClean="0"/>
              <a:t>презервативів</a:t>
            </a:r>
            <a:r>
              <a:rPr lang="ru-RU" sz="2800" dirty="0" smtClean="0"/>
              <a:t> </a:t>
            </a:r>
          </a:p>
          <a:p>
            <a:pPr indent="82550">
              <a:buFont typeface="Wingdings" pitchFamily="2" charset="2"/>
              <a:buChar char="Ø"/>
            </a:pPr>
            <a:r>
              <a:rPr lang="ru-RU" sz="2800" dirty="0" err="1" smtClean="0"/>
              <a:t>Дотримання</a:t>
            </a:r>
            <a:r>
              <a:rPr lang="ru-RU" sz="2800" dirty="0" smtClean="0"/>
              <a:t> правил </a:t>
            </a:r>
            <a:r>
              <a:rPr lang="ru-RU" sz="2800" dirty="0" err="1" smtClean="0"/>
              <a:t>особистої</a:t>
            </a:r>
            <a:r>
              <a:rPr lang="ru-RU" sz="2800" dirty="0" smtClean="0"/>
              <a:t> </a:t>
            </a:r>
            <a:r>
              <a:rPr lang="ru-RU" sz="2800" dirty="0" err="1" smtClean="0"/>
              <a:t>гігієни</a:t>
            </a:r>
            <a:r>
              <a:rPr lang="ru-RU" sz="2800" dirty="0" smtClean="0"/>
              <a:t> </a:t>
            </a:r>
          </a:p>
          <a:p>
            <a:pPr indent="82550">
              <a:buFont typeface="Wingdings" pitchFamily="2" charset="2"/>
              <a:buChar char="Ø"/>
            </a:pPr>
            <a:r>
              <a:rPr lang="ru-RU" sz="2800" dirty="0" err="1" smtClean="0"/>
              <a:t>Забезпечення</a:t>
            </a:r>
            <a:r>
              <a:rPr lang="ru-RU" sz="2800" dirty="0" smtClean="0"/>
              <a:t> правил </a:t>
            </a:r>
            <a:r>
              <a:rPr lang="ru-RU" sz="2800" dirty="0" err="1" smtClean="0"/>
              <a:t>поводження</a:t>
            </a:r>
            <a:r>
              <a:rPr lang="ru-RU" sz="2800" dirty="0" smtClean="0"/>
              <a:t> </a:t>
            </a:r>
            <a:r>
              <a:rPr lang="ru-RU" sz="2800" dirty="0" err="1" smtClean="0"/>
              <a:t>зі</a:t>
            </a:r>
            <a:r>
              <a:rPr lang="ru-RU" sz="2800" dirty="0" smtClean="0"/>
              <a:t> шприцами </a:t>
            </a:r>
          </a:p>
          <a:p>
            <a:pPr indent="82550">
              <a:buFont typeface="Wingdings" pitchFamily="2" charset="2"/>
              <a:buChar char="Ø"/>
            </a:pPr>
            <a:r>
              <a:rPr lang="ru-RU" sz="2800" dirty="0" err="1" smtClean="0"/>
              <a:t>Стерилізація</a:t>
            </a:r>
            <a:r>
              <a:rPr lang="ru-RU" sz="2800" dirty="0" smtClean="0"/>
              <a:t> </a:t>
            </a:r>
            <a:r>
              <a:rPr lang="ru-RU" sz="2800" dirty="0" err="1" smtClean="0"/>
              <a:t>медінструментів</a:t>
            </a:r>
            <a:r>
              <a:rPr lang="ru-RU" sz="2800" dirty="0" smtClean="0"/>
              <a:t> </a:t>
            </a:r>
            <a:r>
              <a:rPr lang="ru-RU" sz="2800" dirty="0" err="1" smtClean="0"/>
              <a:t>і</a:t>
            </a:r>
            <a:r>
              <a:rPr lang="ru-RU" sz="2800" dirty="0" smtClean="0"/>
              <a:t> систем </a:t>
            </a:r>
            <a:r>
              <a:rPr lang="ru-RU" sz="2800" dirty="0" err="1" smtClean="0"/>
              <a:t>переливання</a:t>
            </a:r>
            <a:r>
              <a:rPr lang="ru-RU" sz="2800" dirty="0" smtClean="0"/>
              <a:t> </a:t>
            </a:r>
            <a:r>
              <a:rPr lang="ru-RU" sz="2800" dirty="0" err="1" smtClean="0"/>
              <a:t>крові</a:t>
            </a:r>
            <a:r>
              <a:rPr lang="ru-RU" sz="2800" dirty="0" smtClean="0"/>
              <a:t> </a:t>
            </a:r>
          </a:p>
          <a:p>
            <a:pPr indent="82550">
              <a:buFont typeface="Wingdings" pitchFamily="2" charset="2"/>
              <a:buChar char="Ø"/>
            </a:pPr>
            <a:r>
              <a:rPr lang="ru-RU" sz="2800" dirty="0" err="1" smtClean="0"/>
              <a:t>Використання</a:t>
            </a:r>
            <a:r>
              <a:rPr lang="ru-RU" sz="2800" dirty="0" smtClean="0"/>
              <a:t> </a:t>
            </a:r>
            <a:r>
              <a:rPr lang="ru-RU" sz="2800" dirty="0" err="1" smtClean="0"/>
              <a:t>одноразових</a:t>
            </a:r>
            <a:r>
              <a:rPr lang="ru-RU" sz="2800" dirty="0" smtClean="0"/>
              <a:t> </a:t>
            </a:r>
            <a:r>
              <a:rPr lang="ru-RU" sz="2800" dirty="0" err="1" smtClean="0"/>
              <a:t>інструментів</a:t>
            </a:r>
            <a:r>
              <a:rPr lang="ru-RU" sz="2800" dirty="0" smtClean="0"/>
              <a:t> у </a:t>
            </a:r>
            <a:r>
              <a:rPr lang="ru-RU" sz="2800" dirty="0" err="1" smtClean="0"/>
              <a:t>медицині</a:t>
            </a:r>
            <a:endParaRPr lang="ru-RU" sz="2800" dirty="0" smtClean="0"/>
          </a:p>
          <a:p>
            <a:pPr indent="82550">
              <a:buFont typeface="Wingdings" pitchFamily="2" charset="2"/>
              <a:buChar char="Ø"/>
            </a:pPr>
            <a:endParaRPr lang="ru-RU" sz="2800" dirty="0"/>
          </a:p>
        </p:txBody>
      </p:sp>
      <p:pic>
        <p:nvPicPr>
          <p:cNvPr id="27650" name="Picture 2" descr="http://www.bbc.co.uk/worldservice/assets/images/2010/03/04/100304162657_condoms_386x217_nocredit.jpg"/>
          <p:cNvPicPr>
            <a:picLocks noChangeAspect="1" noChangeArrowheads="1"/>
          </p:cNvPicPr>
          <p:nvPr/>
        </p:nvPicPr>
        <p:blipFill>
          <a:blip r:embed="rId2" cstate="print"/>
          <a:srcRect/>
          <a:stretch>
            <a:fillRect/>
          </a:stretch>
        </p:blipFill>
        <p:spPr bwMode="auto">
          <a:xfrm>
            <a:off x="1142976" y="4429132"/>
            <a:ext cx="2676518" cy="1504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4" name="Picture 6" descr="http://www.mukachevo.net/Content/img/news/p_77410_1_gallerybig.jpg"/>
          <p:cNvPicPr>
            <a:picLocks noChangeAspect="1" noChangeArrowheads="1"/>
          </p:cNvPicPr>
          <p:nvPr/>
        </p:nvPicPr>
        <p:blipFill>
          <a:blip r:embed="rId3" cstate="print"/>
          <a:srcRect r="-1"/>
          <a:stretch>
            <a:fillRect/>
          </a:stretch>
        </p:blipFill>
        <p:spPr bwMode="auto">
          <a:xfrm>
            <a:off x="4929190" y="4429132"/>
            <a:ext cx="2714644" cy="1511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646331"/>
          </a:xfrm>
          <a:prstGeom prst="rect">
            <a:avLst/>
          </a:prstGeom>
          <a:noFill/>
        </p:spPr>
        <p:txBody>
          <a:bodyPr wrap="square" rtlCol="0">
            <a:spAutoFit/>
          </a:bodyPr>
          <a:lstStyle/>
          <a:p>
            <a:r>
              <a:rPr lang="uk-UA" sz="3600" b="1" i="1" dirty="0" smtClean="0">
                <a:solidFill>
                  <a:schemeClr val="accent5">
                    <a:lumMod val="75000"/>
                  </a:schemeClr>
                </a:solidFill>
              </a:rPr>
              <a:t>Висновок</a:t>
            </a:r>
            <a:endParaRPr lang="ru-RU" sz="3600" b="1" i="1" dirty="0" smtClean="0">
              <a:solidFill>
                <a:schemeClr val="accent5">
                  <a:lumMod val="75000"/>
                </a:schemeClr>
              </a:solidFill>
            </a:endParaRPr>
          </a:p>
        </p:txBody>
      </p:sp>
      <p:sp>
        <p:nvSpPr>
          <p:cNvPr id="3" name="TextBox 2"/>
          <p:cNvSpPr txBox="1"/>
          <p:nvPr/>
        </p:nvSpPr>
        <p:spPr>
          <a:xfrm>
            <a:off x="285720" y="928670"/>
            <a:ext cx="8715435" cy="3539430"/>
          </a:xfrm>
          <a:prstGeom prst="rect">
            <a:avLst/>
          </a:prstGeom>
          <a:noFill/>
        </p:spPr>
        <p:txBody>
          <a:bodyPr wrap="square" rtlCol="0">
            <a:spAutoFit/>
          </a:bodyPr>
          <a:lstStyle/>
          <a:p>
            <a:pPr indent="82550"/>
            <a:r>
              <a:rPr lang="ru-RU" sz="2800" b="1" i="1" dirty="0" smtClean="0">
                <a:solidFill>
                  <a:schemeClr val="accent2"/>
                </a:solidFill>
              </a:rPr>
              <a:t>СНІД </a:t>
            </a:r>
            <a:r>
              <a:rPr lang="ru-RU" sz="2800" dirty="0" smtClean="0"/>
              <a:t>- </a:t>
            </a:r>
            <a:r>
              <a:rPr lang="ru-RU" sz="2800" i="1" dirty="0" smtClean="0">
                <a:solidFill>
                  <a:schemeClr val="accent2"/>
                </a:solidFill>
              </a:rPr>
              <a:t>синдром </a:t>
            </a:r>
            <a:r>
              <a:rPr lang="ru-RU" sz="2800" i="1" dirty="0" err="1" smtClean="0">
                <a:solidFill>
                  <a:schemeClr val="accent2"/>
                </a:solidFill>
              </a:rPr>
              <a:t>набутого</a:t>
            </a:r>
            <a:r>
              <a:rPr lang="ru-RU" sz="2800" i="1" dirty="0" smtClean="0">
                <a:solidFill>
                  <a:schemeClr val="accent2"/>
                </a:solidFill>
              </a:rPr>
              <a:t> </a:t>
            </a:r>
            <a:r>
              <a:rPr lang="ru-RU" sz="2800" i="1" dirty="0" err="1" smtClean="0">
                <a:solidFill>
                  <a:schemeClr val="accent2"/>
                </a:solidFill>
              </a:rPr>
              <a:t>імунодефіциту</a:t>
            </a:r>
            <a:r>
              <a:rPr lang="ru-RU" sz="2800" i="1" dirty="0" smtClean="0">
                <a:solidFill>
                  <a:schemeClr val="accent2"/>
                </a:solidFill>
              </a:rPr>
              <a:t> </a:t>
            </a:r>
            <a:r>
              <a:rPr lang="ru-RU" sz="2800" dirty="0" smtClean="0"/>
              <a:t>- </a:t>
            </a:r>
            <a:r>
              <a:rPr lang="ru-RU" sz="2800" dirty="0" err="1" smtClean="0"/>
              <a:t>це</a:t>
            </a:r>
            <a:r>
              <a:rPr lang="ru-RU" sz="2800" dirty="0" smtClean="0"/>
              <a:t> </a:t>
            </a:r>
            <a:r>
              <a:rPr lang="ru-RU" sz="2800" dirty="0" err="1" smtClean="0"/>
              <a:t>руйнування</a:t>
            </a:r>
            <a:r>
              <a:rPr lang="ru-RU" sz="2800" dirty="0" smtClean="0"/>
              <a:t> </a:t>
            </a:r>
            <a:r>
              <a:rPr lang="ru-RU" sz="2800" dirty="0" err="1" smtClean="0"/>
              <a:t>імунної</a:t>
            </a:r>
            <a:r>
              <a:rPr lang="ru-RU" sz="2800" dirty="0" smtClean="0"/>
              <a:t> </a:t>
            </a:r>
            <a:r>
              <a:rPr lang="ru-RU" sz="2800" dirty="0" err="1" smtClean="0"/>
              <a:t>системи</a:t>
            </a:r>
            <a:r>
              <a:rPr lang="ru-RU" sz="2800" dirty="0" smtClean="0"/>
              <a:t> </a:t>
            </a:r>
            <a:r>
              <a:rPr lang="ru-RU" sz="2800" dirty="0" err="1" smtClean="0"/>
              <a:t>організму</a:t>
            </a:r>
            <a:r>
              <a:rPr lang="ru-RU" sz="2800" dirty="0" smtClean="0"/>
              <a:t>, яка </a:t>
            </a:r>
            <a:r>
              <a:rPr lang="ru-RU" sz="2800" dirty="0" err="1" smtClean="0"/>
              <a:t>захищає</a:t>
            </a:r>
            <a:r>
              <a:rPr lang="ru-RU" sz="2800" dirty="0" smtClean="0"/>
              <a:t> </a:t>
            </a:r>
            <a:r>
              <a:rPr lang="ru-RU" sz="2800" dirty="0" err="1" smtClean="0"/>
              <a:t>його</a:t>
            </a:r>
            <a:r>
              <a:rPr lang="ru-RU" sz="2800" dirty="0" smtClean="0"/>
              <a:t> </a:t>
            </a:r>
            <a:r>
              <a:rPr lang="ru-RU" sz="2800" dirty="0" err="1" smtClean="0"/>
              <a:t>від</a:t>
            </a:r>
            <a:r>
              <a:rPr lang="ru-RU" sz="2800" dirty="0" smtClean="0"/>
              <a:t> </a:t>
            </a:r>
            <a:r>
              <a:rPr lang="ru-RU" sz="2800" dirty="0" err="1" smtClean="0"/>
              <a:t>інфекцій</a:t>
            </a:r>
            <a:r>
              <a:rPr lang="ru-RU" sz="2800" dirty="0" smtClean="0"/>
              <a:t>. Хворобу </a:t>
            </a:r>
            <a:r>
              <a:rPr lang="ru-RU" sz="2800" dirty="0" err="1" smtClean="0"/>
              <a:t>викликає</a:t>
            </a:r>
            <a:r>
              <a:rPr lang="ru-RU" sz="2800" dirty="0" smtClean="0"/>
              <a:t> </a:t>
            </a:r>
            <a:r>
              <a:rPr lang="ru-RU" sz="2800" i="1" dirty="0" err="1" smtClean="0">
                <a:solidFill>
                  <a:schemeClr val="accent6"/>
                </a:solidFill>
              </a:rPr>
              <a:t>вірус</a:t>
            </a:r>
            <a:r>
              <a:rPr lang="ru-RU" sz="2800" i="1" dirty="0" smtClean="0">
                <a:solidFill>
                  <a:schemeClr val="accent6"/>
                </a:solidFill>
              </a:rPr>
              <a:t> </a:t>
            </a:r>
            <a:r>
              <a:rPr lang="ru-RU" sz="2800" i="1" dirty="0" err="1" smtClean="0">
                <a:solidFill>
                  <a:schemeClr val="accent6"/>
                </a:solidFill>
              </a:rPr>
              <a:t>імунодефіциту</a:t>
            </a:r>
            <a:r>
              <a:rPr lang="ru-RU" sz="2800" i="1" dirty="0" smtClean="0">
                <a:solidFill>
                  <a:schemeClr val="accent6"/>
                </a:solidFill>
              </a:rPr>
              <a:t> </a:t>
            </a:r>
            <a:r>
              <a:rPr lang="ru-RU" sz="2800" i="1" dirty="0" err="1" smtClean="0">
                <a:solidFill>
                  <a:schemeClr val="accent6"/>
                </a:solidFill>
              </a:rPr>
              <a:t>людини</a:t>
            </a:r>
            <a:r>
              <a:rPr lang="ru-RU" sz="2800" i="1" dirty="0" smtClean="0"/>
              <a:t> </a:t>
            </a:r>
            <a:r>
              <a:rPr lang="ru-RU" sz="2800" b="1" i="1" dirty="0" smtClean="0">
                <a:solidFill>
                  <a:schemeClr val="accent6"/>
                </a:solidFill>
              </a:rPr>
              <a:t>(ВІЛ), </a:t>
            </a:r>
            <a:r>
              <a:rPr lang="ru-RU" sz="2800" dirty="0" err="1" smtClean="0"/>
              <a:t>який</a:t>
            </a:r>
            <a:r>
              <a:rPr lang="ru-RU" sz="2800" dirty="0" smtClean="0"/>
              <a:t> </a:t>
            </a:r>
            <a:r>
              <a:rPr lang="ru-RU" sz="2800" dirty="0" err="1" smtClean="0"/>
              <a:t>потрапляє</a:t>
            </a:r>
            <a:r>
              <a:rPr lang="ru-RU" sz="2800" dirty="0" smtClean="0"/>
              <a:t> в </a:t>
            </a:r>
            <a:r>
              <a:rPr lang="ru-RU" sz="2800" dirty="0" err="1" smtClean="0"/>
              <a:t>організм</a:t>
            </a:r>
            <a:r>
              <a:rPr lang="ru-RU" sz="2800" dirty="0" smtClean="0"/>
              <a:t> </a:t>
            </a:r>
            <a:r>
              <a:rPr lang="ru-RU" sz="2800" dirty="0" err="1" smtClean="0"/>
              <a:t>різними</a:t>
            </a:r>
            <a:r>
              <a:rPr lang="ru-RU" sz="2800" dirty="0" smtClean="0"/>
              <a:t> шляхами. </a:t>
            </a:r>
            <a:r>
              <a:rPr lang="ru-RU" sz="2800" dirty="0" err="1" smtClean="0"/>
              <a:t>Вірус</a:t>
            </a:r>
            <a:r>
              <a:rPr lang="ru-RU" sz="2800" dirty="0" smtClean="0"/>
              <a:t> </a:t>
            </a:r>
            <a:r>
              <a:rPr lang="ru-RU" sz="2800" dirty="0" err="1" smtClean="0"/>
              <a:t>вражає</a:t>
            </a:r>
            <a:r>
              <a:rPr lang="ru-RU" sz="2800" dirty="0" smtClean="0"/>
              <a:t> та </a:t>
            </a:r>
            <a:r>
              <a:rPr lang="ru-RU" sz="2800" dirty="0" err="1" smtClean="0"/>
              <a:t>використовує</a:t>
            </a:r>
            <a:r>
              <a:rPr lang="ru-RU" sz="2800" dirty="0" smtClean="0"/>
              <a:t> для </a:t>
            </a:r>
            <a:r>
              <a:rPr lang="ru-RU" sz="2800" dirty="0" err="1" smtClean="0"/>
              <a:t>свого</a:t>
            </a:r>
            <a:r>
              <a:rPr lang="ru-RU" sz="2800" dirty="0" smtClean="0"/>
              <a:t> </a:t>
            </a:r>
            <a:r>
              <a:rPr lang="ru-RU" sz="2800" dirty="0" err="1" smtClean="0"/>
              <a:t>розмноження</a:t>
            </a:r>
            <a:r>
              <a:rPr lang="ru-RU" sz="2800" dirty="0" smtClean="0"/>
              <a:t> </a:t>
            </a:r>
            <a:r>
              <a:rPr lang="ru-RU" sz="2800" b="1" i="1" dirty="0" err="1" smtClean="0">
                <a:solidFill>
                  <a:schemeClr val="accent4">
                    <a:lumMod val="50000"/>
                  </a:schemeClr>
                </a:solidFill>
              </a:rPr>
              <a:t>Т-лімфоцити</a:t>
            </a:r>
            <a:r>
              <a:rPr lang="ru-RU" sz="2800" dirty="0" smtClean="0"/>
              <a:t> - </a:t>
            </a:r>
            <a:r>
              <a:rPr lang="ru-RU" sz="2800" dirty="0" err="1" smtClean="0"/>
              <a:t>які</a:t>
            </a:r>
            <a:r>
              <a:rPr lang="ru-RU" sz="2800" dirty="0" smtClean="0"/>
              <a:t> в </a:t>
            </a:r>
            <a:r>
              <a:rPr lang="ru-RU" sz="2800" dirty="0" err="1" smtClean="0"/>
              <a:t>нормі</a:t>
            </a:r>
            <a:r>
              <a:rPr lang="ru-RU" sz="2800" dirty="0" smtClean="0"/>
              <a:t> </a:t>
            </a:r>
            <a:r>
              <a:rPr lang="ru-RU" sz="2800" dirty="0" err="1" smtClean="0"/>
              <a:t>активізують</a:t>
            </a:r>
            <a:r>
              <a:rPr lang="ru-RU" sz="2800" dirty="0" smtClean="0"/>
              <a:t> </a:t>
            </a:r>
            <a:r>
              <a:rPr lang="ru-RU" sz="2800" dirty="0" err="1" smtClean="0"/>
              <a:t>захисні</a:t>
            </a:r>
            <a:r>
              <a:rPr lang="ru-RU" sz="2800" dirty="0" smtClean="0"/>
              <a:t> </a:t>
            </a:r>
            <a:r>
              <a:rPr lang="ru-RU" sz="2800" dirty="0" err="1" smtClean="0"/>
              <a:t>системи</a:t>
            </a:r>
            <a:r>
              <a:rPr lang="ru-RU" sz="2800" dirty="0" smtClean="0"/>
              <a:t> </a:t>
            </a:r>
            <a:r>
              <a:rPr lang="ru-RU" sz="2800" dirty="0" err="1" smtClean="0"/>
              <a:t>організму</a:t>
            </a:r>
            <a:r>
              <a:rPr lang="ru-RU" sz="2800" dirty="0" smtClean="0"/>
              <a:t>. </a:t>
            </a:r>
          </a:p>
          <a:p>
            <a:pPr indent="82550"/>
            <a:endParaRPr lang="ru-RU" sz="2800" dirty="0"/>
          </a:p>
        </p:txBody>
      </p:sp>
      <p:pic>
        <p:nvPicPr>
          <p:cNvPr id="28674" name="Picture 2" descr="http://1.bp.blogspot.com/-1OyjTxeNw1w/UNbb6HQEy_I/AAAAAAAAANQ/UPP-fFvaPHg/s1600/AWyX3rcz2Q4%2B-%2B%25D0%25BA%25D0%25BE%25D0%25BF%25D0%25B8%25D1%258F%2B-%2B%25D0%25BA%25D0%25BE%25D0%25BF%25D0%25B8%25D1%258F.jpg"/>
          <p:cNvPicPr>
            <a:picLocks noChangeAspect="1" noChangeArrowheads="1"/>
          </p:cNvPicPr>
          <p:nvPr/>
        </p:nvPicPr>
        <p:blipFill>
          <a:blip r:embed="rId2" cstate="print"/>
          <a:srcRect/>
          <a:stretch>
            <a:fillRect/>
          </a:stretch>
        </p:blipFill>
        <p:spPr bwMode="auto">
          <a:xfrm>
            <a:off x="1714480" y="4000504"/>
            <a:ext cx="5419708" cy="1900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715435" cy="3970318"/>
          </a:xfrm>
          <a:prstGeom prst="rect">
            <a:avLst/>
          </a:prstGeom>
          <a:noFill/>
        </p:spPr>
        <p:txBody>
          <a:bodyPr wrap="square" rtlCol="0">
            <a:spAutoFit/>
          </a:bodyPr>
          <a:lstStyle/>
          <a:p>
            <a:pPr indent="82550"/>
            <a:r>
              <a:rPr lang="uk-UA" sz="2800" dirty="0" smtClean="0"/>
              <a:t>На жаль, поки ще немає </a:t>
            </a:r>
            <a:r>
              <a:rPr lang="uk-UA" sz="2800" i="1" dirty="0" smtClean="0">
                <a:solidFill>
                  <a:schemeClr val="accent4">
                    <a:lumMod val="50000"/>
                  </a:schemeClr>
                </a:solidFill>
              </a:rPr>
              <a:t>лікарських препаратів</a:t>
            </a:r>
            <a:r>
              <a:rPr lang="uk-UA" sz="2800" dirty="0" smtClean="0"/>
              <a:t>, що могли б цілком позбавити пацієнта від </a:t>
            </a:r>
            <a:r>
              <a:rPr lang="uk-UA" sz="2800" b="1" i="1" dirty="0" smtClean="0">
                <a:solidFill>
                  <a:schemeClr val="accent6"/>
                </a:solidFill>
              </a:rPr>
              <a:t>ВІЛ-інфекції</a:t>
            </a:r>
            <a:r>
              <a:rPr lang="uk-UA" sz="2800" dirty="0" smtClean="0"/>
              <a:t>, хоча попередження її прогресування є цілком реальним завданням. За допомогою </a:t>
            </a:r>
            <a:r>
              <a:rPr lang="uk-UA" sz="2800" i="1" dirty="0" smtClean="0">
                <a:solidFill>
                  <a:schemeClr val="accent4">
                    <a:lumMod val="50000"/>
                  </a:schemeClr>
                </a:solidFill>
              </a:rPr>
              <a:t>раціональної терапії </a:t>
            </a:r>
            <a:r>
              <a:rPr lang="uk-UA" sz="2800" dirty="0" smtClean="0"/>
              <a:t>сьогодні вдається відстрочити розвиток загрозливих для життя уражень, домогтися </a:t>
            </a:r>
            <a:r>
              <a:rPr lang="uk-UA" sz="2800" i="1" dirty="0" smtClean="0">
                <a:solidFill>
                  <a:schemeClr val="accent4">
                    <a:lumMod val="50000"/>
                  </a:schemeClr>
                </a:solidFill>
              </a:rPr>
              <a:t>ремісії</a:t>
            </a:r>
            <a:r>
              <a:rPr lang="uk-UA" sz="2800" dirty="0" smtClean="0"/>
              <a:t>, забезпечити хворому кращу якість життя та збільшити його тривалість.</a:t>
            </a:r>
          </a:p>
          <a:p>
            <a:pPr indent="82550"/>
            <a:endParaRPr lang="ru-RU" sz="2800" dirty="0"/>
          </a:p>
        </p:txBody>
      </p:sp>
      <p:pic>
        <p:nvPicPr>
          <p:cNvPr id="29698" name="Picture 2" descr="http://thumb10.shutterstock.com/display_pic_with_logo/222241/109766453/stock-vector-red-aids-ribbons-concept-tree-vector-illustration-layered-for-easy-manipulation-and-custom-109766453.jpg"/>
          <p:cNvPicPr>
            <a:picLocks noChangeAspect="1" noChangeArrowheads="1"/>
          </p:cNvPicPr>
          <p:nvPr/>
        </p:nvPicPr>
        <p:blipFill>
          <a:blip r:embed="rId2" cstate="print"/>
          <a:srcRect b="4255"/>
          <a:stretch>
            <a:fillRect/>
          </a:stretch>
        </p:blipFill>
        <p:spPr bwMode="auto">
          <a:xfrm>
            <a:off x="6429388" y="3500438"/>
            <a:ext cx="2428876"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0" name="Picture 4" descr="http://i.obozrevatel.ua/9/1222658/998197.jpg"/>
          <p:cNvPicPr>
            <a:picLocks noChangeAspect="1" noChangeArrowheads="1"/>
          </p:cNvPicPr>
          <p:nvPr/>
        </p:nvPicPr>
        <p:blipFill>
          <a:blip r:embed="rId3" cstate="print"/>
          <a:srcRect/>
          <a:stretch>
            <a:fillRect/>
          </a:stretch>
        </p:blipFill>
        <p:spPr bwMode="auto">
          <a:xfrm>
            <a:off x="2500298" y="3500438"/>
            <a:ext cx="3440930"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1" y="428604"/>
            <a:ext cx="8286808" cy="2677656"/>
          </a:xfrm>
          <a:prstGeom prst="rect">
            <a:avLst/>
          </a:prstGeom>
          <a:noFill/>
        </p:spPr>
        <p:txBody>
          <a:bodyPr wrap="square" rtlCol="0">
            <a:spAutoFit/>
          </a:bodyPr>
          <a:lstStyle/>
          <a:p>
            <a:pPr indent="92075"/>
            <a:r>
              <a:rPr lang="uk-UA" sz="2800" b="1" i="1" dirty="0" smtClean="0">
                <a:solidFill>
                  <a:schemeClr val="accent2"/>
                </a:solidFill>
              </a:rPr>
              <a:t>СНІД, або Синдром набутого імунодефіциту </a:t>
            </a:r>
            <a:r>
              <a:rPr lang="uk-UA" sz="2800" dirty="0" smtClean="0"/>
              <a:t>— важке інфекційне захворювання, спричинене </a:t>
            </a:r>
            <a:r>
              <a:rPr lang="uk-UA" sz="2800" i="1" dirty="0" smtClean="0">
                <a:solidFill>
                  <a:schemeClr val="accent6"/>
                </a:solidFill>
              </a:rPr>
              <a:t>вірусом імунодефіциту людини (ВІЛ), </a:t>
            </a:r>
            <a:r>
              <a:rPr lang="uk-UA" sz="2800" dirty="0" smtClean="0"/>
              <a:t>який вражає імунну систему людини, знижуючи при цьому протидію організму захворюванням.</a:t>
            </a:r>
          </a:p>
          <a:p>
            <a:endParaRPr lang="ru-RU" sz="28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14546" y="2714619"/>
            <a:ext cx="4643470" cy="3155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715435" cy="2677656"/>
          </a:xfrm>
          <a:prstGeom prst="rect">
            <a:avLst/>
          </a:prstGeom>
          <a:noFill/>
        </p:spPr>
        <p:txBody>
          <a:bodyPr wrap="square" rtlCol="0">
            <a:spAutoFit/>
          </a:bodyPr>
          <a:lstStyle/>
          <a:p>
            <a:pPr indent="92075"/>
            <a:r>
              <a:rPr lang="ru-RU" sz="2800" dirty="0" err="1" smtClean="0"/>
              <a:t>Перші</a:t>
            </a:r>
            <a:r>
              <a:rPr lang="ru-RU" sz="2800" dirty="0" smtClean="0"/>
              <a:t> </a:t>
            </a:r>
            <a:r>
              <a:rPr lang="ru-RU" sz="2800" dirty="0" err="1" smtClean="0"/>
              <a:t>випадки</a:t>
            </a:r>
            <a:r>
              <a:rPr lang="ru-RU" sz="2800" dirty="0" smtClean="0"/>
              <a:t> </a:t>
            </a:r>
            <a:r>
              <a:rPr lang="ru-RU" sz="2800" b="1" i="1" dirty="0" err="1" smtClean="0">
                <a:solidFill>
                  <a:schemeClr val="accent2"/>
                </a:solidFill>
              </a:rPr>
              <a:t>СНІДу</a:t>
            </a:r>
            <a:r>
              <a:rPr lang="ru-RU" sz="2800" dirty="0" smtClean="0"/>
              <a:t> </a:t>
            </a:r>
            <a:r>
              <a:rPr lang="ru-RU" sz="2800" dirty="0" err="1" smtClean="0"/>
              <a:t>діагностували</a:t>
            </a:r>
            <a:r>
              <a:rPr lang="ru-RU" sz="2800" dirty="0" smtClean="0"/>
              <a:t> у </a:t>
            </a:r>
            <a:r>
              <a:rPr lang="ru-RU" sz="2800" i="1" dirty="0" smtClean="0">
                <a:solidFill>
                  <a:srgbClr val="002060"/>
                </a:solidFill>
              </a:rPr>
              <a:t>1981 р.</a:t>
            </a:r>
            <a:r>
              <a:rPr lang="ru-RU" sz="2800" dirty="0" smtClean="0"/>
              <a:t> у </a:t>
            </a:r>
            <a:r>
              <a:rPr lang="ru-RU" sz="2800" i="1" dirty="0" smtClean="0">
                <a:solidFill>
                  <a:srgbClr val="C00000"/>
                </a:solidFill>
              </a:rPr>
              <a:t>США</a:t>
            </a:r>
            <a:r>
              <a:rPr lang="ru-RU" sz="2800" dirty="0" smtClean="0"/>
              <a:t>. </a:t>
            </a:r>
            <a:r>
              <a:rPr lang="ru-RU" sz="2800" dirty="0" err="1" smtClean="0"/>
              <a:t>Офіційно</a:t>
            </a:r>
            <a:r>
              <a:rPr lang="ru-RU" sz="2800" dirty="0" smtClean="0"/>
              <a:t> </a:t>
            </a:r>
            <a:r>
              <a:rPr lang="ru-RU" sz="2800" b="1" i="1" dirty="0" smtClean="0">
                <a:solidFill>
                  <a:schemeClr val="accent6"/>
                </a:solidFill>
              </a:rPr>
              <a:t>ВІЛ</a:t>
            </a:r>
            <a:r>
              <a:rPr lang="ru-RU" sz="2800" dirty="0" smtClean="0"/>
              <a:t> </a:t>
            </a:r>
            <a:r>
              <a:rPr lang="ru-RU" sz="2800" dirty="0" err="1" smtClean="0"/>
              <a:t>був</a:t>
            </a:r>
            <a:r>
              <a:rPr lang="ru-RU" sz="2800" dirty="0" smtClean="0"/>
              <a:t> </a:t>
            </a:r>
            <a:r>
              <a:rPr lang="ru-RU" sz="2800" dirty="0" err="1" smtClean="0"/>
              <a:t>виділений</a:t>
            </a:r>
            <a:r>
              <a:rPr lang="ru-RU" sz="2800" dirty="0" smtClean="0"/>
              <a:t> та </a:t>
            </a:r>
            <a:r>
              <a:rPr lang="ru-RU" sz="2800" dirty="0" err="1" smtClean="0"/>
              <a:t>ідентифікований</a:t>
            </a:r>
            <a:r>
              <a:rPr lang="ru-RU" sz="2800" dirty="0" smtClean="0"/>
              <a:t> у </a:t>
            </a:r>
            <a:r>
              <a:rPr lang="ru-RU" sz="2800" i="1" dirty="0" smtClean="0">
                <a:solidFill>
                  <a:srgbClr val="002060"/>
                </a:solidFill>
              </a:rPr>
              <a:t>1983 р. </a:t>
            </a:r>
            <a:r>
              <a:rPr lang="ru-RU" sz="2800" dirty="0" err="1" smtClean="0"/>
              <a:t>французськими</a:t>
            </a:r>
            <a:r>
              <a:rPr lang="ru-RU" sz="2800" dirty="0" smtClean="0"/>
              <a:t> </a:t>
            </a:r>
            <a:r>
              <a:rPr lang="ru-RU" sz="2800" dirty="0" err="1" smtClean="0"/>
              <a:t>вченими</a:t>
            </a:r>
            <a:r>
              <a:rPr lang="ru-RU" sz="2800" dirty="0" smtClean="0"/>
              <a:t> на </a:t>
            </a:r>
            <a:r>
              <a:rPr lang="ru-RU" sz="2800" dirty="0" err="1" smtClean="0"/>
              <a:t>чолі</a:t>
            </a:r>
            <a:r>
              <a:rPr lang="ru-RU" sz="2800" dirty="0" smtClean="0"/>
              <a:t> </a:t>
            </a:r>
            <a:r>
              <a:rPr lang="ru-RU" sz="2800" dirty="0" err="1" smtClean="0"/>
              <a:t>з</a:t>
            </a:r>
            <a:r>
              <a:rPr lang="ru-RU" sz="2800" dirty="0" smtClean="0"/>
              <a:t> </a:t>
            </a:r>
            <a:r>
              <a:rPr lang="ru-RU" sz="2800" b="1" i="1" dirty="0" smtClean="0">
                <a:solidFill>
                  <a:srgbClr val="00B0F0"/>
                </a:solidFill>
              </a:rPr>
              <a:t>Л. </a:t>
            </a:r>
            <a:r>
              <a:rPr lang="ru-RU" sz="2800" b="1" i="1" dirty="0" err="1" smtClean="0">
                <a:solidFill>
                  <a:srgbClr val="00B0F0"/>
                </a:solidFill>
              </a:rPr>
              <a:t>Монтеньє</a:t>
            </a:r>
            <a:r>
              <a:rPr lang="ru-RU" sz="2800" b="1" i="1" dirty="0" smtClean="0">
                <a:solidFill>
                  <a:srgbClr val="00B0F0"/>
                </a:solidFill>
              </a:rPr>
              <a:t> </a:t>
            </a:r>
            <a:r>
              <a:rPr lang="ru-RU" sz="2800" dirty="0" smtClean="0"/>
              <a:t>в </a:t>
            </a:r>
            <a:r>
              <a:rPr lang="ru-RU" sz="2800" i="1" dirty="0" err="1" smtClean="0">
                <a:solidFill>
                  <a:schemeClr val="accent3">
                    <a:lumMod val="75000"/>
                  </a:schemeClr>
                </a:solidFill>
              </a:rPr>
              <a:t>Пастерівському</a:t>
            </a:r>
            <a:r>
              <a:rPr lang="ru-RU" sz="2800" i="1" dirty="0" smtClean="0">
                <a:solidFill>
                  <a:schemeClr val="accent3">
                    <a:lumMod val="75000"/>
                  </a:schemeClr>
                </a:solidFill>
              </a:rPr>
              <a:t> </a:t>
            </a:r>
            <a:r>
              <a:rPr lang="ru-RU" sz="2800" i="1" dirty="0" err="1" smtClean="0">
                <a:solidFill>
                  <a:schemeClr val="accent3">
                    <a:lumMod val="75000"/>
                  </a:schemeClr>
                </a:solidFill>
              </a:rPr>
              <a:t>інституті</a:t>
            </a:r>
            <a:r>
              <a:rPr lang="ru-RU" sz="2800" dirty="0" smtClean="0"/>
              <a:t> </a:t>
            </a:r>
            <a:r>
              <a:rPr lang="ru-RU" sz="2800" dirty="0" err="1" smtClean="0"/>
              <a:t>в</a:t>
            </a:r>
            <a:r>
              <a:rPr lang="ru-RU" sz="2800" dirty="0" smtClean="0"/>
              <a:t> </a:t>
            </a:r>
            <a:r>
              <a:rPr lang="ru-RU" sz="2800" i="1" dirty="0" err="1" smtClean="0">
                <a:solidFill>
                  <a:srgbClr val="C00000"/>
                </a:solidFill>
              </a:rPr>
              <a:t>Парижі</a:t>
            </a:r>
            <a:r>
              <a:rPr lang="ru-RU" sz="2800" dirty="0" smtClean="0"/>
              <a:t>. </a:t>
            </a:r>
          </a:p>
          <a:p>
            <a:endParaRPr lang="ru-RU" sz="2800" dirty="0" smtClean="0"/>
          </a:p>
          <a:p>
            <a:endParaRPr lang="ru-RU" sz="2800"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57356" y="2357430"/>
            <a:ext cx="5536653" cy="3471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1200329"/>
          </a:xfrm>
          <a:prstGeom prst="rect">
            <a:avLst/>
          </a:prstGeom>
          <a:noFill/>
        </p:spPr>
        <p:txBody>
          <a:bodyPr wrap="square" rtlCol="0">
            <a:spAutoFit/>
          </a:bodyPr>
          <a:lstStyle/>
          <a:p>
            <a:r>
              <a:rPr lang="uk-UA" sz="3600" b="1" dirty="0" smtClean="0">
                <a:solidFill>
                  <a:schemeClr val="accent5">
                    <a:lumMod val="75000"/>
                  </a:schemeClr>
                </a:solidFill>
              </a:rPr>
              <a:t>Гіпотези виникнення </a:t>
            </a:r>
            <a:r>
              <a:rPr lang="uk-UA" sz="3600" b="1" dirty="0" err="1" smtClean="0">
                <a:solidFill>
                  <a:schemeClr val="accent5">
                    <a:lumMod val="75000"/>
                  </a:schemeClr>
                </a:solidFill>
              </a:rPr>
              <a:t>ВІЛу</a:t>
            </a:r>
            <a:r>
              <a:rPr lang="uk-UA" sz="3600" b="1" dirty="0" smtClean="0">
                <a:solidFill>
                  <a:schemeClr val="accent5">
                    <a:lumMod val="75000"/>
                  </a:schemeClr>
                </a:solidFill>
              </a:rPr>
              <a:t> та </a:t>
            </a:r>
            <a:r>
              <a:rPr lang="uk-UA" sz="3600" b="1" dirty="0" err="1" smtClean="0">
                <a:solidFill>
                  <a:schemeClr val="accent5">
                    <a:lumMod val="75000"/>
                  </a:schemeClr>
                </a:solidFill>
              </a:rPr>
              <a:t>СНІДу</a:t>
            </a:r>
            <a:endParaRPr lang="ru-RU" sz="3600" b="1" dirty="0" smtClean="0">
              <a:solidFill>
                <a:schemeClr val="accent5">
                  <a:lumMod val="75000"/>
                </a:schemeClr>
              </a:solidFill>
            </a:endParaRPr>
          </a:p>
          <a:p>
            <a:endParaRPr lang="ru-RU" sz="3600" b="1" dirty="0">
              <a:solidFill>
                <a:schemeClr val="accent5">
                  <a:lumMod val="75000"/>
                </a:schemeClr>
              </a:solidFill>
            </a:endParaRPr>
          </a:p>
        </p:txBody>
      </p:sp>
      <p:sp>
        <p:nvSpPr>
          <p:cNvPr id="5" name="TextBox 4"/>
          <p:cNvSpPr txBox="1"/>
          <p:nvPr/>
        </p:nvSpPr>
        <p:spPr>
          <a:xfrm>
            <a:off x="285720" y="714356"/>
            <a:ext cx="8715435" cy="3539430"/>
          </a:xfrm>
          <a:prstGeom prst="rect">
            <a:avLst/>
          </a:prstGeom>
          <a:noFill/>
        </p:spPr>
        <p:txBody>
          <a:bodyPr wrap="square" rtlCol="0">
            <a:spAutoFit/>
          </a:bodyPr>
          <a:lstStyle/>
          <a:p>
            <a:pPr>
              <a:buFont typeface="Wingdings" pitchFamily="2" charset="2"/>
              <a:buChar char="Ø"/>
            </a:pPr>
            <a:r>
              <a:rPr lang="ru-RU" sz="2800" dirty="0" err="1" smtClean="0"/>
              <a:t>Висловив</a:t>
            </a:r>
            <a:r>
              <a:rPr lang="ru-RU" sz="2800" dirty="0" smtClean="0"/>
              <a:t> </a:t>
            </a:r>
            <a:r>
              <a:rPr lang="ru-RU" sz="2800" dirty="0" err="1" smtClean="0"/>
              <a:t>американський</a:t>
            </a:r>
            <a:r>
              <a:rPr lang="ru-RU" sz="2800" dirty="0" smtClean="0"/>
              <a:t> </a:t>
            </a:r>
            <a:r>
              <a:rPr lang="ru-RU" sz="2800" dirty="0" err="1" smtClean="0"/>
              <a:t>дослідник</a:t>
            </a:r>
            <a:r>
              <a:rPr lang="ru-RU" sz="2800" dirty="0" smtClean="0"/>
              <a:t> </a:t>
            </a:r>
            <a:r>
              <a:rPr lang="ru-RU" sz="2800" b="1" i="1" dirty="0" smtClean="0">
                <a:solidFill>
                  <a:srgbClr val="00B0F0"/>
                </a:solidFill>
              </a:rPr>
              <a:t>Б. </a:t>
            </a:r>
            <a:r>
              <a:rPr lang="ru-RU" sz="2800" b="1" i="1" dirty="0" err="1" smtClean="0">
                <a:solidFill>
                  <a:srgbClr val="00B0F0"/>
                </a:solidFill>
              </a:rPr>
              <a:t>Корбетт</a:t>
            </a:r>
            <a:r>
              <a:rPr lang="ru-RU" sz="2800" b="1" i="1" dirty="0" smtClean="0">
                <a:solidFill>
                  <a:srgbClr val="00B0F0"/>
                </a:solidFill>
              </a:rPr>
              <a:t> </a:t>
            </a:r>
            <a:r>
              <a:rPr lang="ru-RU" sz="2800" dirty="0" err="1" smtClean="0"/>
              <a:t>більш</a:t>
            </a:r>
            <a:r>
              <a:rPr lang="ru-RU" sz="2800" dirty="0" smtClean="0"/>
              <a:t> </a:t>
            </a:r>
            <a:r>
              <a:rPr lang="ru-RU" sz="2800" dirty="0" err="1" smtClean="0"/>
              <a:t>ніж</a:t>
            </a:r>
            <a:r>
              <a:rPr lang="ru-RU" sz="2800" dirty="0" smtClean="0"/>
              <a:t> </a:t>
            </a:r>
            <a:r>
              <a:rPr lang="ru-RU" sz="2800" i="1" dirty="0" smtClean="0">
                <a:solidFill>
                  <a:srgbClr val="002060"/>
                </a:solidFill>
              </a:rPr>
              <a:t>20 </a:t>
            </a:r>
            <a:r>
              <a:rPr lang="ru-RU" sz="2800" i="1" dirty="0" err="1" smtClean="0">
                <a:solidFill>
                  <a:srgbClr val="002060"/>
                </a:solidFill>
              </a:rPr>
              <a:t>років</a:t>
            </a:r>
            <a:r>
              <a:rPr lang="ru-RU" sz="2800" i="1" dirty="0" smtClean="0">
                <a:solidFill>
                  <a:srgbClr val="002060"/>
                </a:solidFill>
              </a:rPr>
              <a:t> тому</a:t>
            </a:r>
            <a:r>
              <a:rPr lang="ru-RU" sz="2800" dirty="0" smtClean="0"/>
              <a:t>. </a:t>
            </a:r>
            <a:r>
              <a:rPr lang="ru-RU" sz="2800" b="1" i="1" dirty="0" smtClean="0">
                <a:solidFill>
                  <a:schemeClr val="accent6"/>
                </a:solidFill>
              </a:rPr>
              <a:t>ВІЛ</a:t>
            </a:r>
            <a:r>
              <a:rPr lang="ru-RU" sz="2800" dirty="0" smtClean="0">
                <a:solidFill>
                  <a:schemeClr val="accent6"/>
                </a:solidFill>
              </a:rPr>
              <a:t> </a:t>
            </a:r>
            <a:r>
              <a:rPr lang="ru-RU" sz="2800" dirty="0" err="1" smtClean="0"/>
              <a:t>початково</a:t>
            </a:r>
            <a:r>
              <a:rPr lang="ru-RU" sz="2800" dirty="0" smtClean="0"/>
              <a:t> </a:t>
            </a:r>
            <a:r>
              <a:rPr lang="ru-RU" sz="2800" dirty="0" err="1" smtClean="0"/>
              <a:t>потрапив</a:t>
            </a:r>
            <a:r>
              <a:rPr lang="ru-RU" sz="2800" dirty="0" smtClean="0"/>
              <a:t> у кров </a:t>
            </a:r>
            <a:r>
              <a:rPr lang="ru-RU" sz="2800" dirty="0" err="1" smtClean="0"/>
              <a:t>людини</a:t>
            </a:r>
            <a:r>
              <a:rPr lang="ru-RU" sz="2800" dirty="0" smtClean="0"/>
              <a:t> </a:t>
            </a:r>
            <a:r>
              <a:rPr lang="ru-RU" sz="2800" dirty="0" err="1" smtClean="0"/>
              <a:t>від</a:t>
            </a:r>
            <a:r>
              <a:rPr lang="ru-RU" sz="2800" dirty="0" smtClean="0"/>
              <a:t> </a:t>
            </a:r>
            <a:r>
              <a:rPr lang="ru-RU" sz="2800" i="1" dirty="0" smtClean="0"/>
              <a:t>шимпанзе</a:t>
            </a:r>
            <a:r>
              <a:rPr lang="ru-RU" sz="2800" dirty="0" smtClean="0"/>
              <a:t> </a:t>
            </a:r>
            <a:r>
              <a:rPr lang="ru-RU" sz="2800" dirty="0" err="1" smtClean="0"/>
              <a:t>під</a:t>
            </a:r>
            <a:r>
              <a:rPr lang="ru-RU" sz="2800" dirty="0" smtClean="0"/>
              <a:t> час </a:t>
            </a:r>
            <a:r>
              <a:rPr lang="ru-RU" sz="2800" dirty="0" err="1" smtClean="0"/>
              <a:t>поділу</a:t>
            </a:r>
            <a:r>
              <a:rPr lang="ru-RU" sz="2800" dirty="0" smtClean="0"/>
              <a:t> </a:t>
            </a:r>
            <a:r>
              <a:rPr lang="ru-RU" sz="2800" dirty="0" err="1" smtClean="0"/>
              <a:t>туші</a:t>
            </a:r>
            <a:r>
              <a:rPr lang="ru-RU" sz="2800" dirty="0" smtClean="0"/>
              <a:t> </a:t>
            </a:r>
            <a:r>
              <a:rPr lang="ru-RU" sz="2800" dirty="0" err="1" smtClean="0"/>
              <a:t>чи</a:t>
            </a:r>
            <a:r>
              <a:rPr lang="ru-RU" sz="2800" dirty="0" smtClean="0"/>
              <a:t> через укус </a:t>
            </a:r>
            <a:r>
              <a:rPr lang="ru-RU" sz="2800" dirty="0" err="1" smtClean="0"/>
              <a:t>тварини</a:t>
            </a:r>
            <a:r>
              <a:rPr lang="ru-RU" sz="2800" dirty="0" smtClean="0"/>
              <a:t>.</a:t>
            </a:r>
          </a:p>
          <a:p>
            <a:pPr>
              <a:buFont typeface="Wingdings" pitchFamily="2" charset="2"/>
              <a:buChar char="Ø"/>
            </a:pPr>
            <a:r>
              <a:rPr lang="ru-RU" sz="2800" dirty="0" err="1" smtClean="0"/>
              <a:t>Більшість</a:t>
            </a:r>
            <a:r>
              <a:rPr lang="ru-RU" sz="2800" dirty="0" smtClean="0"/>
              <a:t> </a:t>
            </a:r>
            <a:r>
              <a:rPr lang="ru-RU" sz="2800" dirty="0" err="1" smtClean="0"/>
              <a:t>науковців</a:t>
            </a:r>
            <a:r>
              <a:rPr lang="ru-RU" sz="2800" dirty="0" smtClean="0"/>
              <a:t> </a:t>
            </a:r>
            <a:r>
              <a:rPr lang="ru-RU" sz="2800" dirty="0" err="1" smtClean="0"/>
              <a:t>вважають</a:t>
            </a:r>
            <a:r>
              <a:rPr lang="ru-RU" sz="2800" dirty="0" smtClean="0"/>
              <a:t> </a:t>
            </a:r>
            <a:r>
              <a:rPr lang="ru-RU" sz="2800" dirty="0" err="1" smtClean="0"/>
              <a:t>батьківщиною</a:t>
            </a:r>
            <a:r>
              <a:rPr lang="ru-RU" sz="2800" dirty="0" smtClean="0"/>
              <a:t> </a:t>
            </a:r>
            <a:r>
              <a:rPr lang="ru-RU" sz="2800" b="1" i="1" dirty="0" err="1" smtClean="0">
                <a:solidFill>
                  <a:schemeClr val="accent2"/>
                </a:solidFill>
              </a:rPr>
              <a:t>СНІДу</a:t>
            </a:r>
            <a:r>
              <a:rPr lang="ru-RU" sz="2800" dirty="0" smtClean="0">
                <a:solidFill>
                  <a:schemeClr val="accent2"/>
                </a:solidFill>
              </a:rPr>
              <a:t> </a:t>
            </a:r>
            <a:r>
              <a:rPr lang="ru-RU" sz="2800" i="1" dirty="0" err="1" smtClean="0">
                <a:solidFill>
                  <a:srgbClr val="C00000"/>
                </a:solidFill>
              </a:rPr>
              <a:t>Центральну</a:t>
            </a:r>
            <a:r>
              <a:rPr lang="ru-RU" sz="2800" i="1" dirty="0" smtClean="0">
                <a:solidFill>
                  <a:srgbClr val="C00000"/>
                </a:solidFill>
              </a:rPr>
              <a:t> Африку.</a:t>
            </a:r>
          </a:p>
          <a:p>
            <a:endParaRPr lang="ru-RU" sz="2800" dirty="0" smtClean="0"/>
          </a:p>
          <a:p>
            <a:endParaRPr lang="ru-RU" sz="2800" dirty="0"/>
          </a:p>
        </p:txBody>
      </p:sp>
      <p:sp>
        <p:nvSpPr>
          <p:cNvPr id="1026" name="AutoShape 2" descr="http://upload.wikimedia.org/wikipedia/commons/2/27/UDEAC_and_CEMAC_in_ECCA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upload.wikimedia.org/wikipedia/commons/2/27/UDEAC_and_CEMAC_in_ECCAS.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znaimo.com.ua/images/rubase_2_1287376963_26463.jpg"/>
          <p:cNvPicPr>
            <a:picLocks noChangeAspect="1" noChangeArrowheads="1"/>
          </p:cNvPicPr>
          <p:nvPr/>
        </p:nvPicPr>
        <p:blipFill>
          <a:blip r:embed="rId2" cstate="print"/>
          <a:srcRect/>
          <a:stretch>
            <a:fillRect/>
          </a:stretch>
        </p:blipFill>
        <p:spPr bwMode="auto">
          <a:xfrm>
            <a:off x="1857356" y="3429000"/>
            <a:ext cx="2214578" cy="2415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ttp://pesik.su/wp-content/uploads/2011/01/22255.jpg"/>
          <p:cNvPicPr>
            <a:picLocks noChangeAspect="1" noChangeArrowheads="1"/>
          </p:cNvPicPr>
          <p:nvPr/>
        </p:nvPicPr>
        <p:blipFill>
          <a:blip r:embed="rId3" cstate="print"/>
          <a:srcRect/>
          <a:stretch>
            <a:fillRect/>
          </a:stretch>
        </p:blipFill>
        <p:spPr bwMode="auto">
          <a:xfrm>
            <a:off x="4714876" y="3429000"/>
            <a:ext cx="2214578"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715435" cy="3539430"/>
          </a:xfrm>
          <a:prstGeom prst="rect">
            <a:avLst/>
          </a:prstGeom>
          <a:noFill/>
        </p:spPr>
        <p:txBody>
          <a:bodyPr wrap="square" rtlCol="0">
            <a:spAutoFit/>
          </a:bodyPr>
          <a:lstStyle/>
          <a:p>
            <a:pPr>
              <a:buFont typeface="Wingdings" pitchFamily="2" charset="2"/>
              <a:buChar char="Ø"/>
            </a:pPr>
            <a:r>
              <a:rPr lang="ru-RU" sz="2800" dirty="0" err="1" smtClean="0"/>
              <a:t>Порівняно</a:t>
            </a:r>
            <a:r>
              <a:rPr lang="ru-RU" sz="2800" dirty="0" smtClean="0"/>
              <a:t> недавно </a:t>
            </a:r>
            <a:r>
              <a:rPr lang="ru-RU" sz="2800" dirty="0" err="1" smtClean="0"/>
              <a:t>виникла</a:t>
            </a:r>
            <a:r>
              <a:rPr lang="ru-RU" sz="2800" dirty="0" smtClean="0"/>
              <a:t> </a:t>
            </a:r>
            <a:r>
              <a:rPr lang="ru-RU" sz="2800" dirty="0" err="1" smtClean="0"/>
              <a:t>версія</a:t>
            </a:r>
            <a:r>
              <a:rPr lang="ru-RU" sz="2800" dirty="0" smtClean="0"/>
              <a:t> </a:t>
            </a:r>
            <a:r>
              <a:rPr lang="ru-RU" sz="2800" b="1" i="1" dirty="0" smtClean="0">
                <a:solidFill>
                  <a:srgbClr val="00B0F0"/>
                </a:solidFill>
              </a:rPr>
              <a:t>Е. </a:t>
            </a:r>
            <a:r>
              <a:rPr lang="ru-RU" sz="2800" b="1" i="1" dirty="0" err="1" smtClean="0">
                <a:solidFill>
                  <a:srgbClr val="00B0F0"/>
                </a:solidFill>
              </a:rPr>
              <a:t>Хупероу</a:t>
            </a:r>
            <a:r>
              <a:rPr lang="ru-RU" sz="2800" dirty="0" smtClean="0"/>
              <a:t>, </a:t>
            </a:r>
            <a:r>
              <a:rPr lang="ru-RU" sz="2800" dirty="0" err="1" smtClean="0"/>
              <a:t>що</a:t>
            </a:r>
            <a:r>
              <a:rPr lang="ru-RU" sz="2800" dirty="0" smtClean="0"/>
              <a:t> </a:t>
            </a:r>
            <a:r>
              <a:rPr lang="ru-RU" sz="2800" i="1" dirty="0" err="1" smtClean="0"/>
              <a:t>вірус</a:t>
            </a:r>
            <a:r>
              <a:rPr lang="ru-RU" sz="2800" dirty="0" smtClean="0"/>
              <a:t> </a:t>
            </a:r>
            <a:r>
              <a:rPr lang="ru-RU" sz="2800" dirty="0" err="1" smtClean="0"/>
              <a:t>з’явився</a:t>
            </a:r>
            <a:r>
              <a:rPr lang="ru-RU" sz="2800" dirty="0" smtClean="0"/>
              <a:t> </a:t>
            </a:r>
            <a:r>
              <a:rPr lang="ru-RU" sz="2800" dirty="0" err="1" smtClean="0"/>
              <a:t>внаслідок</a:t>
            </a:r>
            <a:r>
              <a:rPr lang="ru-RU" sz="2800" dirty="0" smtClean="0"/>
              <a:t> </a:t>
            </a:r>
            <a:r>
              <a:rPr lang="ru-RU" sz="2800" dirty="0" err="1" smtClean="0"/>
              <a:t>помилки</a:t>
            </a:r>
            <a:r>
              <a:rPr lang="ru-RU" sz="2800" dirty="0" smtClean="0"/>
              <a:t> </a:t>
            </a:r>
            <a:r>
              <a:rPr lang="ru-RU" sz="2800" dirty="0" err="1" smtClean="0"/>
              <a:t>науковців</a:t>
            </a:r>
            <a:r>
              <a:rPr lang="ru-RU" sz="2800" dirty="0" smtClean="0"/>
              <a:t> </a:t>
            </a:r>
            <a:r>
              <a:rPr lang="ru-RU" sz="2800" dirty="0" err="1" smtClean="0"/>
              <a:t>під</a:t>
            </a:r>
            <a:r>
              <a:rPr lang="ru-RU" sz="2800" dirty="0" smtClean="0"/>
              <a:t> час </a:t>
            </a:r>
            <a:r>
              <a:rPr lang="ru-RU" sz="2800" dirty="0" err="1" smtClean="0"/>
              <a:t>створення</a:t>
            </a:r>
            <a:r>
              <a:rPr lang="ru-RU" sz="2800" dirty="0" smtClean="0"/>
              <a:t> </a:t>
            </a:r>
            <a:r>
              <a:rPr lang="ru-RU" sz="2800" dirty="0" err="1" smtClean="0"/>
              <a:t>вакцини</a:t>
            </a:r>
            <a:r>
              <a:rPr lang="ru-RU" sz="2800" dirty="0" smtClean="0"/>
              <a:t> </a:t>
            </a:r>
            <a:r>
              <a:rPr lang="ru-RU" sz="2800" i="1" dirty="0" err="1" smtClean="0">
                <a:solidFill>
                  <a:schemeClr val="accent4">
                    <a:lumMod val="50000"/>
                  </a:schemeClr>
                </a:solidFill>
              </a:rPr>
              <a:t>поліомієліту</a:t>
            </a:r>
            <a:r>
              <a:rPr lang="ru-RU" sz="2800" dirty="0" smtClean="0"/>
              <a:t> у </a:t>
            </a:r>
            <a:r>
              <a:rPr lang="ru-RU" sz="2800" i="1" dirty="0" smtClean="0">
                <a:solidFill>
                  <a:srgbClr val="002060"/>
                </a:solidFill>
              </a:rPr>
              <a:t>50-х р.</a:t>
            </a:r>
            <a:r>
              <a:rPr lang="ru-RU" sz="2800" dirty="0" smtClean="0"/>
              <a:t> </a:t>
            </a:r>
            <a:r>
              <a:rPr lang="ru-RU" sz="2800" dirty="0" err="1" smtClean="0"/>
              <a:t>минулого</a:t>
            </a:r>
            <a:r>
              <a:rPr lang="ru-RU" sz="2800" dirty="0" smtClean="0"/>
              <a:t> </a:t>
            </a:r>
            <a:r>
              <a:rPr lang="ru-RU" sz="2800" dirty="0" err="1" smtClean="0"/>
              <a:t>століття</a:t>
            </a:r>
            <a:r>
              <a:rPr lang="ru-RU" sz="2800" dirty="0" smtClean="0"/>
              <a:t>. </a:t>
            </a:r>
          </a:p>
          <a:p>
            <a:pPr>
              <a:buFont typeface="Wingdings" pitchFamily="2" charset="2"/>
              <a:buChar char="Ø"/>
            </a:pPr>
            <a:r>
              <a:rPr lang="ru-RU" sz="2800" b="1" i="1" dirty="0" smtClean="0"/>
              <a:t> </a:t>
            </a:r>
            <a:r>
              <a:rPr lang="ru-RU" sz="2800" b="1" i="1" dirty="0" smtClean="0">
                <a:solidFill>
                  <a:schemeClr val="accent6"/>
                </a:solidFill>
              </a:rPr>
              <a:t>ВІЛ</a:t>
            </a:r>
            <a:r>
              <a:rPr lang="ru-RU" sz="2800" dirty="0" smtClean="0"/>
              <a:t> </a:t>
            </a:r>
            <a:r>
              <a:rPr lang="ru-RU" sz="2800" dirty="0" err="1" smtClean="0"/>
              <a:t>був</a:t>
            </a:r>
            <a:r>
              <a:rPr lang="ru-RU" sz="2800" dirty="0" smtClean="0"/>
              <a:t> </a:t>
            </a:r>
            <a:r>
              <a:rPr lang="ru-RU" sz="2800" dirty="0" err="1" smtClean="0"/>
              <a:t>створений</a:t>
            </a:r>
            <a:r>
              <a:rPr lang="ru-RU" sz="2800" dirty="0" smtClean="0"/>
              <a:t> у </a:t>
            </a:r>
            <a:r>
              <a:rPr lang="ru-RU" sz="2800" dirty="0" err="1" smtClean="0"/>
              <a:t>результаті</a:t>
            </a:r>
            <a:r>
              <a:rPr lang="ru-RU" sz="2800" dirty="0" smtClean="0"/>
              <a:t> </a:t>
            </a:r>
            <a:r>
              <a:rPr lang="ru-RU" sz="2800" i="1" dirty="0" err="1" smtClean="0">
                <a:solidFill>
                  <a:schemeClr val="accent4">
                    <a:lumMod val="50000"/>
                  </a:schemeClr>
                </a:solidFill>
              </a:rPr>
              <a:t>генно-інженерних</a:t>
            </a:r>
            <a:r>
              <a:rPr lang="ru-RU" sz="2800" i="1" dirty="0" smtClean="0">
                <a:solidFill>
                  <a:schemeClr val="accent4">
                    <a:lumMod val="50000"/>
                  </a:schemeClr>
                </a:solidFill>
              </a:rPr>
              <a:t> </a:t>
            </a:r>
            <a:r>
              <a:rPr lang="ru-RU" sz="2800" i="1" dirty="0" err="1" smtClean="0">
                <a:solidFill>
                  <a:schemeClr val="accent4">
                    <a:lumMod val="50000"/>
                  </a:schemeClr>
                </a:solidFill>
              </a:rPr>
              <a:t>маніпуляцій</a:t>
            </a:r>
            <a:r>
              <a:rPr lang="ru-RU" sz="2800" dirty="0" smtClean="0"/>
              <a:t>, </a:t>
            </a:r>
            <a:r>
              <a:rPr lang="ru-RU" sz="2800" dirty="0" err="1" smtClean="0"/>
              <a:t>у</a:t>
            </a:r>
            <a:r>
              <a:rPr lang="ru-RU" sz="2800" dirty="0" smtClean="0"/>
              <a:t> </a:t>
            </a:r>
            <a:r>
              <a:rPr lang="ru-RU" sz="2800" dirty="0" err="1" smtClean="0"/>
              <a:t>процесі</a:t>
            </a:r>
            <a:r>
              <a:rPr lang="ru-RU" sz="2800" dirty="0" smtClean="0"/>
              <a:t> </a:t>
            </a:r>
            <a:r>
              <a:rPr lang="ru-RU" sz="2800" dirty="0" err="1" smtClean="0"/>
              <a:t>розробки</a:t>
            </a:r>
            <a:r>
              <a:rPr lang="ru-RU" sz="2800" dirty="0" smtClean="0"/>
              <a:t> </a:t>
            </a:r>
            <a:r>
              <a:rPr lang="ru-RU" sz="2800" dirty="0" err="1" smtClean="0"/>
              <a:t>чергового</a:t>
            </a:r>
            <a:r>
              <a:rPr lang="ru-RU" sz="2800" dirty="0" smtClean="0"/>
              <a:t> типу </a:t>
            </a:r>
            <a:r>
              <a:rPr lang="ru-RU" sz="2800" dirty="0" err="1" smtClean="0"/>
              <a:t>зброї</a:t>
            </a:r>
            <a:r>
              <a:rPr lang="ru-RU" sz="2800" dirty="0" smtClean="0"/>
              <a:t>.</a:t>
            </a:r>
          </a:p>
          <a:p>
            <a:pPr>
              <a:buFont typeface="Wingdings" pitchFamily="2" charset="2"/>
              <a:buChar char="Ø"/>
            </a:pPr>
            <a:endParaRPr lang="ru-RU" sz="2800" dirty="0" smtClean="0"/>
          </a:p>
          <a:p>
            <a:pPr>
              <a:buFont typeface="Wingdings" pitchFamily="2" charset="2"/>
              <a:buChar char="Ø"/>
            </a:pPr>
            <a:endParaRPr lang="ru-RU" sz="2800" dirty="0"/>
          </a:p>
        </p:txBody>
      </p:sp>
      <p:pic>
        <p:nvPicPr>
          <p:cNvPr id="22530" name="Picture 2" descr="http://laboratoria.zahray.com/wp-content/uploads/2010/10/A-Stem-Cell-Breakthrough-May-Ease-the-Way-to-Human-Treatments-img.jpg"/>
          <p:cNvPicPr>
            <a:picLocks noChangeAspect="1" noChangeArrowheads="1"/>
          </p:cNvPicPr>
          <p:nvPr/>
        </p:nvPicPr>
        <p:blipFill>
          <a:blip r:embed="rId2" cstate="print"/>
          <a:srcRect/>
          <a:stretch>
            <a:fillRect/>
          </a:stretch>
        </p:blipFill>
        <p:spPr bwMode="auto">
          <a:xfrm>
            <a:off x="2428860" y="3071810"/>
            <a:ext cx="4010025" cy="2847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1200329"/>
          </a:xfrm>
          <a:prstGeom prst="rect">
            <a:avLst/>
          </a:prstGeom>
          <a:noFill/>
        </p:spPr>
        <p:txBody>
          <a:bodyPr wrap="square" rtlCol="0">
            <a:spAutoFit/>
          </a:bodyPr>
          <a:lstStyle/>
          <a:p>
            <a:r>
              <a:rPr lang="uk-UA" sz="3600" b="1" dirty="0" smtClean="0">
                <a:solidFill>
                  <a:schemeClr val="accent5">
                    <a:lumMod val="75000"/>
                  </a:schemeClr>
                </a:solidFill>
              </a:rPr>
              <a:t>Чи можна вилікувати СНІД?</a:t>
            </a:r>
            <a:endParaRPr lang="ru-RU" sz="3600" b="1" dirty="0" smtClean="0">
              <a:solidFill>
                <a:schemeClr val="accent5">
                  <a:lumMod val="75000"/>
                </a:schemeClr>
              </a:solidFill>
            </a:endParaRPr>
          </a:p>
          <a:p>
            <a:endParaRPr lang="ru-RU" sz="3600" b="1" dirty="0">
              <a:solidFill>
                <a:schemeClr val="accent5">
                  <a:lumMod val="75000"/>
                </a:schemeClr>
              </a:solidFill>
            </a:endParaRPr>
          </a:p>
        </p:txBody>
      </p:sp>
      <p:sp>
        <p:nvSpPr>
          <p:cNvPr id="3" name="TextBox 2"/>
          <p:cNvSpPr txBox="1"/>
          <p:nvPr/>
        </p:nvSpPr>
        <p:spPr>
          <a:xfrm>
            <a:off x="285720" y="928670"/>
            <a:ext cx="8715435" cy="3108543"/>
          </a:xfrm>
          <a:prstGeom prst="rect">
            <a:avLst/>
          </a:prstGeom>
          <a:noFill/>
        </p:spPr>
        <p:txBody>
          <a:bodyPr wrap="square" rtlCol="0">
            <a:spAutoFit/>
          </a:bodyPr>
          <a:lstStyle/>
          <a:p>
            <a:pPr indent="82550"/>
            <a:r>
              <a:rPr lang="ru-RU" sz="2800" dirty="0" err="1" smtClean="0"/>
              <a:t>Сучасні</a:t>
            </a:r>
            <a:r>
              <a:rPr lang="ru-RU" sz="2800" dirty="0" smtClean="0"/>
              <a:t> </a:t>
            </a:r>
            <a:r>
              <a:rPr lang="ru-RU" sz="2800" i="1" dirty="0" err="1" smtClean="0">
                <a:solidFill>
                  <a:schemeClr val="accent4">
                    <a:lumMod val="50000"/>
                  </a:schemeClr>
                </a:solidFill>
              </a:rPr>
              <a:t>антиретровірусні</a:t>
            </a:r>
            <a:r>
              <a:rPr lang="ru-RU" sz="2800" i="1" dirty="0" smtClean="0">
                <a:solidFill>
                  <a:schemeClr val="accent4">
                    <a:lumMod val="50000"/>
                  </a:schemeClr>
                </a:solidFill>
              </a:rPr>
              <a:t> </a:t>
            </a:r>
            <a:r>
              <a:rPr lang="ru-RU" sz="2800" i="1" dirty="0" err="1" smtClean="0">
                <a:solidFill>
                  <a:schemeClr val="accent4">
                    <a:lumMod val="50000"/>
                  </a:schemeClr>
                </a:solidFill>
              </a:rPr>
              <a:t>препарати</a:t>
            </a:r>
            <a:r>
              <a:rPr lang="ru-RU" sz="2800" i="1" dirty="0" smtClean="0">
                <a:solidFill>
                  <a:schemeClr val="accent4">
                    <a:lumMod val="50000"/>
                  </a:schemeClr>
                </a:solidFill>
              </a:rPr>
              <a:t> </a:t>
            </a:r>
            <a:r>
              <a:rPr lang="ru-RU" sz="2800" dirty="0" err="1" smtClean="0"/>
              <a:t>можуть</a:t>
            </a:r>
            <a:r>
              <a:rPr lang="ru-RU" sz="2800" dirty="0" smtClean="0"/>
              <a:t> </a:t>
            </a:r>
            <a:r>
              <a:rPr lang="ru-RU" sz="2800" dirty="0" err="1" smtClean="0"/>
              <a:t>пригнічувати</a:t>
            </a:r>
            <a:r>
              <a:rPr lang="ru-RU" sz="2800" dirty="0" smtClean="0"/>
              <a:t> </a:t>
            </a:r>
            <a:r>
              <a:rPr lang="ru-RU" sz="2800" dirty="0" err="1" smtClean="0"/>
              <a:t>розмноження</a:t>
            </a:r>
            <a:r>
              <a:rPr lang="ru-RU" sz="2800" dirty="0" smtClean="0"/>
              <a:t> </a:t>
            </a:r>
            <a:r>
              <a:rPr lang="ru-RU" sz="2800" i="1" dirty="0" err="1" smtClean="0"/>
              <a:t>вірусу</a:t>
            </a:r>
            <a:r>
              <a:rPr lang="ru-RU" sz="2800" dirty="0" smtClean="0"/>
              <a:t> </a:t>
            </a:r>
            <a:r>
              <a:rPr lang="ru-RU" sz="2800" dirty="0" err="1" smtClean="0"/>
              <a:t>і</a:t>
            </a:r>
            <a:r>
              <a:rPr lang="ru-RU" sz="2800" dirty="0" smtClean="0"/>
              <a:t> </a:t>
            </a:r>
            <a:r>
              <a:rPr lang="ru-RU" sz="2800" dirty="0" err="1" smtClean="0"/>
              <a:t>перешкоджати</a:t>
            </a:r>
            <a:r>
              <a:rPr lang="ru-RU" sz="2800" dirty="0" smtClean="0"/>
              <a:t> </a:t>
            </a:r>
            <a:r>
              <a:rPr lang="ru-RU" sz="2800" dirty="0" err="1" smtClean="0"/>
              <a:t>прогресуванню</a:t>
            </a:r>
            <a:r>
              <a:rPr lang="ru-RU" sz="2800" dirty="0" smtClean="0"/>
              <a:t> </a:t>
            </a:r>
            <a:r>
              <a:rPr lang="ru-RU" sz="2800" i="1" dirty="0" err="1" smtClean="0"/>
              <a:t>хвороби</a:t>
            </a:r>
            <a:r>
              <a:rPr lang="ru-RU" sz="2800" dirty="0" smtClean="0"/>
              <a:t>. </a:t>
            </a:r>
            <a:r>
              <a:rPr lang="ru-RU" sz="2800" dirty="0" err="1" smtClean="0"/>
              <a:t>Кардинальних</a:t>
            </a:r>
            <a:r>
              <a:rPr lang="ru-RU" sz="2800" dirty="0" smtClean="0"/>
              <a:t> </a:t>
            </a:r>
            <a:r>
              <a:rPr lang="ru-RU" sz="2800" dirty="0" err="1" smtClean="0"/>
              <a:t>змін</a:t>
            </a:r>
            <a:r>
              <a:rPr lang="ru-RU" sz="2800" dirty="0" smtClean="0"/>
              <a:t> в </a:t>
            </a:r>
            <a:r>
              <a:rPr lang="ru-RU" sz="2800" dirty="0" err="1" smtClean="0"/>
              <a:t>терапії</a:t>
            </a:r>
            <a:r>
              <a:rPr lang="ru-RU" sz="2800" dirty="0" smtClean="0"/>
              <a:t> </a:t>
            </a:r>
            <a:r>
              <a:rPr lang="ru-RU" sz="2800" b="1" i="1" dirty="0" smtClean="0">
                <a:solidFill>
                  <a:schemeClr val="accent6"/>
                </a:solidFill>
              </a:rPr>
              <a:t>ВІЛ </a:t>
            </a:r>
            <a:r>
              <a:rPr lang="ru-RU" sz="2800" b="1" i="1" dirty="0" err="1" smtClean="0">
                <a:solidFill>
                  <a:schemeClr val="accent6"/>
                </a:solidFill>
              </a:rPr>
              <a:t>інфекції</a:t>
            </a:r>
            <a:r>
              <a:rPr lang="ru-RU" sz="2800" b="1" i="1" dirty="0" smtClean="0">
                <a:solidFill>
                  <a:schemeClr val="accent6"/>
                </a:solidFill>
              </a:rPr>
              <a:t> </a:t>
            </a:r>
            <a:r>
              <a:rPr lang="ru-RU" sz="2800" dirty="0" err="1" smtClean="0"/>
              <a:t>досягнуто</a:t>
            </a:r>
            <a:r>
              <a:rPr lang="ru-RU" sz="2800" dirty="0" smtClean="0"/>
              <a:t> не </a:t>
            </a:r>
            <a:r>
              <a:rPr lang="ru-RU" sz="2800" dirty="0" err="1" smtClean="0"/>
              <a:t>було</a:t>
            </a:r>
            <a:r>
              <a:rPr lang="ru-RU" sz="2800" dirty="0" smtClean="0"/>
              <a:t>: </a:t>
            </a:r>
            <a:r>
              <a:rPr lang="ru-RU" sz="2800" b="1" i="1" dirty="0" err="1" smtClean="0">
                <a:solidFill>
                  <a:schemeClr val="accent4">
                    <a:lumMod val="50000"/>
                  </a:schemeClr>
                </a:solidFill>
              </a:rPr>
              <a:t>монотерапія</a:t>
            </a:r>
            <a:r>
              <a:rPr lang="ru-RU" sz="2800" b="1" i="1" dirty="0" smtClean="0">
                <a:solidFill>
                  <a:schemeClr val="accent4">
                    <a:lumMod val="50000"/>
                  </a:schemeClr>
                </a:solidFill>
              </a:rPr>
              <a:t> </a:t>
            </a:r>
            <a:r>
              <a:rPr lang="ru-RU" sz="2800" i="1" dirty="0" smtClean="0">
                <a:solidFill>
                  <a:schemeClr val="accent4">
                    <a:lumMod val="50000"/>
                  </a:schemeClr>
                </a:solidFill>
              </a:rPr>
              <a:t>(</a:t>
            </a:r>
            <a:r>
              <a:rPr lang="ru-RU" sz="2800" i="1" dirty="0" err="1" smtClean="0">
                <a:solidFill>
                  <a:schemeClr val="accent4">
                    <a:lumMod val="50000"/>
                  </a:schemeClr>
                </a:solidFill>
              </a:rPr>
              <a:t>лікування</a:t>
            </a:r>
            <a:r>
              <a:rPr lang="ru-RU" sz="2800" i="1" dirty="0" smtClean="0">
                <a:solidFill>
                  <a:schemeClr val="accent4">
                    <a:lumMod val="50000"/>
                  </a:schemeClr>
                </a:solidFill>
              </a:rPr>
              <a:t> одним препаратом)</a:t>
            </a:r>
            <a:r>
              <a:rPr lang="ru-RU" sz="2800" dirty="0" smtClean="0">
                <a:solidFill>
                  <a:schemeClr val="accent4">
                    <a:lumMod val="50000"/>
                  </a:schemeClr>
                </a:solidFill>
              </a:rPr>
              <a:t> </a:t>
            </a:r>
            <a:r>
              <a:rPr lang="ru-RU" sz="2800" dirty="0" err="1" smtClean="0"/>
              <a:t>виявилася</a:t>
            </a:r>
            <a:r>
              <a:rPr lang="ru-RU" sz="2800" dirty="0" smtClean="0"/>
              <a:t> </a:t>
            </a:r>
            <a:r>
              <a:rPr lang="ru-RU" sz="2800" dirty="0" err="1" smtClean="0"/>
              <a:t>недостатньо</a:t>
            </a:r>
            <a:r>
              <a:rPr lang="ru-RU" sz="2800" dirty="0" smtClean="0"/>
              <a:t> </a:t>
            </a:r>
            <a:r>
              <a:rPr lang="ru-RU" sz="2800" dirty="0" err="1" smtClean="0"/>
              <a:t>ефективною</a:t>
            </a:r>
            <a:r>
              <a:rPr lang="ru-RU" sz="2800" dirty="0" smtClean="0"/>
              <a:t>, </a:t>
            </a:r>
            <a:r>
              <a:rPr lang="ru-RU" sz="2800" dirty="0" err="1" smtClean="0"/>
              <a:t>хворі</a:t>
            </a:r>
            <a:r>
              <a:rPr lang="ru-RU" sz="2800" dirty="0" smtClean="0"/>
              <a:t> </a:t>
            </a:r>
            <a:r>
              <a:rPr lang="ru-RU" sz="2800" dirty="0" err="1" smtClean="0"/>
              <a:t>продовжували</a:t>
            </a:r>
            <a:r>
              <a:rPr lang="ru-RU" sz="2800" dirty="0" smtClean="0"/>
              <a:t> </a:t>
            </a:r>
            <a:r>
              <a:rPr lang="ru-RU" sz="2800" dirty="0" err="1" smtClean="0"/>
              <a:t>вмирати</a:t>
            </a:r>
            <a:r>
              <a:rPr lang="ru-RU" sz="2800" dirty="0" smtClean="0"/>
              <a:t>, </a:t>
            </a:r>
            <a:r>
              <a:rPr lang="ru-RU" sz="2800" dirty="0" err="1" smtClean="0"/>
              <a:t>незважаючи</a:t>
            </a:r>
            <a:r>
              <a:rPr lang="ru-RU" sz="2800" dirty="0" smtClean="0"/>
              <a:t> на </a:t>
            </a:r>
            <a:r>
              <a:rPr lang="ru-RU" sz="2800" dirty="0" err="1" smtClean="0"/>
              <a:t>лікування</a:t>
            </a:r>
            <a:r>
              <a:rPr lang="ru-RU" sz="2800" dirty="0" smtClean="0"/>
              <a:t>. </a:t>
            </a:r>
            <a:endParaRPr lang="ru-RU" sz="2800" dirty="0"/>
          </a:p>
        </p:txBody>
      </p:sp>
      <p:pic>
        <p:nvPicPr>
          <p:cNvPr id="24578" name="Picture 2" descr="http://www.depressia.com/sites/default/files/styles/width-150/public/29.jpg?itok=XZcOBuWP"/>
          <p:cNvPicPr>
            <a:picLocks noChangeAspect="1" noChangeArrowheads="1"/>
          </p:cNvPicPr>
          <p:nvPr/>
        </p:nvPicPr>
        <p:blipFill>
          <a:blip r:embed="rId2" cstate="print"/>
          <a:srcRect/>
          <a:stretch>
            <a:fillRect/>
          </a:stretch>
        </p:blipFill>
        <p:spPr bwMode="auto">
          <a:xfrm>
            <a:off x="5286380" y="3643314"/>
            <a:ext cx="3000376" cy="2250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428604"/>
            <a:ext cx="8715435" cy="2677656"/>
          </a:xfrm>
          <a:prstGeom prst="rect">
            <a:avLst/>
          </a:prstGeom>
          <a:noFill/>
        </p:spPr>
        <p:txBody>
          <a:bodyPr wrap="square" rtlCol="0">
            <a:spAutoFit/>
          </a:bodyPr>
          <a:lstStyle/>
          <a:p>
            <a:pPr indent="82550"/>
            <a:r>
              <a:rPr lang="ru-RU" sz="2800" i="1" dirty="0" smtClean="0">
                <a:solidFill>
                  <a:srgbClr val="002060"/>
                </a:solidFill>
              </a:rPr>
              <a:t>1995 </a:t>
            </a:r>
            <a:r>
              <a:rPr lang="ru-RU" sz="2800" i="1" dirty="0" err="1" smtClean="0">
                <a:solidFill>
                  <a:srgbClr val="002060"/>
                </a:solidFill>
              </a:rPr>
              <a:t>рік</a:t>
            </a:r>
            <a:r>
              <a:rPr lang="ru-RU" sz="2800" dirty="0" smtClean="0"/>
              <a:t> </a:t>
            </a:r>
            <a:r>
              <a:rPr lang="ru-RU" sz="2800" dirty="0" err="1" smtClean="0"/>
              <a:t>вважається</a:t>
            </a:r>
            <a:r>
              <a:rPr lang="ru-RU" sz="2800" dirty="0" smtClean="0"/>
              <a:t> початком </a:t>
            </a:r>
            <a:r>
              <a:rPr lang="ru-RU" sz="2800" b="1" i="1" dirty="0" smtClean="0">
                <a:solidFill>
                  <a:schemeClr val="accent4">
                    <a:lumMod val="50000"/>
                  </a:schemeClr>
                </a:solidFill>
              </a:rPr>
              <a:t>"</a:t>
            </a:r>
            <a:r>
              <a:rPr lang="ru-RU" sz="2800" b="1" i="1" dirty="0" err="1" smtClean="0">
                <a:solidFill>
                  <a:schemeClr val="accent4">
                    <a:lumMod val="50000"/>
                  </a:schemeClr>
                </a:solidFill>
              </a:rPr>
              <a:t>ери</a:t>
            </a:r>
            <a:r>
              <a:rPr lang="ru-RU" sz="2800" b="1" i="1" dirty="0" smtClean="0">
                <a:solidFill>
                  <a:schemeClr val="accent4">
                    <a:lumMod val="50000"/>
                  </a:schemeClr>
                </a:solidFill>
              </a:rPr>
              <a:t> ВААРТ" </a:t>
            </a:r>
            <a:r>
              <a:rPr lang="ru-RU" sz="2800" i="1" dirty="0" smtClean="0">
                <a:solidFill>
                  <a:schemeClr val="accent4">
                    <a:lumMod val="50000"/>
                  </a:schemeClr>
                </a:solidFill>
              </a:rPr>
              <a:t>(</a:t>
            </a:r>
            <a:r>
              <a:rPr lang="ru-RU" sz="2800" i="1" dirty="0" err="1" smtClean="0">
                <a:solidFill>
                  <a:schemeClr val="accent4">
                    <a:lumMod val="50000"/>
                  </a:schemeClr>
                </a:solidFill>
              </a:rPr>
              <a:t>високоактивної</a:t>
            </a:r>
            <a:r>
              <a:rPr lang="ru-RU" sz="2800" i="1" dirty="0" smtClean="0">
                <a:solidFill>
                  <a:schemeClr val="accent4">
                    <a:lumMod val="50000"/>
                  </a:schemeClr>
                </a:solidFill>
              </a:rPr>
              <a:t> </a:t>
            </a:r>
            <a:r>
              <a:rPr lang="ru-RU" sz="2800" i="1" dirty="0" err="1" smtClean="0">
                <a:solidFill>
                  <a:schemeClr val="accent4">
                    <a:lumMod val="50000"/>
                  </a:schemeClr>
                </a:solidFill>
              </a:rPr>
              <a:t>антиретровірусної</a:t>
            </a:r>
            <a:r>
              <a:rPr lang="ru-RU" sz="2800" i="1" dirty="0" smtClean="0">
                <a:solidFill>
                  <a:schemeClr val="accent4">
                    <a:lumMod val="50000"/>
                  </a:schemeClr>
                </a:solidFill>
              </a:rPr>
              <a:t> </a:t>
            </a:r>
            <a:r>
              <a:rPr lang="ru-RU" sz="2800" i="1" dirty="0" err="1" smtClean="0">
                <a:solidFill>
                  <a:schemeClr val="accent4">
                    <a:lumMod val="50000"/>
                  </a:schemeClr>
                </a:solidFill>
              </a:rPr>
              <a:t>терапії</a:t>
            </a:r>
            <a:r>
              <a:rPr lang="ru-RU" sz="2800" i="1" dirty="0" smtClean="0">
                <a:solidFill>
                  <a:schemeClr val="accent4">
                    <a:lumMod val="50000"/>
                  </a:schemeClr>
                </a:solidFill>
              </a:rPr>
              <a:t>). </a:t>
            </a:r>
            <a:r>
              <a:rPr lang="ru-RU" sz="2800" b="1" i="1" dirty="0" smtClean="0">
                <a:solidFill>
                  <a:schemeClr val="accent4">
                    <a:lumMod val="50000"/>
                  </a:schemeClr>
                </a:solidFill>
              </a:rPr>
              <a:t>ВААРТ</a:t>
            </a:r>
            <a:r>
              <a:rPr lang="ru-RU" sz="2800" dirty="0" smtClean="0"/>
              <a:t> </a:t>
            </a:r>
            <a:r>
              <a:rPr lang="ru-RU" sz="2800" dirty="0" err="1" smtClean="0"/>
              <a:t>передбачає</a:t>
            </a:r>
            <a:r>
              <a:rPr lang="ru-RU" sz="2800" dirty="0" smtClean="0"/>
              <a:t> </a:t>
            </a:r>
            <a:r>
              <a:rPr lang="ru-RU" sz="2800" dirty="0" err="1" smtClean="0"/>
              <a:t>призначення</a:t>
            </a:r>
            <a:r>
              <a:rPr lang="ru-RU" sz="2800" dirty="0" smtClean="0"/>
              <a:t> </a:t>
            </a:r>
            <a:r>
              <a:rPr lang="ru-RU" sz="2800" i="1" dirty="0" err="1" smtClean="0"/>
              <a:t>трьох</a:t>
            </a:r>
            <a:r>
              <a:rPr lang="ru-RU" sz="2800" i="1" dirty="0" smtClean="0"/>
              <a:t> (</a:t>
            </a:r>
            <a:r>
              <a:rPr lang="ru-RU" sz="2800" i="1" dirty="0" err="1" smtClean="0"/>
              <a:t>трітерапія</a:t>
            </a:r>
            <a:r>
              <a:rPr lang="ru-RU" sz="2800" i="1" dirty="0" smtClean="0"/>
              <a:t>) </a:t>
            </a:r>
            <a:r>
              <a:rPr lang="ru-RU" sz="2800" dirty="0" err="1" smtClean="0"/>
              <a:t>і</a:t>
            </a:r>
            <a:r>
              <a:rPr lang="ru-RU" sz="2800" dirty="0" smtClean="0"/>
              <a:t> </a:t>
            </a:r>
            <a:r>
              <a:rPr lang="ru-RU" sz="2800" dirty="0" err="1" smtClean="0"/>
              <a:t>більше</a:t>
            </a:r>
            <a:r>
              <a:rPr lang="ru-RU" sz="2800" dirty="0" smtClean="0"/>
              <a:t> </a:t>
            </a:r>
            <a:r>
              <a:rPr lang="ru-RU" sz="2800" dirty="0" err="1" smtClean="0"/>
              <a:t>препаратів</a:t>
            </a:r>
            <a:r>
              <a:rPr lang="ru-RU" sz="2800" dirty="0" smtClean="0"/>
              <a:t> </a:t>
            </a:r>
            <a:r>
              <a:rPr lang="ru-RU" sz="2800" dirty="0" err="1" smtClean="0"/>
              <a:t>із</a:t>
            </a:r>
            <a:r>
              <a:rPr lang="ru-RU" sz="2800" dirty="0" smtClean="0"/>
              <a:t> </a:t>
            </a:r>
            <a:r>
              <a:rPr lang="ru-RU" sz="2800" dirty="0" err="1" smtClean="0"/>
              <a:t>різних</a:t>
            </a:r>
            <a:r>
              <a:rPr lang="ru-RU" sz="2800" dirty="0" smtClean="0"/>
              <a:t> </a:t>
            </a:r>
            <a:r>
              <a:rPr lang="ru-RU" sz="2800" dirty="0" err="1" smtClean="0"/>
              <a:t>груп</a:t>
            </a:r>
            <a:r>
              <a:rPr lang="ru-RU" sz="2800" dirty="0" smtClean="0"/>
              <a:t>.</a:t>
            </a:r>
          </a:p>
          <a:p>
            <a:endParaRPr lang="ru-RU" sz="2800" dirty="0" smtClean="0"/>
          </a:p>
          <a:p>
            <a:pPr>
              <a:buFont typeface="Wingdings" pitchFamily="2" charset="2"/>
              <a:buChar char="Ø"/>
            </a:pPr>
            <a:endParaRPr lang="ru-RU" sz="2800" dirty="0"/>
          </a:p>
        </p:txBody>
      </p:sp>
      <p:pic>
        <p:nvPicPr>
          <p:cNvPr id="23554" name="Picture 2" descr="http://3.bp.blogspot.com/-6Mhk8IdSfCs/UNdZmYsBHwI/AAAAAAAAAPA/yIzqC00QBTU/s1600/2010.png"/>
          <p:cNvPicPr>
            <a:picLocks noChangeAspect="1" noChangeArrowheads="1"/>
          </p:cNvPicPr>
          <p:nvPr/>
        </p:nvPicPr>
        <p:blipFill>
          <a:blip r:embed="rId2" cstate="print"/>
          <a:srcRect/>
          <a:stretch>
            <a:fillRect/>
          </a:stretch>
        </p:blipFill>
        <p:spPr bwMode="auto">
          <a:xfrm>
            <a:off x="285720" y="2643182"/>
            <a:ext cx="4165508"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6" name="Picture 4" descr="http://expres.ua/gfx/recept/rlto.jpg"/>
          <p:cNvPicPr>
            <a:picLocks noChangeAspect="1" noChangeArrowheads="1"/>
          </p:cNvPicPr>
          <p:nvPr/>
        </p:nvPicPr>
        <p:blipFill>
          <a:blip r:embed="rId3" cstate="print"/>
          <a:srcRect/>
          <a:stretch>
            <a:fillRect/>
          </a:stretch>
        </p:blipFill>
        <p:spPr bwMode="auto">
          <a:xfrm>
            <a:off x="4714876" y="2643182"/>
            <a:ext cx="4143404" cy="2790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646331"/>
          </a:xfrm>
          <a:prstGeom prst="rect">
            <a:avLst/>
          </a:prstGeom>
          <a:noFill/>
        </p:spPr>
        <p:txBody>
          <a:bodyPr wrap="square" rtlCol="0">
            <a:spAutoFit/>
          </a:bodyPr>
          <a:lstStyle/>
          <a:p>
            <a:r>
              <a:rPr lang="uk-UA" sz="3600" b="1" dirty="0" smtClean="0">
                <a:solidFill>
                  <a:schemeClr val="accent5">
                    <a:lumMod val="75000"/>
                  </a:schemeClr>
                </a:solidFill>
              </a:rPr>
              <a:t>Шляхи поширення вірусу </a:t>
            </a:r>
            <a:r>
              <a:rPr lang="uk-UA" sz="3600" b="1" dirty="0" err="1" smtClean="0">
                <a:solidFill>
                  <a:schemeClr val="accent5">
                    <a:lumMod val="75000"/>
                  </a:schemeClr>
                </a:solidFill>
              </a:rPr>
              <a:t>СНІДу</a:t>
            </a:r>
            <a:endParaRPr lang="ru-RU" sz="3600" b="1" dirty="0">
              <a:solidFill>
                <a:schemeClr val="accent5">
                  <a:lumMod val="75000"/>
                </a:schemeClr>
              </a:solidFill>
            </a:endParaRPr>
          </a:p>
        </p:txBody>
      </p:sp>
      <p:sp>
        <p:nvSpPr>
          <p:cNvPr id="3" name="TextBox 2"/>
          <p:cNvSpPr txBox="1"/>
          <p:nvPr/>
        </p:nvSpPr>
        <p:spPr>
          <a:xfrm>
            <a:off x="285720" y="928670"/>
            <a:ext cx="8715435" cy="4401205"/>
          </a:xfrm>
          <a:prstGeom prst="rect">
            <a:avLst/>
          </a:prstGeom>
          <a:noFill/>
        </p:spPr>
        <p:txBody>
          <a:bodyPr wrap="square" rtlCol="0">
            <a:spAutoFit/>
          </a:bodyPr>
          <a:lstStyle/>
          <a:p>
            <a:pPr indent="82550"/>
            <a:r>
              <a:rPr lang="ru-RU" sz="2800" i="1" dirty="0" err="1" smtClean="0">
                <a:solidFill>
                  <a:srgbClr val="FF0000"/>
                </a:solidFill>
              </a:rPr>
              <a:t>Вірус</a:t>
            </a:r>
            <a:r>
              <a:rPr lang="ru-RU" sz="2800" i="1" dirty="0" smtClean="0">
                <a:solidFill>
                  <a:srgbClr val="FF0000"/>
                </a:solidFill>
              </a:rPr>
              <a:t> </a:t>
            </a:r>
            <a:r>
              <a:rPr lang="ru-RU" sz="2800" b="1" i="1" dirty="0" err="1" smtClean="0">
                <a:solidFill>
                  <a:schemeClr val="accent2"/>
                </a:solidFill>
              </a:rPr>
              <a:t>СНІДу</a:t>
            </a:r>
            <a:r>
              <a:rPr lang="ru-RU" sz="2800" i="1" dirty="0" smtClean="0">
                <a:solidFill>
                  <a:srgbClr val="FF0000"/>
                </a:solidFill>
              </a:rPr>
              <a:t> </a:t>
            </a:r>
            <a:r>
              <a:rPr lang="ru-RU" sz="2800" i="1" dirty="0" err="1" smtClean="0">
                <a:solidFill>
                  <a:srgbClr val="FF0000"/>
                </a:solidFill>
              </a:rPr>
              <a:t>поширюється</a:t>
            </a:r>
            <a:r>
              <a:rPr lang="ru-RU" sz="2800" i="1" dirty="0" smtClean="0">
                <a:solidFill>
                  <a:srgbClr val="FF0000"/>
                </a:solidFill>
              </a:rPr>
              <a:t> такими шляхами:</a:t>
            </a:r>
          </a:p>
          <a:p>
            <a:pPr indent="82550">
              <a:buFont typeface="Wingdings" pitchFamily="2" charset="2"/>
              <a:buChar char="Ø"/>
            </a:pPr>
            <a:r>
              <a:rPr lang="ru-RU" sz="2800" dirty="0" err="1" smtClean="0"/>
              <a:t>статевим</a:t>
            </a:r>
            <a:r>
              <a:rPr lang="ru-RU" sz="2800" dirty="0" smtClean="0"/>
              <a:t>;</a:t>
            </a:r>
          </a:p>
          <a:p>
            <a:pPr indent="82550">
              <a:buFont typeface="Wingdings" pitchFamily="2" charset="2"/>
              <a:buChar char="Ø"/>
            </a:pPr>
            <a:r>
              <a:rPr lang="ru-RU" sz="2800" dirty="0" smtClean="0"/>
              <a:t>через кров, </a:t>
            </a:r>
            <a:r>
              <a:rPr lang="ru-RU" sz="2800" dirty="0" err="1" smtClean="0"/>
              <a:t>що</a:t>
            </a:r>
            <a:r>
              <a:rPr lang="ru-RU" sz="2800" dirty="0" smtClean="0"/>
              <a:t> </a:t>
            </a:r>
            <a:r>
              <a:rPr lang="ru-RU" sz="2800" dirty="0" err="1" smtClean="0"/>
              <a:t>містить</a:t>
            </a:r>
            <a:r>
              <a:rPr lang="ru-RU" sz="2800" dirty="0" smtClean="0"/>
              <a:t> </a:t>
            </a:r>
            <a:r>
              <a:rPr lang="ru-RU" sz="2800" dirty="0" err="1" smtClean="0"/>
              <a:t>вірус</a:t>
            </a:r>
            <a:r>
              <a:rPr lang="ru-RU" sz="2800" dirty="0" smtClean="0"/>
              <a:t> </a:t>
            </a:r>
            <a:r>
              <a:rPr lang="ru-RU" sz="2800" b="1" i="1" dirty="0" smtClean="0">
                <a:solidFill>
                  <a:schemeClr val="accent6"/>
                </a:solidFill>
              </a:rPr>
              <a:t>ВІЛ</a:t>
            </a:r>
            <a:r>
              <a:rPr lang="ru-RU" sz="2800" dirty="0" smtClean="0"/>
              <a:t>;</a:t>
            </a:r>
          </a:p>
          <a:p>
            <a:pPr indent="82550">
              <a:buFont typeface="Wingdings" pitchFamily="2" charset="2"/>
              <a:buChar char="Ø"/>
            </a:pPr>
            <a:r>
              <a:rPr lang="ru-RU" sz="2800" dirty="0" err="1" smtClean="0"/>
              <a:t>від</a:t>
            </a:r>
            <a:r>
              <a:rPr lang="ru-RU" sz="2800" dirty="0" smtClean="0"/>
              <a:t> </a:t>
            </a:r>
            <a:r>
              <a:rPr lang="ru-RU" sz="2800" dirty="0" err="1" smtClean="0"/>
              <a:t>інфікованої</a:t>
            </a:r>
            <a:r>
              <a:rPr lang="ru-RU" sz="2800" dirty="0" smtClean="0"/>
              <a:t> </a:t>
            </a:r>
            <a:r>
              <a:rPr lang="ru-RU" sz="2800" dirty="0" err="1" smtClean="0"/>
              <a:t>матері</a:t>
            </a:r>
            <a:r>
              <a:rPr lang="ru-RU" sz="2800" dirty="0" smtClean="0"/>
              <a:t> плоду </a:t>
            </a:r>
            <a:r>
              <a:rPr lang="ru-RU" sz="2800" dirty="0" err="1" smtClean="0"/>
              <a:t>і</a:t>
            </a:r>
            <a:r>
              <a:rPr lang="ru-RU" sz="2800" dirty="0" smtClean="0"/>
              <a:t> </a:t>
            </a:r>
            <a:r>
              <a:rPr lang="ru-RU" sz="2800" dirty="0" err="1" smtClean="0"/>
              <a:t>новонародженому</a:t>
            </a:r>
            <a:r>
              <a:rPr lang="ru-RU" sz="2800" dirty="0" smtClean="0"/>
              <a:t>;</a:t>
            </a:r>
          </a:p>
          <a:p>
            <a:pPr indent="82550">
              <a:buFont typeface="Wingdings" pitchFamily="2" charset="2"/>
              <a:buChar char="Ø"/>
            </a:pPr>
            <a:r>
              <a:rPr lang="ru-RU" sz="2800" dirty="0" smtClean="0"/>
              <a:t>при </a:t>
            </a:r>
            <a:r>
              <a:rPr lang="ru-RU" sz="2800" dirty="0" err="1" smtClean="0"/>
              <a:t>переливанні</a:t>
            </a:r>
            <a:r>
              <a:rPr lang="ru-RU" sz="2800" dirty="0" smtClean="0"/>
              <a:t> </a:t>
            </a:r>
            <a:r>
              <a:rPr lang="ru-RU" sz="2800" dirty="0" err="1" smtClean="0"/>
              <a:t>донорської</a:t>
            </a:r>
            <a:r>
              <a:rPr lang="ru-RU" sz="2800" dirty="0" smtClean="0"/>
              <a:t> </a:t>
            </a:r>
            <a:r>
              <a:rPr lang="ru-RU" sz="2800" dirty="0" err="1" smtClean="0"/>
              <a:t>крові</a:t>
            </a:r>
            <a:r>
              <a:rPr lang="ru-RU" sz="2800" dirty="0" smtClean="0"/>
              <a:t>, </a:t>
            </a:r>
            <a:r>
              <a:rPr lang="ru-RU" sz="2800" dirty="0" err="1" smtClean="0"/>
              <a:t>зараженої</a:t>
            </a:r>
            <a:r>
              <a:rPr lang="ru-RU" sz="2800" dirty="0" smtClean="0"/>
              <a:t> </a:t>
            </a:r>
            <a:r>
              <a:rPr lang="ru-RU" sz="2800" b="1" i="1" dirty="0" smtClean="0">
                <a:solidFill>
                  <a:schemeClr val="accent6"/>
                </a:solidFill>
              </a:rPr>
              <a:t>ВІЛ</a:t>
            </a:r>
            <a:r>
              <a:rPr lang="ru-RU" sz="2800" dirty="0" smtClean="0"/>
              <a:t>;</a:t>
            </a:r>
          </a:p>
          <a:p>
            <a:pPr indent="82550">
              <a:buFont typeface="Wingdings" pitchFamily="2" charset="2"/>
              <a:buChar char="Ø"/>
            </a:pPr>
            <a:r>
              <a:rPr lang="ru-RU" sz="2800" dirty="0" smtClean="0"/>
              <a:t>через </a:t>
            </a:r>
            <a:r>
              <a:rPr lang="ru-RU" sz="2800" dirty="0" err="1" smtClean="0"/>
              <a:t>нестерильні</a:t>
            </a:r>
            <a:r>
              <a:rPr lang="ru-RU" sz="2800" dirty="0" smtClean="0"/>
              <a:t> </a:t>
            </a:r>
            <a:r>
              <a:rPr lang="ru-RU" sz="2800" dirty="0" err="1" smtClean="0"/>
              <a:t>шприци</a:t>
            </a:r>
            <a:r>
              <a:rPr lang="ru-RU" sz="2800" dirty="0" smtClean="0"/>
              <a:t>;</a:t>
            </a:r>
          </a:p>
          <a:p>
            <a:pPr indent="82550">
              <a:buFont typeface="Wingdings" pitchFamily="2" charset="2"/>
              <a:buChar char="Ø"/>
            </a:pPr>
            <a:r>
              <a:rPr lang="ru-RU" sz="2800" dirty="0" smtClean="0"/>
              <a:t>при </a:t>
            </a:r>
            <a:r>
              <a:rPr lang="ru-RU" sz="2800" dirty="0" err="1" smtClean="0"/>
              <a:t>використанні</a:t>
            </a:r>
            <a:r>
              <a:rPr lang="ru-RU" sz="2800" dirty="0" smtClean="0"/>
              <a:t> одного шприца, </a:t>
            </a:r>
            <a:r>
              <a:rPr lang="ru-RU" sz="2800" dirty="0" err="1" smtClean="0"/>
              <a:t>який</a:t>
            </a:r>
            <a:r>
              <a:rPr lang="ru-RU" sz="2800" dirty="0" smtClean="0"/>
              <a:t> </a:t>
            </a:r>
            <a:r>
              <a:rPr lang="ru-RU" sz="2800" dirty="0" err="1" smtClean="0"/>
              <a:t>може</a:t>
            </a:r>
            <a:r>
              <a:rPr lang="ru-RU" sz="2800" dirty="0" smtClean="0"/>
              <a:t> </a:t>
            </a:r>
            <a:r>
              <a:rPr lang="ru-RU" sz="2800" dirty="0" err="1" smtClean="0"/>
              <a:t>містити</a:t>
            </a:r>
            <a:r>
              <a:rPr lang="ru-RU" sz="2800" dirty="0" smtClean="0"/>
              <a:t> </a:t>
            </a:r>
            <a:r>
              <a:rPr lang="ru-RU" sz="2800" b="1" i="1" dirty="0" smtClean="0">
                <a:solidFill>
                  <a:schemeClr val="accent6"/>
                </a:solidFill>
              </a:rPr>
              <a:t>ВІЛ</a:t>
            </a:r>
            <a:r>
              <a:rPr lang="ru-RU" sz="2800" dirty="0" smtClean="0"/>
              <a:t>.</a:t>
            </a:r>
          </a:p>
          <a:p>
            <a:pPr indent="82550"/>
            <a:endParaRPr lang="ru-RU" sz="2800" dirty="0" smtClean="0"/>
          </a:p>
          <a:p>
            <a:pPr indent="82550"/>
            <a:endParaRPr lang="ru-RU" sz="2800" dirty="0"/>
          </a:p>
        </p:txBody>
      </p:sp>
      <p:pic>
        <p:nvPicPr>
          <p:cNvPr id="4" name="Picture 4" descr="JJJ (753)"/>
          <p:cNvPicPr>
            <a:picLocks noChangeAspect="1" noChangeArrowheads="1"/>
          </p:cNvPicPr>
          <p:nvPr/>
        </p:nvPicPr>
        <p:blipFill>
          <a:blip r:embed="rId2" cstate="print">
            <a:lum bright="-24000" contrast="16000"/>
          </a:blip>
          <a:srcRect l="32031" t="45208" r="37500" b="12644"/>
          <a:stretch>
            <a:fillRect/>
          </a:stretch>
        </p:blipFill>
        <p:spPr bwMode="auto">
          <a:xfrm>
            <a:off x="5072066" y="4071942"/>
            <a:ext cx="2428892" cy="1868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2" name="Picture 2" descr="http://ukraine2015.org.ua/sites/default/files/images/tsil5mal3.jpg"/>
          <p:cNvPicPr>
            <a:picLocks noChangeAspect="1" noChangeArrowheads="1"/>
          </p:cNvPicPr>
          <p:nvPr/>
        </p:nvPicPr>
        <p:blipFill>
          <a:blip r:embed="rId3" cstate="print"/>
          <a:srcRect/>
          <a:stretch>
            <a:fillRect/>
          </a:stretch>
        </p:blipFill>
        <p:spPr bwMode="auto">
          <a:xfrm>
            <a:off x="1643042" y="4071942"/>
            <a:ext cx="2420954"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5" cy="646331"/>
          </a:xfrm>
          <a:prstGeom prst="rect">
            <a:avLst/>
          </a:prstGeom>
          <a:noFill/>
        </p:spPr>
        <p:txBody>
          <a:bodyPr wrap="square" rtlCol="0">
            <a:spAutoFit/>
          </a:bodyPr>
          <a:lstStyle/>
          <a:p>
            <a:r>
              <a:rPr lang="ru-RU" sz="3600" b="1" dirty="0" smtClean="0">
                <a:solidFill>
                  <a:schemeClr val="accent5">
                    <a:lumMod val="75000"/>
                  </a:schemeClr>
                </a:solidFill>
              </a:rPr>
              <a:t>ВІЛ не </a:t>
            </a:r>
            <a:r>
              <a:rPr lang="ru-RU" sz="3600" b="1" dirty="0" err="1" smtClean="0">
                <a:solidFill>
                  <a:schemeClr val="accent5">
                    <a:lumMod val="75000"/>
                  </a:schemeClr>
                </a:solidFill>
              </a:rPr>
              <a:t>передається</a:t>
            </a:r>
            <a:r>
              <a:rPr lang="ru-RU" sz="3600" b="1" dirty="0" smtClean="0">
                <a:solidFill>
                  <a:schemeClr val="accent5">
                    <a:lumMod val="75000"/>
                  </a:schemeClr>
                </a:solidFill>
              </a:rPr>
              <a:t> через:</a:t>
            </a:r>
          </a:p>
        </p:txBody>
      </p:sp>
      <p:sp>
        <p:nvSpPr>
          <p:cNvPr id="3" name="TextBox 2"/>
          <p:cNvSpPr txBox="1"/>
          <p:nvPr/>
        </p:nvSpPr>
        <p:spPr>
          <a:xfrm>
            <a:off x="285720" y="928670"/>
            <a:ext cx="8715435" cy="3970318"/>
          </a:xfrm>
          <a:prstGeom prst="rect">
            <a:avLst/>
          </a:prstGeom>
          <a:noFill/>
        </p:spPr>
        <p:txBody>
          <a:bodyPr wrap="square" rtlCol="0">
            <a:spAutoFit/>
          </a:bodyPr>
          <a:lstStyle/>
          <a:p>
            <a:pPr lvl="0">
              <a:buFont typeface="Wingdings" pitchFamily="2" charset="2"/>
              <a:buChar char="Ø"/>
            </a:pPr>
            <a:r>
              <a:rPr lang="uk-UA" sz="2800" dirty="0" smtClean="0"/>
              <a:t>рукостискання чи інші фізичні контакти;</a:t>
            </a:r>
          </a:p>
          <a:p>
            <a:pPr lvl="0">
              <a:buFont typeface="Wingdings" pitchFamily="2" charset="2"/>
              <a:buChar char="Ø"/>
            </a:pPr>
            <a:r>
              <a:rPr lang="uk-UA" sz="2800" dirty="0" smtClean="0"/>
              <a:t>поцілунки;</a:t>
            </a:r>
          </a:p>
          <a:p>
            <a:pPr lvl="0">
              <a:buFont typeface="Wingdings" pitchFamily="2" charset="2"/>
              <a:buChar char="Ø"/>
            </a:pPr>
            <a:r>
              <a:rPr lang="uk-UA" sz="2800" dirty="0" smtClean="0"/>
              <a:t>їжу;</a:t>
            </a:r>
          </a:p>
          <a:p>
            <a:pPr lvl="0">
              <a:buFont typeface="Wingdings" pitchFamily="2" charset="2"/>
              <a:buChar char="Ø"/>
            </a:pPr>
            <a:r>
              <a:rPr lang="uk-UA" sz="2800" dirty="0" smtClean="0"/>
              <a:t>предмети, яких торкався хворий, його речі;</a:t>
            </a:r>
          </a:p>
          <a:p>
            <a:pPr lvl="0">
              <a:buFont typeface="Wingdings" pitchFamily="2" charset="2"/>
              <a:buChar char="Ø"/>
            </a:pPr>
            <a:r>
              <a:rPr lang="uk-UA" sz="2800" dirty="0" smtClean="0"/>
              <a:t>при купанні в басейні;</a:t>
            </a:r>
          </a:p>
          <a:p>
            <a:pPr lvl="0">
              <a:buFont typeface="Wingdings" pitchFamily="2" charset="2"/>
              <a:buChar char="Ø"/>
            </a:pPr>
            <a:r>
              <a:rPr lang="uk-UA" sz="2800" dirty="0" smtClean="0"/>
              <a:t>спілкуванні з домашніми тваринами;</a:t>
            </a:r>
          </a:p>
          <a:p>
            <a:pPr lvl="0">
              <a:buFont typeface="Wingdings" pitchFamily="2" charset="2"/>
              <a:buChar char="Ø"/>
            </a:pPr>
            <a:r>
              <a:rPr lang="uk-UA" sz="2800" dirty="0" smtClean="0"/>
              <a:t>укуси комах;</a:t>
            </a:r>
          </a:p>
          <a:p>
            <a:pPr lvl="0">
              <a:buFont typeface="Wingdings" pitchFamily="2" charset="2"/>
              <a:buChar char="Ø"/>
            </a:pPr>
            <a:r>
              <a:rPr lang="uk-UA" sz="2800" dirty="0" smtClean="0"/>
              <a:t>при догляді за хворими.</a:t>
            </a:r>
          </a:p>
          <a:p>
            <a:pPr indent="82550"/>
            <a:endParaRPr lang="ru-RU" sz="2800" dirty="0"/>
          </a:p>
        </p:txBody>
      </p:sp>
      <p:pic>
        <p:nvPicPr>
          <p:cNvPr id="26626" name="Picture 2" descr="http://shkola.ua/web/uploads/book/51/images/RNBJROIZ.jpg"/>
          <p:cNvPicPr>
            <a:picLocks noChangeAspect="1" noChangeArrowheads="1"/>
          </p:cNvPicPr>
          <p:nvPr/>
        </p:nvPicPr>
        <p:blipFill>
          <a:blip r:embed="rId2" cstate="print"/>
          <a:srcRect l="62441" t="49313" r="3827" b="2109"/>
          <a:stretch>
            <a:fillRect/>
          </a:stretch>
        </p:blipFill>
        <p:spPr bwMode="auto">
          <a:xfrm>
            <a:off x="6643702" y="2857496"/>
            <a:ext cx="2143140" cy="3009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28" name="Picture 4" descr="http://zz.te.ua/wp-content/uploads/2011/12/komar3.jpg"/>
          <p:cNvPicPr>
            <a:picLocks noChangeAspect="1" noChangeArrowheads="1"/>
          </p:cNvPicPr>
          <p:nvPr/>
        </p:nvPicPr>
        <p:blipFill>
          <a:blip r:embed="rId3" cstate="print"/>
          <a:srcRect/>
          <a:stretch>
            <a:fillRect/>
          </a:stretch>
        </p:blipFill>
        <p:spPr bwMode="auto">
          <a:xfrm>
            <a:off x="3214678" y="4500570"/>
            <a:ext cx="2786055"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2)">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Template(2)</Template>
  <TotalTime>200</TotalTime>
  <Words>556</Words>
  <Application>Microsoft Office PowerPoint</Application>
  <PresentationFormat>Экран (4:3)</PresentationFormat>
  <Paragraphs>43</Paragraphs>
  <Slides>12</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1_White with Blue Bar Segoe Template(2)</vt:lpstr>
      <vt:lpstr>White with Courier font for code slides</vt:lpstr>
      <vt:lpstr>ВІЛ та СНІД</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ВІЛ –  Вірус Імунодефіциту Людини</dc:title>
  <dc:creator>Папиш</dc:creator>
  <cp:lastModifiedBy>Папиш</cp:lastModifiedBy>
  <cp:revision>22</cp:revision>
  <dcterms:created xsi:type="dcterms:W3CDTF">2014-04-19T13:22:53Z</dcterms:created>
  <dcterms:modified xsi:type="dcterms:W3CDTF">2014-04-28T18:10:51Z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