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69" d="100"/>
          <a:sy n="69" d="100"/>
        </p:scale>
        <p:origin x="-1398" y="-102"/>
      </p:cViewPr>
      <p:guideLst>
        <p:guide orient="horz" pos="2160"/>
        <p:guide pos="2880"/>
      </p:guideLst>
    </p:cSldViewPr>
  </p:slideViewPr>
  <p:outlineViewPr>
    <p:cViewPr>
      <p:scale>
        <a:sx n="33" d="100"/>
        <a:sy n="33" d="100"/>
      </p:scale>
      <p:origin x="0" y="11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9D450-5D27-4BB7-BB07-825A35DF2E54}" type="datetimeFigureOut">
              <a:rPr lang="ru-RU" smtClean="0"/>
              <a:pPr/>
              <a:t>21.01.2014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16D35-4660-4511-9A31-EA70945058A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8016D35-4660-4511-9A31-EA70945058AE}"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2863" y="1905004"/>
            <a:ext cx="7078274" cy="1625599"/>
          </a:xfrm>
        </p:spPr>
        <p:txBody>
          <a:bodyPr>
            <a:normAutofit/>
          </a:bodyPr>
          <a:lstStyle>
            <a:lvl1pPr algn="ctr">
              <a:lnSpc>
                <a:spcPct val="90000"/>
              </a:lnSpc>
              <a:defRPr sz="4800">
                <a:solidFill>
                  <a:schemeClr val="tx2"/>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36847" y="3657124"/>
            <a:ext cx="707429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lvl1pPr>
              <a:defRPr>
                <a:solidFill>
                  <a:schemeClr val="tx2"/>
                </a:solidFill>
              </a:defRPr>
            </a:lvl1pPr>
          </a:lstStyle>
          <a:p>
            <a:fld id="{8E36636D-D922-432D-A958-524484B5923D}" type="datetimeFigureOut">
              <a:rPr lang="ru-RU" smtClean="0"/>
              <a:pPr/>
              <a:t>21.01.2014</a:t>
            </a:fld>
            <a:endParaRPr lang="ru-RU" dirty="0"/>
          </a:p>
        </p:txBody>
      </p:sp>
      <p:sp>
        <p:nvSpPr>
          <p:cNvPr id="5" name="Нижний колонтитул 4"/>
          <p:cNvSpPr>
            <a:spLocks noGrp="1"/>
          </p:cNvSpPr>
          <p:nvPr>
            <p:ph type="ftr" sz="quarter" idx="11"/>
          </p:nvPr>
        </p:nvSpPr>
        <p:spPr/>
        <p:txBody>
          <a:bodyPr/>
          <a:lstStyle>
            <a:lvl1pPr>
              <a:defRPr>
                <a:solidFill>
                  <a:schemeClr val="tx2"/>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tx2"/>
                </a:solidFill>
              </a:defRPr>
            </a:lvl1pPr>
          </a:lstStyle>
          <a:p>
            <a:fld id="{DF28FB93-0A08-4E7D-8E63-9EFA29F1E093}" type="slidenum">
              <a:rPr lang="ru-RU" smtClean="0"/>
              <a:pPr/>
              <a:t>‹#›</a:t>
            </a:fld>
            <a:endParaRPr lang="ru-RU" dirty="0"/>
          </a:p>
        </p:txBody>
      </p:sp>
      <p:grpSp>
        <p:nvGrpSpPr>
          <p:cNvPr id="7" name="Группа 6"/>
          <p:cNvGrpSpPr/>
          <p:nvPr/>
        </p:nvGrpSpPr>
        <p:grpSpPr>
          <a:xfrm>
            <a:off x="914400" y="1600200"/>
            <a:ext cx="7306712" cy="73152"/>
            <a:chOff x="914400" y="1200150"/>
            <a:chExt cx="7306712" cy="54864"/>
          </a:xfrm>
        </p:grpSpPr>
        <p:sp>
          <p:nvSpPr>
            <p:cNvPr id="8" name="Овал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0" name="Группа 9"/>
            <p:cNvGrpSpPr/>
            <p:nvPr/>
          </p:nvGrpSpPr>
          <p:grpSpPr>
            <a:xfrm>
              <a:off x="1036847" y="1207626"/>
              <a:ext cx="7074290" cy="38998"/>
              <a:chOff x="2141408" y="1752956"/>
              <a:chExt cx="7315200" cy="38998"/>
            </a:xfrm>
            <a:solidFill>
              <a:schemeClr val="tx2"/>
            </a:solidFill>
          </p:grpSpPr>
          <p:cxnSp>
            <p:nvCxnSpPr>
              <p:cNvPr id="11" name="Прямая соединительная линия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Группа 12"/>
          <p:cNvGrpSpPr/>
          <p:nvPr/>
        </p:nvGrpSpPr>
        <p:grpSpPr>
          <a:xfrm>
            <a:off x="914400" y="4851400"/>
            <a:ext cx="7306712" cy="73152"/>
            <a:chOff x="914400" y="3638550"/>
            <a:chExt cx="7306712" cy="54864"/>
          </a:xfrm>
        </p:grpSpPr>
        <p:sp>
          <p:nvSpPr>
            <p:cNvPr id="14" name="Овал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6" name="Группа 15"/>
            <p:cNvGrpSpPr/>
            <p:nvPr/>
          </p:nvGrpSpPr>
          <p:grpSpPr>
            <a:xfrm>
              <a:off x="1036847" y="3646026"/>
              <a:ext cx="7074290" cy="38998"/>
              <a:chOff x="2141408" y="1752956"/>
              <a:chExt cx="7315200" cy="38998"/>
            </a:xfrm>
            <a:solidFill>
              <a:schemeClr val="tx2"/>
            </a:solidFill>
          </p:grpSpPr>
          <p:cxnSp>
            <p:nvCxnSpPr>
              <p:cNvPr id="17" name="Прямая соединительная линия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32232236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7844" y="434976"/>
            <a:ext cx="876528" cy="5661025"/>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913448" y="434976"/>
            <a:ext cx="6311956" cy="5661025"/>
          </a:xfrm>
        </p:spPr>
        <p:txBody>
          <a:bodyPr vert="eaVert"/>
          <a:lstStyle>
            <a:lvl5pPr>
              <a:defRPr/>
            </a:lvl5pPr>
            <a:lvl6pPr>
              <a:defRPr/>
            </a:lvl6pPr>
            <a:lvl7pPr>
              <a:defRPr/>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20857005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34990621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1" y="990599"/>
            <a:ext cx="7010399" cy="2235203"/>
          </a:xfrm>
        </p:spPr>
        <p:txBody>
          <a:bodyPr anchor="b">
            <a:normAutofit/>
          </a:bodyPr>
          <a:lstStyle>
            <a:lvl1pPr algn="ctr">
              <a:lnSpc>
                <a:spcPct val="9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066801" y="3733800"/>
            <a:ext cx="70103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F66FC-4DA7-434C-9984-9038A3ADA7B5}" type="slidenum">
              <a:rPr lang="ru-RU" smtClean="0"/>
              <a:pPr/>
              <a:t>‹#›</a:t>
            </a:fld>
            <a:endParaRPr lang="ru-RU"/>
          </a:p>
        </p:txBody>
      </p:sp>
      <p:grpSp>
        <p:nvGrpSpPr>
          <p:cNvPr id="7" name="Группа 12"/>
          <p:cNvGrpSpPr/>
          <p:nvPr/>
        </p:nvGrpSpPr>
        <p:grpSpPr>
          <a:xfrm>
            <a:off x="2455976" y="3475736"/>
            <a:ext cx="4232051" cy="54864"/>
            <a:chOff x="2455975" y="2588441"/>
            <a:chExt cx="4232051" cy="41148"/>
          </a:xfrm>
        </p:grpSpPr>
        <p:sp>
          <p:nvSpPr>
            <p:cNvPr id="14" name="Овал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Овал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8" name="Группа 15"/>
            <p:cNvGrpSpPr/>
            <p:nvPr/>
          </p:nvGrpSpPr>
          <p:grpSpPr>
            <a:xfrm>
              <a:off x="2563229" y="2594391"/>
              <a:ext cx="4023360" cy="29249"/>
              <a:chOff x="2550323" y="3458731"/>
              <a:chExt cx="4023360" cy="38998"/>
            </a:xfrm>
          </p:grpSpPr>
          <p:cxnSp>
            <p:nvCxnSpPr>
              <p:cNvPr id="17" name="Прямая соединительная линия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Прямая соединительная линия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 xmlns:p14="http://schemas.microsoft.com/office/powerpoint/2010/main" val="552628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9144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8200" y="1803400"/>
            <a:ext cx="35814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3860775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9174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9144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51248" y="1803400"/>
            <a:ext cx="357828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8200" y="2514600"/>
            <a:ext cx="35814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3742583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156593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1212877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Объект 2"/>
          <p:cNvSpPr>
            <a:spLocks noGrp="1"/>
          </p:cNvSpPr>
          <p:nvPr>
            <p:ph idx="1"/>
          </p:nvPr>
        </p:nvSpPr>
        <p:spPr>
          <a:xfrm>
            <a:off x="914401" y="1803401"/>
            <a:ext cx="495300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096000" y="1803401"/>
            <a:ext cx="2133601"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18586462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914400" y="1803400"/>
            <a:ext cx="495300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p:spPr>
        <p:txBody>
          <a:bodyPr anchor="b">
            <a:normAutofit/>
          </a:bodyPr>
          <a:lstStyle>
            <a:lvl1pPr algn="l">
              <a:defRPr sz="3200" b="0"/>
            </a:lvl1pPr>
          </a:lstStyle>
          <a:p>
            <a:r>
              <a:rPr lang="ru-RU" smtClean="0"/>
              <a:t>Образец заголовка</a:t>
            </a:r>
            <a:endParaRPr lang="ru-RU" dirty="0"/>
          </a:p>
        </p:txBody>
      </p:sp>
      <p:sp>
        <p:nvSpPr>
          <p:cNvPr id="3" name="Рисунок 2"/>
          <p:cNvSpPr>
            <a:spLocks noGrp="1"/>
          </p:cNvSpPr>
          <p:nvPr>
            <p:ph type="pic" idx="1"/>
          </p:nvPr>
        </p:nvSpPr>
        <p:spPr>
          <a:xfrm>
            <a:off x="1004316" y="1925320"/>
            <a:ext cx="4773168"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096000" y="1803401"/>
            <a:ext cx="2133601"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3CFA4CD-271C-4E4C-8717-6733558E12F6}" type="datetimeFigureOut">
              <a:rPr lang="ru-RU" smtClean="0"/>
              <a:pPr/>
              <a:t>21.01.2014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2405057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0" y="0"/>
            <a:ext cx="9144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ru-RU" sz="2400" dirty="0"/>
          </a:p>
        </p:txBody>
      </p:sp>
      <p:sp>
        <p:nvSpPr>
          <p:cNvPr id="8" name="Скругленный прямоугольник 7"/>
          <p:cNvSpPr/>
          <p:nvPr/>
        </p:nvSpPr>
        <p:spPr>
          <a:xfrm>
            <a:off x="228600" y="301752"/>
            <a:ext cx="86868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dirty="0"/>
          </a:p>
        </p:txBody>
      </p:sp>
      <p:sp>
        <p:nvSpPr>
          <p:cNvPr id="2" name="Заголовок 1"/>
          <p:cNvSpPr>
            <a:spLocks noGrp="1"/>
          </p:cNvSpPr>
          <p:nvPr>
            <p:ph type="title"/>
          </p:nvPr>
        </p:nvSpPr>
        <p:spPr>
          <a:xfrm>
            <a:off x="914400" y="431800"/>
            <a:ext cx="7315200" cy="11684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914400" y="1803400"/>
            <a:ext cx="73152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29400" y="6172200"/>
            <a:ext cx="914400" cy="304800"/>
          </a:xfrm>
          <a:prstGeom prst="rect">
            <a:avLst/>
          </a:prstGeom>
        </p:spPr>
        <p:txBody>
          <a:bodyPr vert="horz" lIns="91440" tIns="45720" rIns="91440" bIns="45720" rtlCol="0" anchor="ctr"/>
          <a:lstStyle>
            <a:lvl1pPr algn="r">
              <a:defRPr sz="1100">
                <a:solidFill>
                  <a:schemeClr val="tx1"/>
                </a:solidFill>
              </a:defRPr>
            </a:lvl1pPr>
          </a:lstStyle>
          <a:p>
            <a:fld id="{F3CFA4CD-271C-4E4C-8717-6733558E12F6}" type="datetimeFigureOut">
              <a:rPr lang="ru-RU" smtClean="0"/>
              <a:pPr/>
              <a:t>21.01.2014</a:t>
            </a:fld>
            <a:endParaRPr lang="ru-RU"/>
          </a:p>
        </p:txBody>
      </p:sp>
      <p:sp>
        <p:nvSpPr>
          <p:cNvPr id="5" name="Нижний колонтитул 4"/>
          <p:cNvSpPr>
            <a:spLocks noGrp="1"/>
          </p:cNvSpPr>
          <p:nvPr>
            <p:ph type="ftr" sz="quarter" idx="3"/>
          </p:nvPr>
        </p:nvSpPr>
        <p:spPr>
          <a:xfrm>
            <a:off x="914400" y="6172200"/>
            <a:ext cx="5562601" cy="304800"/>
          </a:xfrm>
          <a:prstGeom prst="rect">
            <a:avLst/>
          </a:prstGeom>
        </p:spPr>
        <p:txBody>
          <a:bodyPr vert="horz" lIns="91440" tIns="45720" rIns="91440" bIns="45720" rtlCol="0" anchor="ctr"/>
          <a:lstStyle>
            <a:lvl1pPr algn="l">
              <a:defRPr sz="1100">
                <a:solidFill>
                  <a:schemeClr val="tx1"/>
                </a:solidFill>
              </a:defRPr>
            </a:lvl1pPr>
          </a:lstStyle>
          <a:p>
            <a:endParaRPr lang="ru-RU"/>
          </a:p>
        </p:txBody>
      </p:sp>
      <p:sp>
        <p:nvSpPr>
          <p:cNvPr id="6" name="Номер слайда 5"/>
          <p:cNvSpPr>
            <a:spLocks noGrp="1"/>
          </p:cNvSpPr>
          <p:nvPr>
            <p:ph type="sldNum" sz="quarter" idx="4"/>
          </p:nvPr>
        </p:nvSpPr>
        <p:spPr>
          <a:xfrm>
            <a:off x="7696201" y="6172200"/>
            <a:ext cx="533400" cy="304800"/>
          </a:xfrm>
          <a:prstGeom prst="rect">
            <a:avLst/>
          </a:prstGeom>
        </p:spPr>
        <p:txBody>
          <a:bodyPr vert="horz" lIns="91440" tIns="45720" rIns="91440" bIns="45720" rtlCol="0" anchor="ctr"/>
          <a:lstStyle>
            <a:lvl1pPr algn="r">
              <a:defRPr sz="1100">
                <a:solidFill>
                  <a:schemeClr val="tx1"/>
                </a:solidFill>
              </a:defRPr>
            </a:lvl1pPr>
          </a:lstStyle>
          <a:p>
            <a:fld id="{232F66FC-4DA7-434C-9984-9038A3ADA7B5}" type="slidenum">
              <a:rPr lang="ru-RU" smtClean="0"/>
              <a:pPr/>
              <a:t>‹#›</a:t>
            </a:fld>
            <a:endParaRPr lang="ru-RU"/>
          </a:p>
        </p:txBody>
      </p:sp>
    </p:spTree>
    <p:extLst>
      <p:ext uri="{BB962C8B-B14F-4D97-AF65-F5344CB8AC3E}">
        <p14:creationId xmlns=""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564904"/>
            <a:ext cx="8964488" cy="1584176"/>
          </a:xfrm>
        </p:spPr>
        <p:txBody>
          <a:bodyPr>
            <a:noAutofit/>
          </a:bodyPr>
          <a:lstStyle/>
          <a:p>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Повсякденне</a:t>
            </a:r>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життя</a:t>
            </a:r>
            <a:r>
              <a:rPr lang="ru-RU" sz="5400" dirty="0" smtClean="0">
                <a:effectLst>
                  <a:outerShdw blurRad="38100" dist="38100" dir="2700000" algn="tl">
                    <a:srgbClr val="000000">
                      <a:alpha val="43137"/>
                    </a:srgbClr>
                  </a:outerShdw>
                </a:effectLst>
              </a:rPr>
              <a:t> </a:t>
            </a:r>
            <a:r>
              <a:rPr lang="ru-RU" sz="5400" dirty="0" err="1" smtClean="0">
                <a:effectLst>
                  <a:outerShdw blurRad="38100" dist="38100" dir="2700000" algn="tl">
                    <a:srgbClr val="000000">
                      <a:alpha val="43137"/>
                    </a:srgbClr>
                  </a:outerShdw>
                </a:effectLst>
              </a:rPr>
              <a:t>населення</a:t>
            </a:r>
            <a:r>
              <a:rPr lang="ru-RU" sz="5400" dirty="0" smtClean="0">
                <a:effectLst>
                  <a:outerShdw blurRad="38100" dist="38100" dir="2700000" algn="tl">
                    <a:srgbClr val="000000">
                      <a:alpha val="43137"/>
                    </a:srgbClr>
                  </a:outerShdw>
                </a:effectLst>
              </a:rPr>
              <a:t> СРСР в 60-80 </a:t>
            </a:r>
            <a:r>
              <a:rPr lang="ru-RU" sz="5400" dirty="0" err="1" smtClean="0">
                <a:effectLst>
                  <a:outerShdw blurRad="38100" dist="38100" dir="2700000" algn="tl">
                    <a:srgbClr val="000000">
                      <a:alpha val="43137"/>
                    </a:srgbClr>
                  </a:outerShdw>
                </a:effectLst>
              </a:rPr>
              <a:t>рр</a:t>
            </a:r>
            <a:r>
              <a:rPr lang="ru-RU" sz="5400" dirty="0" smtClean="0">
                <a:effectLst>
                  <a:outerShdw blurRad="38100" dist="38100" dir="2700000" algn="tl">
                    <a:srgbClr val="000000">
                      <a:alpha val="43137"/>
                    </a:srgbClr>
                  </a:outerShdw>
                </a:effectLst>
              </a:rPr>
              <a:t>. </a:t>
            </a:r>
            <a:r>
              <a:rPr lang="en-US" sz="5400" dirty="0" smtClean="0">
                <a:effectLst>
                  <a:outerShdw blurRad="38100" dist="38100" dir="2700000" algn="tl">
                    <a:srgbClr val="000000">
                      <a:alpha val="43137"/>
                    </a:srgbClr>
                  </a:outerShdw>
                </a:effectLst>
              </a:rPr>
              <a:t>XX </a:t>
            </a:r>
            <a:r>
              <a:rPr lang="ru-RU" sz="5400" dirty="0" smtClean="0">
                <a:effectLst>
                  <a:outerShdw blurRad="38100" dist="38100" dir="2700000" algn="tl">
                    <a:srgbClr val="000000">
                      <a:alpha val="43137"/>
                    </a:srgbClr>
                  </a:outerShdw>
                </a:effectLst>
              </a:rPr>
              <a:t>ст.</a:t>
            </a:r>
            <a:endParaRPr lang="ru-RU" sz="5400"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13176"/>
            <a:ext cx="8208912" cy="1152128"/>
          </a:xfrm>
        </p:spPr>
        <p:txBody>
          <a:bodyPr>
            <a:noAutofit/>
          </a:bodyPr>
          <a:lstStyle/>
          <a:p>
            <a:r>
              <a:rPr lang="uk-UA" sz="2000" dirty="0" smtClean="0"/>
              <a:t>Завдяки телебаченню </a:t>
            </a:r>
            <a:r>
              <a:rPr lang="uk-UA" sz="2000" i="1" dirty="0" smtClean="0">
                <a:solidFill>
                  <a:srgbClr val="0070C0"/>
                </a:solidFill>
              </a:rPr>
              <a:t>спорт</a:t>
            </a:r>
            <a:r>
              <a:rPr lang="uk-UA" sz="2000" dirty="0" smtClean="0"/>
              <a:t> вийшов за межі стадіонів. У </a:t>
            </a:r>
            <a:r>
              <a:rPr lang="uk-UA" sz="2000" i="1" dirty="0" smtClean="0">
                <a:solidFill>
                  <a:schemeClr val="accent6">
                    <a:lumMod val="75000"/>
                  </a:schemeClr>
                </a:solidFill>
              </a:rPr>
              <a:t>1970-1980-х роках</a:t>
            </a:r>
            <a:r>
              <a:rPr lang="uk-UA" sz="2000" dirty="0" smtClean="0"/>
              <a:t> чимало часу  витрачалося на перегляд футбольних матчів та інших спортивних змагань.  </a:t>
            </a:r>
            <a:endParaRPr lang="ru-RU" sz="2000" dirty="0"/>
          </a:p>
        </p:txBody>
      </p:sp>
      <p:pic>
        <p:nvPicPr>
          <p:cNvPr id="5" name="Рисунок 4" descr="ussr_08.jpg"/>
          <p:cNvPicPr>
            <a:picLocks noChangeAspect="1"/>
          </p:cNvPicPr>
          <p:nvPr/>
        </p:nvPicPr>
        <p:blipFill>
          <a:blip r:embed="rId2" cstate="print"/>
          <a:stretch>
            <a:fillRect/>
          </a:stretch>
        </p:blipFill>
        <p:spPr>
          <a:xfrm>
            <a:off x="6084168" y="476672"/>
            <a:ext cx="2689448" cy="45989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30072_original.jpg"/>
          <p:cNvPicPr>
            <a:picLocks noChangeAspect="1"/>
          </p:cNvPicPr>
          <p:nvPr/>
        </p:nvPicPr>
        <p:blipFill>
          <a:blip r:embed="rId3" cstate="print"/>
          <a:stretch>
            <a:fillRect/>
          </a:stretch>
        </p:blipFill>
        <p:spPr>
          <a:xfrm>
            <a:off x="395536" y="548680"/>
            <a:ext cx="5688632" cy="3934194"/>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7848872" cy="1152128"/>
          </a:xfrm>
        </p:spPr>
        <p:txBody>
          <a:bodyPr>
            <a:noAutofit/>
          </a:bodyPr>
          <a:lstStyle/>
          <a:p>
            <a:r>
              <a:rPr lang="uk-UA" sz="2000" dirty="0" smtClean="0"/>
              <a:t>Найпоширенішим видом розваг було </a:t>
            </a:r>
            <a:r>
              <a:rPr lang="uk-UA" sz="2000" i="1" dirty="0" smtClean="0">
                <a:solidFill>
                  <a:srgbClr val="0070C0"/>
                </a:solidFill>
              </a:rPr>
              <a:t>кіно</a:t>
            </a:r>
            <a:r>
              <a:rPr lang="uk-UA" sz="2000" dirty="0" smtClean="0"/>
              <a:t>.</a:t>
            </a:r>
            <a:br>
              <a:rPr lang="uk-UA" sz="2000" dirty="0" smtClean="0"/>
            </a:br>
            <a:r>
              <a:rPr lang="uk-UA" sz="2000" dirty="0" smtClean="0"/>
              <a:t>Відвідування кінотеатрів стало частиною повсякденного життя. </a:t>
            </a:r>
            <a:r>
              <a:rPr lang="en-US" sz="2000" dirty="0" smtClean="0"/>
              <a:t> </a:t>
            </a:r>
            <a:r>
              <a:rPr lang="uk-UA" sz="2000" dirty="0" smtClean="0"/>
              <a:t>Влада також заохочувала </a:t>
            </a:r>
            <a:r>
              <a:rPr lang="uk-UA" sz="2000" dirty="0" smtClean="0"/>
              <a:t>населення до масової передплати </a:t>
            </a:r>
            <a:r>
              <a:rPr lang="uk-UA" sz="2000" i="1" dirty="0" smtClean="0">
                <a:solidFill>
                  <a:schemeClr val="accent6">
                    <a:lumMod val="75000"/>
                  </a:schemeClr>
                </a:solidFill>
              </a:rPr>
              <a:t>періодичних</a:t>
            </a:r>
            <a:r>
              <a:rPr lang="uk-UA" sz="2000" dirty="0" smtClean="0"/>
              <a:t> </a:t>
            </a:r>
            <a:r>
              <a:rPr lang="uk-UA" sz="2000" i="1" dirty="0" smtClean="0">
                <a:solidFill>
                  <a:schemeClr val="accent6">
                    <a:lumMod val="75000"/>
                  </a:schemeClr>
                </a:solidFill>
              </a:rPr>
              <a:t>видань</a:t>
            </a:r>
            <a:r>
              <a:rPr lang="uk-UA" sz="2000" dirty="0" smtClean="0"/>
              <a:t>. Багато сімей одержували одночасно кілька газет і журналів.  </a:t>
            </a:r>
            <a:endParaRPr lang="ru-RU" sz="2000" dirty="0"/>
          </a:p>
        </p:txBody>
      </p:sp>
      <p:pic>
        <p:nvPicPr>
          <p:cNvPr id="5" name="Рисунок 4" descr="sssr-043.jpg"/>
          <p:cNvPicPr>
            <a:picLocks noChangeAspect="1"/>
          </p:cNvPicPr>
          <p:nvPr/>
        </p:nvPicPr>
        <p:blipFill>
          <a:blip r:embed="rId2" cstate="print"/>
          <a:stretch>
            <a:fillRect/>
          </a:stretch>
        </p:blipFill>
        <p:spPr>
          <a:xfrm>
            <a:off x="827584" y="2276872"/>
            <a:ext cx="7619528" cy="4180240"/>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04664"/>
            <a:ext cx="6336704" cy="480131"/>
          </a:xfrm>
          <a:prstGeom prst="rect">
            <a:avLst/>
          </a:prstGeom>
          <a:noFill/>
        </p:spPr>
        <p:txBody>
          <a:bodyPr wrap="square" rtlCol="0">
            <a:spAutoFit/>
          </a:bodyPr>
          <a:lstStyle/>
          <a:p>
            <a:pPr>
              <a:lnSpc>
                <a:spcPct val="90000"/>
              </a:lnSpc>
            </a:pPr>
            <a:r>
              <a:rPr lang="uk-UA" sz="2400" b="1" dirty="0" smtClean="0">
                <a:solidFill>
                  <a:schemeClr val="bg2">
                    <a:lumMod val="50000"/>
                  </a:schemeClr>
                </a:solidFill>
                <a:effectLst>
                  <a:outerShdw blurRad="38100" dist="38100" dir="2700000" algn="tl">
                    <a:srgbClr val="000000">
                      <a:alpha val="43137"/>
                    </a:srgbClr>
                  </a:outerShdw>
                </a:effectLst>
              </a:rPr>
              <a:t>                        </a:t>
            </a:r>
            <a:r>
              <a:rPr lang="uk-UA" sz="2800" b="1" dirty="0" smtClean="0">
                <a:solidFill>
                  <a:schemeClr val="bg2">
                    <a:lumMod val="50000"/>
                  </a:schemeClr>
                </a:solidFill>
                <a:effectLst>
                  <a:outerShdw blurRad="38100" dist="38100" dir="2700000" algn="tl">
                    <a:srgbClr val="000000">
                      <a:alpha val="43137"/>
                    </a:srgbClr>
                  </a:outerShdw>
                </a:effectLst>
              </a:rPr>
              <a:t>Популярні </a:t>
            </a:r>
            <a:r>
              <a:rPr lang="uk-UA" sz="2400" b="1" dirty="0" smtClean="0">
                <a:solidFill>
                  <a:schemeClr val="bg2">
                    <a:lumMod val="50000"/>
                  </a:schemeClr>
                </a:solidFill>
                <a:effectLst>
                  <a:outerShdw blurRad="38100" dist="38100" dir="2700000" algn="tl">
                    <a:srgbClr val="000000">
                      <a:alpha val="43137"/>
                    </a:srgbClr>
                  </a:outerShdw>
                </a:effectLst>
              </a:rPr>
              <a:t> </a:t>
            </a:r>
            <a:r>
              <a:rPr lang="uk-UA" sz="2800" b="1" dirty="0" smtClean="0">
                <a:solidFill>
                  <a:schemeClr val="bg2">
                    <a:lumMod val="50000"/>
                  </a:schemeClr>
                </a:solidFill>
                <a:effectLst>
                  <a:outerShdw blurRad="38100" dist="38100" dir="2700000" algn="tl">
                    <a:srgbClr val="000000">
                      <a:alpha val="43137"/>
                    </a:srgbClr>
                  </a:outerShdw>
                </a:effectLst>
              </a:rPr>
              <a:t>газети СРСР</a:t>
            </a:r>
            <a:endParaRPr lang="ru-RU" sz="2400" b="1" dirty="0">
              <a:solidFill>
                <a:schemeClr val="bg2">
                  <a:lumMod val="50000"/>
                </a:schemeClr>
              </a:solidFill>
              <a:effectLst>
                <a:outerShdw blurRad="38100" dist="38100" dir="2700000" algn="tl">
                  <a:srgbClr val="000000">
                    <a:alpha val="43137"/>
                  </a:srgbClr>
                </a:outerShdw>
              </a:effectLst>
            </a:endParaRPr>
          </a:p>
        </p:txBody>
      </p:sp>
      <p:pic>
        <p:nvPicPr>
          <p:cNvPr id="5" name="Рисунок 4" descr="105-01-6.jpg"/>
          <p:cNvPicPr>
            <a:picLocks noChangeAspect="1"/>
          </p:cNvPicPr>
          <p:nvPr/>
        </p:nvPicPr>
        <p:blipFill>
          <a:blip r:embed="rId2" cstate="print"/>
          <a:stretch>
            <a:fillRect/>
          </a:stretch>
        </p:blipFill>
        <p:spPr>
          <a:xfrm>
            <a:off x="5004048" y="1130767"/>
            <a:ext cx="3520971" cy="2298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big_588642.jpg"/>
          <p:cNvPicPr>
            <a:picLocks noChangeAspect="1"/>
          </p:cNvPicPr>
          <p:nvPr/>
        </p:nvPicPr>
        <p:blipFill>
          <a:blip r:embed="rId3" cstate="print"/>
          <a:stretch>
            <a:fillRect/>
          </a:stretch>
        </p:blipFill>
        <p:spPr>
          <a:xfrm>
            <a:off x="755576" y="1340768"/>
            <a:ext cx="3350865" cy="2519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descr="0151f1.jpg"/>
          <p:cNvPicPr>
            <a:picLocks noChangeAspect="1"/>
          </p:cNvPicPr>
          <p:nvPr/>
        </p:nvPicPr>
        <p:blipFill>
          <a:blip r:embed="rId4" cstate="print"/>
          <a:stretch>
            <a:fillRect/>
          </a:stretch>
        </p:blipFill>
        <p:spPr>
          <a:xfrm>
            <a:off x="5076056" y="3683469"/>
            <a:ext cx="3168352" cy="255384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aznakaevo_foto_1984-1985_61.jpg"/>
          <p:cNvPicPr>
            <a:picLocks noChangeAspect="1"/>
          </p:cNvPicPr>
          <p:nvPr/>
        </p:nvPicPr>
        <p:blipFill>
          <a:blip r:embed="rId5" cstate="print"/>
          <a:stretch>
            <a:fillRect/>
          </a:stretch>
        </p:blipFill>
        <p:spPr>
          <a:xfrm rot="21119413">
            <a:off x="1273050" y="3912455"/>
            <a:ext cx="2948818" cy="2444870"/>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24944"/>
            <a:ext cx="3960440" cy="2160240"/>
          </a:xfrm>
        </p:spPr>
        <p:txBody>
          <a:bodyPr>
            <a:noAutofit/>
          </a:bodyPr>
          <a:lstStyle/>
          <a:p>
            <a:r>
              <a:rPr lang="uk-UA" sz="2000" dirty="0" smtClean="0">
                <a:cs typeface="Times New Roman" pitchFamily="18" charset="0"/>
              </a:rPr>
              <a:t>У 1970–х роках набули популярності </a:t>
            </a:r>
            <a:r>
              <a:rPr lang="uk-UA" sz="2000" i="1" dirty="0" smtClean="0">
                <a:solidFill>
                  <a:srgbClr val="0070C0"/>
                </a:solidFill>
                <a:cs typeface="Times New Roman" pitchFamily="18" charset="0"/>
              </a:rPr>
              <a:t>вокально-інструментальні ансамблі (ВІА). </a:t>
            </a:r>
            <a:r>
              <a:rPr lang="uk-UA" sz="2000" dirty="0" smtClean="0">
                <a:cs typeface="Times New Roman" pitchFamily="18" charset="0"/>
              </a:rPr>
              <a:t>Майже кожна школа прагнула мати свій ансамбль, а школярі захоплювались грою на електрогітарах. Багато дітей</a:t>
            </a:r>
            <a:r>
              <a:rPr lang="en-US" sz="2000" dirty="0" smtClean="0">
                <a:cs typeface="Times New Roman" pitchFamily="18" charset="0"/>
              </a:rPr>
              <a:t> </a:t>
            </a:r>
            <a:r>
              <a:rPr lang="uk-UA" sz="2000" dirty="0" smtClean="0">
                <a:cs typeface="Times New Roman" pitchFamily="18" charset="0"/>
              </a:rPr>
              <a:t>і молоді відвідували </a:t>
            </a:r>
            <a:r>
              <a:rPr lang="uk-UA" sz="2000" i="1" dirty="0" smtClean="0">
                <a:solidFill>
                  <a:schemeClr val="accent6">
                    <a:lumMod val="75000"/>
                  </a:schemeClr>
                </a:solidFill>
                <a:cs typeface="Times New Roman" pitchFamily="18" charset="0"/>
              </a:rPr>
              <a:t>творчі колективи та студії</a:t>
            </a:r>
            <a:r>
              <a:rPr lang="uk-UA" sz="2000" dirty="0" smtClean="0">
                <a:cs typeface="Times New Roman" pitchFamily="18" charset="0"/>
              </a:rPr>
              <a:t>, що діяли при будинках культури, </a:t>
            </a:r>
            <a:r>
              <a:rPr lang="uk-UA" sz="2000" i="1" dirty="0" smtClean="0">
                <a:solidFill>
                  <a:schemeClr val="accent6">
                    <a:lumMod val="75000"/>
                  </a:schemeClr>
                </a:solidFill>
                <a:cs typeface="Times New Roman" pitchFamily="18" charset="0"/>
              </a:rPr>
              <a:t>спортивні та музичні школи. </a:t>
            </a:r>
            <a:r>
              <a:rPr lang="uk-UA" sz="2000" dirty="0" smtClean="0">
                <a:cs typeface="Times New Roman" pitchFamily="18" charset="0"/>
              </a:rPr>
              <a:t>Молодь захоплювалась також колекціонуванням платівок, слухала модну музику      </a:t>
            </a:r>
            <a:endParaRPr lang="ru-RU" sz="2000" dirty="0">
              <a:cs typeface="Times New Roman" pitchFamily="18" charset="0"/>
            </a:endParaRPr>
          </a:p>
        </p:txBody>
      </p:sp>
      <p:pic>
        <p:nvPicPr>
          <p:cNvPr id="4" name="Рисунок 3" descr="img019.jpg"/>
          <p:cNvPicPr>
            <a:picLocks noChangeAspect="1"/>
          </p:cNvPicPr>
          <p:nvPr/>
        </p:nvPicPr>
        <p:blipFill>
          <a:blip r:embed="rId3" cstate="print"/>
          <a:stretch>
            <a:fillRect/>
          </a:stretch>
        </p:blipFill>
        <p:spPr>
          <a:xfrm>
            <a:off x="4139952" y="476672"/>
            <a:ext cx="4593503" cy="4928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370.jpg"/>
          <p:cNvPicPr>
            <a:picLocks noChangeAspect="1"/>
          </p:cNvPicPr>
          <p:nvPr/>
        </p:nvPicPr>
        <p:blipFill>
          <a:blip r:embed="rId2" cstate="print"/>
          <a:stretch>
            <a:fillRect/>
          </a:stretch>
        </p:blipFill>
        <p:spPr>
          <a:xfrm>
            <a:off x="1259632" y="404664"/>
            <a:ext cx="6480720" cy="5547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339752" y="6093296"/>
            <a:ext cx="4608512" cy="424732"/>
          </a:xfrm>
          <a:prstGeom prst="rect">
            <a:avLst/>
          </a:prstGeom>
          <a:noFill/>
        </p:spPr>
        <p:txBody>
          <a:bodyPr wrap="square" rtlCol="0">
            <a:spAutoFit/>
          </a:bodyPr>
          <a:lstStyle/>
          <a:p>
            <a:pPr>
              <a:lnSpc>
                <a:spcPct val="90000"/>
              </a:lnSpc>
            </a:pPr>
            <a:r>
              <a:rPr lang="uk-UA" sz="2400" b="1" dirty="0" smtClean="0">
                <a:solidFill>
                  <a:srgbClr val="0070C0"/>
                </a:solidFill>
                <a:effectLst>
                  <a:outerShdw blurRad="38100" dist="38100" dir="2700000" algn="tl">
                    <a:srgbClr val="000000">
                      <a:alpha val="43137"/>
                    </a:srgbClr>
                  </a:outerShdw>
                </a:effectLst>
              </a:rPr>
              <a:t>          </a:t>
            </a:r>
            <a:r>
              <a:rPr lang="uk-UA" sz="2400" b="1" dirty="0" err="1" smtClean="0">
                <a:solidFill>
                  <a:srgbClr val="0070C0"/>
                </a:solidFill>
                <a:effectLst>
                  <a:outerShdw blurRad="38100" dist="38100" dir="2700000" algn="tl">
                    <a:srgbClr val="000000">
                      <a:alpha val="43137"/>
                    </a:srgbClr>
                  </a:outerShdw>
                </a:effectLst>
              </a:rPr>
              <a:t>“Молоді</a:t>
            </a:r>
            <a:r>
              <a:rPr lang="uk-UA" sz="2400" b="1" dirty="0" smtClean="0">
                <a:solidFill>
                  <a:srgbClr val="0070C0"/>
                </a:solidFill>
                <a:effectLst>
                  <a:outerShdw blurRad="38100" dist="38100" dir="2700000" algn="tl">
                    <a:srgbClr val="000000">
                      <a:alpha val="43137"/>
                    </a:srgbClr>
                  </a:outerShdw>
                </a:effectLst>
              </a:rPr>
              <a:t> </a:t>
            </a:r>
            <a:r>
              <a:rPr lang="uk-UA" sz="2400" b="1" dirty="0" err="1" smtClean="0">
                <a:solidFill>
                  <a:srgbClr val="0070C0"/>
                </a:solidFill>
                <a:effectLst>
                  <a:outerShdw blurRad="38100" dist="38100" dir="2700000" algn="tl">
                    <a:srgbClr val="000000">
                      <a:alpha val="43137"/>
                    </a:srgbClr>
                  </a:outerShdw>
                </a:effectLst>
              </a:rPr>
              <a:t>гитаристи”</a:t>
            </a:r>
            <a:endParaRPr lang="ru-RU" sz="2400" b="1" dirty="0">
              <a:solidFill>
                <a:srgbClr val="0070C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7848872" cy="1224136"/>
          </a:xfrm>
        </p:spPr>
        <p:txBody>
          <a:bodyPr>
            <a:noAutofit/>
          </a:bodyPr>
          <a:lstStyle/>
          <a:p>
            <a:r>
              <a:rPr lang="uk-UA" sz="2400" dirty="0" smtClean="0"/>
              <a:t>Батьки доручали дітям виконання різних обов’язків, пов’язаних із побутом, зокрема здавання в спеціальні </a:t>
            </a:r>
            <a:r>
              <a:rPr lang="uk-UA" sz="2400" i="1" dirty="0" smtClean="0">
                <a:solidFill>
                  <a:srgbClr val="0070C0"/>
                </a:solidFill>
              </a:rPr>
              <a:t>пункти приймання </a:t>
            </a:r>
            <a:r>
              <a:rPr lang="uk-UA" sz="2400" dirty="0" smtClean="0"/>
              <a:t>скляного посуду. Невід’ємним атрибутом того часу стали </a:t>
            </a:r>
            <a:r>
              <a:rPr lang="uk-UA" sz="2400" i="1" dirty="0" smtClean="0">
                <a:solidFill>
                  <a:schemeClr val="accent6">
                    <a:lumMod val="75000"/>
                  </a:schemeClr>
                </a:solidFill>
              </a:rPr>
              <a:t>стихійні(нелегальні) </a:t>
            </a:r>
            <a:r>
              <a:rPr lang="uk-UA" sz="2400" dirty="0" smtClean="0"/>
              <a:t>ринки, де можна було придбати модні речі яких не було в магазині.  </a:t>
            </a:r>
            <a:endParaRPr lang="ru-RU" sz="2400" dirty="0"/>
          </a:p>
        </p:txBody>
      </p:sp>
      <p:pic>
        <p:nvPicPr>
          <p:cNvPr id="4" name="Рисунок 3" descr="1296821364_6.jpg"/>
          <p:cNvPicPr>
            <a:picLocks noChangeAspect="1"/>
          </p:cNvPicPr>
          <p:nvPr/>
        </p:nvPicPr>
        <p:blipFill>
          <a:blip r:embed="rId2" cstate="print"/>
          <a:stretch>
            <a:fillRect/>
          </a:stretch>
        </p:blipFill>
        <p:spPr>
          <a:xfrm>
            <a:off x="2843808" y="2564904"/>
            <a:ext cx="5645427" cy="3888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1560" y="4941168"/>
            <a:ext cx="2160240" cy="646331"/>
          </a:xfrm>
          <a:prstGeom prst="rect">
            <a:avLst/>
          </a:prstGeom>
          <a:noFill/>
        </p:spPr>
        <p:txBody>
          <a:bodyPr wrap="square" rtlCol="0">
            <a:spAutoFit/>
          </a:bodyPr>
          <a:lstStyle/>
          <a:p>
            <a:pPr algn="ctr">
              <a:lnSpc>
                <a:spcPct val="90000"/>
              </a:lnSpc>
            </a:pPr>
            <a:r>
              <a:rPr lang="uk-UA" sz="2000" b="1" dirty="0" smtClean="0">
                <a:solidFill>
                  <a:schemeClr val="accent6">
                    <a:lumMod val="50000"/>
                  </a:schemeClr>
                </a:solidFill>
                <a:effectLst>
                  <a:outerShdw blurRad="38100" dist="38100" dir="2700000" algn="tl">
                    <a:srgbClr val="000000">
                      <a:alpha val="43137"/>
                    </a:srgbClr>
                  </a:outerShdw>
                </a:effectLst>
              </a:rPr>
              <a:t>Приймання склотари</a:t>
            </a:r>
            <a:endParaRPr lang="ru-RU" sz="2000" b="1"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25144"/>
            <a:ext cx="8136904" cy="1296144"/>
          </a:xfrm>
        </p:spPr>
        <p:txBody>
          <a:bodyPr>
            <a:noAutofit/>
          </a:bodyPr>
          <a:lstStyle/>
          <a:p>
            <a:r>
              <a:rPr lang="uk-UA" sz="2000" dirty="0" smtClean="0"/>
              <a:t>У 70-80-х роках справжнім лихом стає </a:t>
            </a:r>
            <a:r>
              <a:rPr lang="uk-UA" sz="2000" b="1" i="1" dirty="0" smtClean="0">
                <a:solidFill>
                  <a:srgbClr val="0070C0"/>
                </a:solidFill>
              </a:rPr>
              <a:t>товарний дефіцит</a:t>
            </a:r>
            <a:r>
              <a:rPr lang="uk-UA" sz="2000" dirty="0" smtClean="0"/>
              <a:t>. З кожним роком у розряд </a:t>
            </a:r>
            <a:r>
              <a:rPr lang="uk-UA" sz="2000" i="1" dirty="0" smtClean="0">
                <a:solidFill>
                  <a:schemeClr val="accent6">
                    <a:lumMod val="75000"/>
                  </a:schemeClr>
                </a:solidFill>
              </a:rPr>
              <a:t>дефіцитних товарів </a:t>
            </a:r>
            <a:r>
              <a:rPr lang="uk-UA" sz="2000" dirty="0" smtClean="0"/>
              <a:t>потрапляє все більше і більше товарів. Тому </a:t>
            </a:r>
            <a:r>
              <a:rPr lang="uk-UA" sz="2000" dirty="0" err="1" smtClean="0">
                <a:solidFill>
                  <a:srgbClr val="0070C0"/>
                </a:solidFill>
              </a:rPr>
              <a:t>“діставання”</a:t>
            </a:r>
            <a:r>
              <a:rPr lang="uk-UA" sz="2000" dirty="0" smtClean="0">
                <a:solidFill>
                  <a:srgbClr val="0070C0"/>
                </a:solidFill>
              </a:rPr>
              <a:t> </a:t>
            </a:r>
            <a:r>
              <a:rPr lang="uk-UA" sz="2000" i="1" dirty="0" smtClean="0">
                <a:solidFill>
                  <a:schemeClr val="accent6">
                    <a:lumMod val="75000"/>
                  </a:schemeClr>
                </a:solidFill>
              </a:rPr>
              <a:t>дефіцитних товарів </a:t>
            </a:r>
            <a:r>
              <a:rPr lang="uk-UA" sz="2000" dirty="0" smtClean="0"/>
              <a:t>стає ледь не сенсом життя частини громадян </a:t>
            </a:r>
            <a:endParaRPr lang="ru-RU" sz="2000" dirty="0"/>
          </a:p>
        </p:txBody>
      </p:sp>
      <p:pic>
        <p:nvPicPr>
          <p:cNvPr id="4" name="Рисунок 3" descr="sssr-089.jpg"/>
          <p:cNvPicPr>
            <a:picLocks noChangeAspect="1"/>
          </p:cNvPicPr>
          <p:nvPr/>
        </p:nvPicPr>
        <p:blipFill>
          <a:blip r:embed="rId2" cstate="print"/>
          <a:stretch>
            <a:fillRect/>
          </a:stretch>
        </p:blipFill>
        <p:spPr>
          <a:xfrm>
            <a:off x="4355976" y="1340768"/>
            <a:ext cx="4499992" cy="2880320"/>
          </a:xfrm>
          <a:prstGeom prst="rect">
            <a:avLst/>
          </a:prstGeom>
        </p:spPr>
      </p:pic>
      <p:pic>
        <p:nvPicPr>
          <p:cNvPr id="5" name="Рисунок 4" descr="47f71d0a.jpg"/>
          <p:cNvPicPr>
            <a:picLocks noChangeAspect="1"/>
          </p:cNvPicPr>
          <p:nvPr/>
        </p:nvPicPr>
        <p:blipFill>
          <a:blip r:embed="rId3" cstate="print"/>
          <a:stretch>
            <a:fillRect/>
          </a:stretch>
        </p:blipFill>
        <p:spPr>
          <a:xfrm>
            <a:off x="251520" y="1340768"/>
            <a:ext cx="3852616" cy="2736304"/>
          </a:xfrm>
          <a:prstGeom prst="rect">
            <a:avLst/>
          </a:prstGeom>
        </p:spPr>
      </p:pic>
      <p:sp>
        <p:nvSpPr>
          <p:cNvPr id="6" name="TextBox 5"/>
          <p:cNvSpPr txBox="1"/>
          <p:nvPr/>
        </p:nvSpPr>
        <p:spPr>
          <a:xfrm>
            <a:off x="2987824" y="620688"/>
            <a:ext cx="5328592" cy="369332"/>
          </a:xfrm>
          <a:prstGeom prst="rect">
            <a:avLst/>
          </a:prstGeom>
          <a:noFill/>
        </p:spPr>
        <p:txBody>
          <a:bodyPr wrap="square" rtlCol="0">
            <a:spAutoFit/>
          </a:bodyPr>
          <a:lstStyle/>
          <a:p>
            <a:pPr>
              <a:lnSpc>
                <a:spcPct val="90000"/>
              </a:lnSpc>
            </a:pPr>
            <a:r>
              <a:rPr lang="uk-UA" sz="2000" b="1" dirty="0" smtClean="0">
                <a:effectLst>
                  <a:outerShdw blurRad="38100" dist="38100" dir="2700000" algn="tl">
                    <a:srgbClr val="000000">
                      <a:alpha val="43137"/>
                    </a:srgbClr>
                  </a:outerShdw>
                </a:effectLst>
              </a:rPr>
              <a:t>Черги за товарами </a:t>
            </a:r>
            <a:endParaRPr lang="ru-RU" sz="2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4744"/>
            <a:ext cx="8208912" cy="1368152"/>
          </a:xfrm>
        </p:spPr>
        <p:txBody>
          <a:bodyPr>
            <a:normAutofit fontScale="90000"/>
          </a:bodyPr>
          <a:lstStyle/>
          <a:p>
            <a:r>
              <a:rPr lang="uk-UA"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Висновок:</a:t>
            </a:r>
            <a:r>
              <a:rPr lang="uk-UA" dirty="0" smtClean="0"/>
              <a:t> </a:t>
            </a:r>
            <a:r>
              <a:rPr lang="uk-UA" sz="2700" dirty="0" smtClean="0"/>
              <a:t>Повсякденне життя кожної </a:t>
            </a:r>
            <a:r>
              <a:rPr lang="uk-UA" sz="2700" i="1" dirty="0" smtClean="0">
                <a:solidFill>
                  <a:srgbClr val="0070C0"/>
                </a:solidFill>
              </a:rPr>
              <a:t>соціальної верстви </a:t>
            </a:r>
            <a:r>
              <a:rPr lang="uk-UA" sz="2700" dirty="0" smtClean="0"/>
              <a:t>мало свої особливості, було пов’язане з </a:t>
            </a:r>
            <a:r>
              <a:rPr lang="uk-UA" sz="2700" i="1" dirty="0" err="1" smtClean="0">
                <a:solidFill>
                  <a:schemeClr val="accent6">
                    <a:lumMod val="75000"/>
                  </a:schemeClr>
                </a:solidFill>
              </a:rPr>
              <a:t>соціально-</a:t>
            </a:r>
            <a:r>
              <a:rPr lang="uk-UA" sz="2700" i="1" dirty="0" smtClean="0">
                <a:solidFill>
                  <a:schemeClr val="accent6">
                    <a:lumMod val="75000"/>
                  </a:schemeClr>
                </a:solidFill>
              </a:rPr>
              <a:t> економічними процесами </a:t>
            </a:r>
            <a:r>
              <a:rPr lang="uk-UA" sz="2700" dirty="0" smtClean="0"/>
              <a:t>, що відбувалися в державі.  </a:t>
            </a:r>
            <a:endParaRPr lang="ru-RU" dirty="0"/>
          </a:p>
        </p:txBody>
      </p:sp>
      <p:sp>
        <p:nvSpPr>
          <p:cNvPr id="5" name="TextBox 4"/>
          <p:cNvSpPr txBox="1"/>
          <p:nvPr/>
        </p:nvSpPr>
        <p:spPr>
          <a:xfrm>
            <a:off x="-252536" y="3573016"/>
            <a:ext cx="7776864" cy="757130"/>
          </a:xfrm>
          <a:prstGeom prst="rect">
            <a:avLst/>
          </a:prstGeom>
          <a:noFill/>
        </p:spPr>
        <p:txBody>
          <a:bodyPr wrap="square" rtlCol="0">
            <a:spAutoFit/>
          </a:bodyPr>
          <a:lstStyle/>
          <a:p>
            <a:pPr>
              <a:lnSpc>
                <a:spcPct val="90000"/>
              </a:lnSpc>
            </a:pPr>
            <a:r>
              <a:rPr lang="uk-UA" sz="2800" dirty="0" smtClean="0"/>
              <a:t>                            </a:t>
            </a:r>
            <a:r>
              <a:rPr lang="uk-UA" sz="4800" dirty="0" smtClean="0"/>
              <a:t>Дякую за увагу! </a:t>
            </a:r>
            <a:endParaRPr lang="ru-RU" sz="4000" dirty="0"/>
          </a:p>
        </p:txBody>
      </p:sp>
      <p:sp>
        <p:nvSpPr>
          <p:cNvPr id="6" name="TextBox 5"/>
          <p:cNvSpPr txBox="1"/>
          <p:nvPr/>
        </p:nvSpPr>
        <p:spPr>
          <a:xfrm>
            <a:off x="2123728" y="6021288"/>
            <a:ext cx="6192688" cy="369332"/>
          </a:xfrm>
          <a:prstGeom prst="rect">
            <a:avLst/>
          </a:prstGeom>
          <a:noFill/>
        </p:spPr>
        <p:txBody>
          <a:bodyPr wrap="square" rtlCol="0">
            <a:spAutoFit/>
          </a:bodyPr>
          <a:lstStyle/>
          <a:p>
            <a:pPr>
              <a:lnSpc>
                <a:spcPct val="90000"/>
              </a:lnSpc>
            </a:pPr>
            <a:r>
              <a:rPr lang="uk-UA" sz="2000" dirty="0" smtClean="0">
                <a:solidFill>
                  <a:schemeClr val="tx2"/>
                </a:solidFill>
                <a:latin typeface="Times New Roman" pitchFamily="18" charset="0"/>
                <a:cs typeface="Times New Roman" pitchFamily="18" charset="0"/>
              </a:rPr>
              <a:t>                      Гуляйполе, 2014р</a:t>
            </a:r>
            <a:r>
              <a:rPr lang="uk-UA" sz="2000" dirty="0" smtClean="0">
                <a:solidFill>
                  <a:schemeClr val="tx2"/>
                </a:solidFill>
              </a:rPr>
              <a:t>.</a:t>
            </a:r>
            <a:endParaRPr lang="ru-RU" sz="2000" dirty="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8880"/>
            <a:ext cx="8064896" cy="648072"/>
          </a:xfrm>
        </p:spPr>
        <p:txBody>
          <a:bodyPr>
            <a:normAutofit fontScale="90000"/>
          </a:bodyPr>
          <a:lstStyle/>
          <a:p>
            <a:r>
              <a:rPr lang="uk-UA" sz="2400" dirty="0" smtClean="0">
                <a:latin typeface="Times New Roman" pitchFamily="18" charset="0"/>
                <a:cs typeface="Times New Roman" pitchFamily="18" charset="0"/>
              </a:rPr>
              <a:t>У той час, як партійно-державна номенклатура боролася за владу та користувалася привілеями</a:t>
            </a:r>
            <a:r>
              <a:rPr lang="uk-UA" sz="2400" u="sng"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a:t>
            </a:r>
            <a:r>
              <a:rPr lang="uk-UA" sz="2400" i="1" dirty="0" smtClean="0">
                <a:solidFill>
                  <a:schemeClr val="accent6">
                    <a:lumMod val="75000"/>
                  </a:schemeClr>
                </a:solidFill>
                <a:latin typeface="Times New Roman" pitchFamily="18" charset="0"/>
                <a:cs typeface="Times New Roman" pitchFamily="18" charset="0"/>
              </a:rPr>
              <a:t>населення</a:t>
            </a:r>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smtClean="0">
                <a:latin typeface="Times New Roman" pitchFamily="18" charset="0"/>
                <a:cs typeface="Times New Roman" pitchFamily="18" charset="0"/>
              </a:rPr>
              <a:t>жило своїм </a:t>
            </a:r>
            <a:r>
              <a:rPr lang="uk-UA" sz="2400" i="1" dirty="0" smtClean="0">
                <a:solidFill>
                  <a:schemeClr val="accent6">
                    <a:lumMod val="75000"/>
                  </a:schemeClr>
                </a:solidFill>
                <a:latin typeface="Times New Roman" pitchFamily="18" charset="0"/>
                <a:cs typeface="Times New Roman" pitchFamily="18" charset="0"/>
              </a:rPr>
              <a:t>повсякденним життям</a:t>
            </a:r>
            <a:r>
              <a:rPr lang="uk-UA" sz="2400" dirty="0" smtClean="0">
                <a:latin typeface="Times New Roman" pitchFamily="18" charset="0"/>
                <a:cs typeface="Times New Roman" pitchFamily="18" charset="0"/>
              </a:rPr>
              <a:t>, не пов’язаним із визначними подіями загальнодержавного значення, офіційними публічними церемоніями</a:t>
            </a:r>
            <a:r>
              <a:rPr lang="en-US" sz="2400" dirty="0" smtClean="0">
                <a:latin typeface="Times New Roman" pitchFamily="18" charset="0"/>
                <a:cs typeface="Times New Roman" pitchFamily="18" charset="0"/>
              </a:rPr>
              <a:t>.</a:t>
            </a:r>
            <a:r>
              <a:rPr lang="uk-UA" sz="2400" dirty="0" smtClean="0">
                <a:latin typeface="Times New Roman" pitchFamily="18" charset="0"/>
                <a:cs typeface="Times New Roman" pitchFamily="18" charset="0"/>
              </a:rPr>
              <a:t> Для </a:t>
            </a:r>
            <a:r>
              <a:rPr lang="uk-UA" sz="2400" i="1" dirty="0" smtClean="0">
                <a:solidFill>
                  <a:schemeClr val="accent6">
                    <a:lumMod val="75000"/>
                  </a:schemeClr>
                </a:solidFill>
                <a:latin typeface="Times New Roman" pitchFamily="18" charset="0"/>
                <a:cs typeface="Times New Roman" pitchFamily="18" charset="0"/>
              </a:rPr>
              <a:t>інтелігенції, робітників, селян, чиновників найнижчого рівня</a:t>
            </a:r>
            <a:r>
              <a:rPr lang="uk-UA" sz="2400" dirty="0" smtClean="0">
                <a:latin typeface="Times New Roman" pitchFamily="18" charset="0"/>
                <a:cs typeface="Times New Roman" pitchFamily="18" charset="0"/>
              </a:rPr>
              <a:t> воно зводилося здебільшого  до вирішення побутових проблем.       </a:t>
            </a:r>
            <a:endParaRPr lang="ru-RU" sz="2400" dirty="0">
              <a:latin typeface="Times New Roman" pitchFamily="18" charset="0"/>
              <a:cs typeface="Times New Roman" pitchFamily="18" charset="0"/>
            </a:endParaRPr>
          </a:p>
        </p:txBody>
      </p:sp>
      <p:pic>
        <p:nvPicPr>
          <p:cNvPr id="4" name="Рисунок 3" descr="sssr-043.jpg"/>
          <p:cNvPicPr>
            <a:picLocks noChangeAspect="1"/>
          </p:cNvPicPr>
          <p:nvPr/>
        </p:nvPicPr>
        <p:blipFill>
          <a:blip r:embed="rId2" cstate="print"/>
          <a:stretch>
            <a:fillRect/>
          </a:stretch>
        </p:blipFill>
        <p:spPr>
          <a:xfrm>
            <a:off x="2267744" y="3138088"/>
            <a:ext cx="6406470" cy="3331364"/>
          </a:xfrm>
          <a:prstGeom prst="rect">
            <a:avLst/>
          </a:prstGeom>
          <a:ln>
            <a:noFill/>
          </a:ln>
          <a:effectLst>
            <a:outerShdw blurRad="50800" dist="38100" dir="8100000" algn="tr" rotWithShape="0">
              <a:prstClr val="black">
                <a:alpha val="40000"/>
              </a:prstClr>
            </a:outerShdw>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0768"/>
            <a:ext cx="8424936" cy="1008112"/>
          </a:xfrm>
        </p:spPr>
        <p:txBody>
          <a:bodyPr>
            <a:noAutofit/>
          </a:bodyPr>
          <a:lstStyle/>
          <a:p>
            <a:r>
              <a:rPr lang="uk-UA" sz="2400" dirty="0" smtClean="0">
                <a:solidFill>
                  <a:schemeClr val="accent6">
                    <a:lumMod val="50000"/>
                  </a:schemeClr>
                </a:solidFill>
                <a:latin typeface="Times New Roman" pitchFamily="18" charset="0"/>
                <a:cs typeface="Times New Roman" pitchFamily="18" charset="0"/>
              </a:rPr>
              <a:t>Повсякденне життя </a:t>
            </a:r>
            <a:r>
              <a:rPr lang="uk-UA" sz="2400" i="1" dirty="0" smtClean="0">
                <a:solidFill>
                  <a:srgbClr val="00B0F0"/>
                </a:solidFill>
                <a:latin typeface="Times New Roman" pitchFamily="18" charset="0"/>
                <a:cs typeface="Times New Roman" pitchFamily="18" charset="0"/>
              </a:rPr>
              <a:t>сільських і міських жителів </a:t>
            </a:r>
            <a:r>
              <a:rPr lang="uk-UA" sz="2400" dirty="0" smtClean="0">
                <a:latin typeface="Times New Roman" pitchFamily="18" charset="0"/>
                <a:cs typeface="Times New Roman" pitchFamily="18" charset="0"/>
              </a:rPr>
              <a:t>мало свої особливості. Умови життя міських жителів помітно змінювалися під впливом </a:t>
            </a:r>
            <a:r>
              <a:rPr lang="uk-UA" sz="2400" i="1" dirty="0" smtClean="0">
                <a:solidFill>
                  <a:srgbClr val="00B0F0"/>
                </a:solidFill>
                <a:latin typeface="Times New Roman" pitchFamily="18" charset="0"/>
                <a:cs typeface="Times New Roman" pitchFamily="18" charset="0"/>
              </a:rPr>
              <a:t>науково-технічної революції . </a:t>
            </a:r>
            <a:r>
              <a:rPr lang="uk-UA" sz="2400" dirty="0" smtClean="0">
                <a:solidFill>
                  <a:schemeClr val="accent6">
                    <a:lumMod val="50000"/>
                  </a:schemeClr>
                </a:solidFill>
                <a:latin typeface="Times New Roman" pitchFamily="18" charset="0"/>
                <a:cs typeface="Times New Roman" pitchFamily="18" charset="0"/>
              </a:rPr>
              <a:t>Неодмінними атрибутами повсякденного життя стали </a:t>
            </a:r>
            <a:r>
              <a:rPr lang="uk-UA" sz="2400" i="1" dirty="0" smtClean="0">
                <a:solidFill>
                  <a:schemeClr val="accent6">
                    <a:lumMod val="75000"/>
                  </a:schemeClr>
                </a:solidFill>
                <a:latin typeface="Times New Roman" pitchFamily="18" charset="0"/>
                <a:cs typeface="Times New Roman" pitchFamily="18" charset="0"/>
              </a:rPr>
              <a:t>телевізори та радіоприймачі .</a:t>
            </a:r>
            <a:r>
              <a:rPr lang="uk-UA" sz="2400" dirty="0" smtClean="0">
                <a:solidFill>
                  <a:schemeClr val="accent6">
                    <a:lumMod val="75000"/>
                  </a:schemeClr>
                </a:solidFill>
                <a:latin typeface="Times New Roman" pitchFamily="18" charset="0"/>
                <a:cs typeface="Times New Roman" pitchFamily="18" charset="0"/>
              </a:rPr>
              <a:t> </a:t>
            </a:r>
            <a:endParaRPr lang="ru-RU" sz="2400" i="1" dirty="0">
              <a:solidFill>
                <a:schemeClr val="accent6">
                  <a:lumMod val="75000"/>
                </a:schemeClr>
              </a:solidFill>
              <a:latin typeface="Times New Roman" pitchFamily="18" charset="0"/>
              <a:cs typeface="Times New Roman" pitchFamily="18" charset="0"/>
            </a:endParaRPr>
          </a:p>
        </p:txBody>
      </p:sp>
      <p:pic>
        <p:nvPicPr>
          <p:cNvPr id="4" name="Рисунок 3" descr="sssr-072.jpg"/>
          <p:cNvPicPr>
            <a:picLocks noChangeAspect="1"/>
          </p:cNvPicPr>
          <p:nvPr/>
        </p:nvPicPr>
        <p:blipFill>
          <a:blip r:embed="rId2" cstate="print"/>
          <a:stretch>
            <a:fillRect/>
          </a:stretch>
        </p:blipFill>
        <p:spPr>
          <a:xfrm>
            <a:off x="4355976" y="3140968"/>
            <a:ext cx="4567189" cy="2818608"/>
          </a:xfrm>
          <a:prstGeom prst="rect">
            <a:avLst/>
          </a:prstGeom>
          <a:ln>
            <a:noFill/>
          </a:ln>
          <a:effectLst>
            <a:softEdge rad="112500"/>
          </a:effectLst>
        </p:spPr>
      </p:pic>
      <p:pic>
        <p:nvPicPr>
          <p:cNvPr id="6" name="Рисунок 5" descr="118511491_1_644x461_prodam-malenkiy-televizor-sssr-zaporozhe.jpg"/>
          <p:cNvPicPr>
            <a:picLocks noChangeAspect="1"/>
          </p:cNvPicPr>
          <p:nvPr/>
        </p:nvPicPr>
        <p:blipFill>
          <a:blip r:embed="rId3" cstate="print"/>
          <a:stretch>
            <a:fillRect/>
          </a:stretch>
        </p:blipFill>
        <p:spPr>
          <a:xfrm>
            <a:off x="251520" y="3068960"/>
            <a:ext cx="3889564" cy="2915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365104"/>
            <a:ext cx="7956376" cy="1656184"/>
          </a:xfrm>
        </p:spPr>
        <p:txBody>
          <a:bodyPr>
            <a:normAutofit/>
          </a:bodyPr>
          <a:lstStyle/>
          <a:p>
            <a:r>
              <a:rPr lang="uk-UA" sz="2400" i="1" dirty="0" smtClean="0">
                <a:solidFill>
                  <a:schemeClr val="bg1">
                    <a:lumMod val="50000"/>
                  </a:schemeClr>
                </a:solidFill>
              </a:rPr>
              <a:t>Селяни</a:t>
            </a:r>
            <a:r>
              <a:rPr lang="uk-UA" sz="2400" i="1" dirty="0" smtClean="0">
                <a:solidFill>
                  <a:schemeClr val="accent5">
                    <a:lumMod val="50000"/>
                  </a:schemeClr>
                </a:solidFill>
              </a:rPr>
              <a:t> </a:t>
            </a:r>
            <a:r>
              <a:rPr lang="uk-UA" sz="2400" dirty="0" smtClean="0"/>
              <a:t>щоденно працювали у своїх </a:t>
            </a:r>
            <a:r>
              <a:rPr lang="uk-UA" sz="2400" i="1" dirty="0" smtClean="0">
                <a:solidFill>
                  <a:schemeClr val="bg1">
                    <a:lumMod val="50000"/>
                  </a:schemeClr>
                </a:solidFill>
              </a:rPr>
              <a:t>підсобних господарствах</a:t>
            </a:r>
            <a:r>
              <a:rPr lang="uk-UA" sz="2400" dirty="0" smtClean="0"/>
              <a:t>, від яких значною мірою залежав їхній добробут.  </a:t>
            </a:r>
            <a:endParaRPr lang="ru-RU" sz="2400" dirty="0"/>
          </a:p>
        </p:txBody>
      </p:sp>
      <p:pic>
        <p:nvPicPr>
          <p:cNvPr id="4" name="Рисунок 3" descr="598a56656501ce3a8a8fd0d8f2b.jpg"/>
          <p:cNvPicPr>
            <a:picLocks noChangeAspect="1"/>
          </p:cNvPicPr>
          <p:nvPr/>
        </p:nvPicPr>
        <p:blipFill>
          <a:blip r:embed="rId2" cstate="print"/>
          <a:stretch>
            <a:fillRect/>
          </a:stretch>
        </p:blipFill>
        <p:spPr>
          <a:xfrm>
            <a:off x="323528" y="332656"/>
            <a:ext cx="3323446" cy="2520280"/>
          </a:xfrm>
          <a:prstGeom prst="rect">
            <a:avLst/>
          </a:prstGeom>
          <a:ln>
            <a:noFill/>
          </a:ln>
          <a:effectLst>
            <a:softEdge rad="112500"/>
          </a:effectLst>
        </p:spPr>
      </p:pic>
      <p:pic>
        <p:nvPicPr>
          <p:cNvPr id="5" name="Рисунок 4" descr="0_7dcd6_2aedb157_XL.jpg"/>
          <p:cNvPicPr>
            <a:picLocks noChangeAspect="1"/>
          </p:cNvPicPr>
          <p:nvPr/>
        </p:nvPicPr>
        <p:blipFill>
          <a:blip r:embed="rId3" cstate="print"/>
          <a:stretch>
            <a:fillRect/>
          </a:stretch>
        </p:blipFill>
        <p:spPr>
          <a:xfrm>
            <a:off x="3779912" y="404664"/>
            <a:ext cx="4952764" cy="36724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2276872"/>
            <a:ext cx="4644008" cy="4032448"/>
          </a:xfrm>
        </p:spPr>
        <p:txBody>
          <a:bodyPr>
            <a:normAutofit/>
          </a:bodyPr>
          <a:lstStyle/>
          <a:p>
            <a:r>
              <a:rPr lang="uk-UA" sz="2800" dirty="0" smtClean="0"/>
              <a:t>У містах розширилася мережа </a:t>
            </a:r>
            <a:r>
              <a:rPr lang="uk-UA" sz="2800" i="1" dirty="0" smtClean="0">
                <a:solidFill>
                  <a:srgbClr val="0070C0"/>
                </a:solidFill>
              </a:rPr>
              <a:t>будинків побуту, салонів краси,ательє пошиття модного одягу тощо.   </a:t>
            </a:r>
            <a:endParaRPr lang="ru-RU" sz="2800" i="1" dirty="0">
              <a:solidFill>
                <a:srgbClr val="0070C0"/>
              </a:solidFill>
            </a:endParaRPr>
          </a:p>
        </p:txBody>
      </p:sp>
      <p:pic>
        <p:nvPicPr>
          <p:cNvPr id="4" name="Рисунок 3" descr="sssr-081.jpg"/>
          <p:cNvPicPr>
            <a:picLocks noChangeAspect="1"/>
          </p:cNvPicPr>
          <p:nvPr/>
        </p:nvPicPr>
        <p:blipFill>
          <a:blip r:embed="rId2" cstate="print"/>
          <a:stretch>
            <a:fillRect/>
          </a:stretch>
        </p:blipFill>
        <p:spPr>
          <a:xfrm>
            <a:off x="4139952" y="548680"/>
            <a:ext cx="4624367"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sssr-077.jpg"/>
          <p:cNvPicPr>
            <a:picLocks noChangeAspect="1"/>
          </p:cNvPicPr>
          <p:nvPr/>
        </p:nvPicPr>
        <p:blipFill>
          <a:blip r:embed="rId3" cstate="print"/>
          <a:stretch>
            <a:fillRect/>
          </a:stretch>
        </p:blipFill>
        <p:spPr>
          <a:xfrm>
            <a:off x="395536" y="3645024"/>
            <a:ext cx="3641037"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descr="sssr-089.jpg"/>
          <p:cNvPicPr>
            <a:picLocks noChangeAspect="1"/>
          </p:cNvPicPr>
          <p:nvPr/>
        </p:nvPicPr>
        <p:blipFill>
          <a:blip r:embed="rId4" cstate="print"/>
          <a:stretch>
            <a:fillRect/>
          </a:stretch>
        </p:blipFill>
        <p:spPr>
          <a:xfrm>
            <a:off x="251520" y="620688"/>
            <a:ext cx="3665862" cy="28083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05064"/>
            <a:ext cx="7315200" cy="1168400"/>
          </a:xfrm>
        </p:spPr>
        <p:txBody>
          <a:bodyPr>
            <a:noAutofit/>
          </a:bodyPr>
          <a:lstStyle/>
          <a:p>
            <a:r>
              <a:rPr lang="uk-UA" sz="2000" i="1" dirty="0" smtClean="0">
                <a:solidFill>
                  <a:schemeClr val="accent6">
                    <a:lumMod val="75000"/>
                  </a:schemeClr>
                </a:solidFill>
              </a:rPr>
              <a:t>Радіо та телебачення </a:t>
            </a:r>
            <a:r>
              <a:rPr lang="uk-UA" sz="2000" dirty="0" smtClean="0"/>
              <a:t>давало нові інформаційні можливості. Значна частина часу тепер використовувалася для перегляду телепередач. Люди, особливо </a:t>
            </a:r>
            <a:r>
              <a:rPr lang="uk-UA" sz="2000" i="1" dirty="0" smtClean="0">
                <a:solidFill>
                  <a:srgbClr val="0070C0"/>
                </a:solidFill>
              </a:rPr>
              <a:t>молодь</a:t>
            </a:r>
            <a:r>
              <a:rPr lang="uk-UA" sz="2000" dirty="0" smtClean="0"/>
              <a:t>,  відкривали для себе світ завдяки поширенню </a:t>
            </a:r>
            <a:r>
              <a:rPr lang="uk-UA" sz="2000" i="1" dirty="0" smtClean="0">
                <a:solidFill>
                  <a:schemeClr val="accent6">
                    <a:lumMod val="75000"/>
                  </a:schemeClr>
                </a:solidFill>
              </a:rPr>
              <a:t>портативних транзисторних </a:t>
            </a:r>
            <a:r>
              <a:rPr lang="uk-UA" sz="2000" i="1" dirty="0" err="1" smtClean="0">
                <a:solidFill>
                  <a:schemeClr val="accent6">
                    <a:lumMod val="75000"/>
                  </a:schemeClr>
                </a:solidFill>
              </a:rPr>
              <a:t>рідіоприймачів</a:t>
            </a:r>
            <a:r>
              <a:rPr lang="uk-UA" sz="2000" i="1" dirty="0" smtClean="0">
                <a:solidFill>
                  <a:schemeClr val="accent6">
                    <a:lumMod val="75000"/>
                  </a:schemeClr>
                </a:solidFill>
              </a:rPr>
              <a:t>.   </a:t>
            </a:r>
            <a:endParaRPr lang="ru-RU" sz="2000" i="1" dirty="0">
              <a:solidFill>
                <a:schemeClr val="accent6">
                  <a:lumMod val="75000"/>
                </a:schemeClr>
              </a:solidFill>
            </a:endParaRPr>
          </a:p>
        </p:txBody>
      </p:sp>
      <p:pic>
        <p:nvPicPr>
          <p:cNvPr id="4" name="Рисунок 3" descr="06c3e4008bfe966ba339ea63e036a8f9.jpg"/>
          <p:cNvPicPr>
            <a:picLocks noChangeAspect="1"/>
          </p:cNvPicPr>
          <p:nvPr/>
        </p:nvPicPr>
        <p:blipFill>
          <a:blip r:embed="rId2" cstate="print"/>
          <a:stretch>
            <a:fillRect/>
          </a:stretch>
        </p:blipFill>
        <p:spPr>
          <a:xfrm>
            <a:off x="3995936" y="404664"/>
            <a:ext cx="4673704" cy="2988997"/>
          </a:xfrm>
          <a:prstGeom prst="rect">
            <a:avLst/>
          </a:prstGeom>
          <a:ln>
            <a:noFill/>
          </a:ln>
          <a:effectLst>
            <a:softEdge rad="112500"/>
          </a:effectLst>
        </p:spPr>
      </p:pic>
      <p:pic>
        <p:nvPicPr>
          <p:cNvPr id="5" name="Рисунок 4" descr="1.jpg"/>
          <p:cNvPicPr>
            <a:picLocks noChangeAspect="1"/>
          </p:cNvPicPr>
          <p:nvPr/>
        </p:nvPicPr>
        <p:blipFill>
          <a:blip r:embed="rId3" cstate="print"/>
          <a:stretch>
            <a:fillRect/>
          </a:stretch>
        </p:blipFill>
        <p:spPr>
          <a:xfrm>
            <a:off x="323528" y="404664"/>
            <a:ext cx="3536676" cy="2664296"/>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 (1).jpg"/>
          <p:cNvPicPr>
            <a:picLocks noGrp="1" noChangeAspect="1"/>
          </p:cNvPicPr>
          <p:nvPr>
            <p:ph idx="1"/>
          </p:nvPr>
        </p:nvPicPr>
        <p:blipFill>
          <a:blip r:embed="rId2" cstate="print"/>
          <a:stretch>
            <a:fillRect/>
          </a:stretch>
        </p:blipFill>
        <p:spPr>
          <a:xfrm>
            <a:off x="4139952" y="3356992"/>
            <a:ext cx="4744616" cy="3163078"/>
          </a:xfrm>
        </p:spPr>
      </p:pic>
      <p:pic>
        <p:nvPicPr>
          <p:cNvPr id="6" name="Рисунок 5" descr="17.jpg"/>
          <p:cNvPicPr>
            <a:picLocks noChangeAspect="1"/>
          </p:cNvPicPr>
          <p:nvPr/>
        </p:nvPicPr>
        <p:blipFill>
          <a:blip r:embed="rId3" cstate="print"/>
          <a:stretch>
            <a:fillRect/>
          </a:stretch>
        </p:blipFill>
        <p:spPr>
          <a:xfrm>
            <a:off x="395536" y="404665"/>
            <a:ext cx="3744416" cy="2736304"/>
          </a:xfrm>
          <a:prstGeom prst="rect">
            <a:avLst/>
          </a:prstGeom>
        </p:spPr>
      </p:pic>
      <p:sp>
        <p:nvSpPr>
          <p:cNvPr id="7" name="TextBox 6"/>
          <p:cNvSpPr txBox="1"/>
          <p:nvPr/>
        </p:nvSpPr>
        <p:spPr>
          <a:xfrm>
            <a:off x="4499992" y="908720"/>
            <a:ext cx="3960440" cy="978729"/>
          </a:xfrm>
          <a:prstGeom prst="rect">
            <a:avLst/>
          </a:prstGeom>
          <a:noFill/>
        </p:spPr>
        <p:txBody>
          <a:bodyPr wrap="square" rtlCol="0">
            <a:spAutoFit/>
          </a:bodyPr>
          <a:lstStyle/>
          <a:p>
            <a:pPr>
              <a:lnSpc>
                <a:spcPct val="90000"/>
              </a:lnSpc>
            </a:pPr>
            <a:r>
              <a:rPr lang="uk-UA" sz="3200" b="1" dirty="0" smtClean="0">
                <a:ln w="1905"/>
                <a:solidFill>
                  <a:schemeClr val="bg2">
                    <a:lumMod val="50000"/>
                  </a:schemeClr>
                </a:solidFill>
                <a:effectLst>
                  <a:innerShdw blurRad="69850" dist="43180" dir="5400000">
                    <a:srgbClr val="000000">
                      <a:alpha val="65000"/>
                    </a:srgbClr>
                  </a:innerShdw>
                </a:effectLst>
              </a:rPr>
              <a:t>Цей захоплюючий світ телебачення…</a:t>
            </a:r>
            <a:endParaRPr lang="ru-RU" sz="3200" b="1" dirty="0">
              <a:ln w="1905"/>
              <a:solidFill>
                <a:schemeClr val="bg2">
                  <a:lumMod val="50000"/>
                </a:schemeClr>
              </a:solidFill>
              <a:effectLst>
                <a:innerShdw blurRad="69850" dist="43180" dir="5400000">
                  <a:srgbClr val="000000">
                    <a:alpha val="65000"/>
                  </a:srgbClr>
                </a:innerShdw>
              </a:effectLst>
            </a:endParaRPr>
          </a:p>
        </p:txBody>
      </p:sp>
      <p:pic>
        <p:nvPicPr>
          <p:cNvPr id="8" name="Рисунок 7" descr="sssr-097.jpg"/>
          <p:cNvPicPr>
            <a:picLocks noChangeAspect="1"/>
          </p:cNvPicPr>
          <p:nvPr/>
        </p:nvPicPr>
        <p:blipFill>
          <a:blip r:embed="rId4" cstate="print"/>
          <a:stretch>
            <a:fillRect/>
          </a:stretch>
        </p:blipFill>
        <p:spPr>
          <a:xfrm>
            <a:off x="467544" y="3501008"/>
            <a:ext cx="3528392" cy="27733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25144"/>
            <a:ext cx="7776864" cy="1008112"/>
          </a:xfrm>
        </p:spPr>
        <p:txBody>
          <a:bodyPr>
            <a:noAutofit/>
          </a:bodyPr>
          <a:lstStyle/>
          <a:p>
            <a:r>
              <a:rPr lang="uk-UA" sz="2000" dirty="0" smtClean="0"/>
              <a:t>Цікава суперечність того часу: радянська влада налагодила масове виробництво </a:t>
            </a:r>
            <a:r>
              <a:rPr lang="uk-UA" sz="2000" i="1" dirty="0" err="1" smtClean="0">
                <a:solidFill>
                  <a:schemeClr val="accent6">
                    <a:lumMod val="75000"/>
                  </a:schemeClr>
                </a:solidFill>
              </a:rPr>
              <a:t>теле-</a:t>
            </a:r>
            <a:r>
              <a:rPr lang="uk-UA" sz="2000" i="1" dirty="0" smtClean="0">
                <a:solidFill>
                  <a:schemeClr val="accent6">
                    <a:lumMod val="75000"/>
                  </a:schemeClr>
                </a:solidFill>
              </a:rPr>
              <a:t> і радіоприймачів </a:t>
            </a:r>
            <a:r>
              <a:rPr lang="uk-UA" sz="2000" dirty="0" smtClean="0"/>
              <a:t>для ведення </a:t>
            </a:r>
            <a:r>
              <a:rPr lang="uk-UA" sz="2000" i="1" dirty="0" smtClean="0">
                <a:solidFill>
                  <a:schemeClr val="accent6">
                    <a:lumMod val="75000"/>
                  </a:schemeClr>
                </a:solidFill>
              </a:rPr>
              <a:t>комуністичної пропаганди</a:t>
            </a:r>
            <a:r>
              <a:rPr lang="uk-UA" sz="2000" dirty="0" smtClean="0"/>
              <a:t>, але саме завдяки їм громадяни могли слухати передачі західних радіостанцій, які повідомляли інформацію, що була </a:t>
            </a:r>
            <a:r>
              <a:rPr lang="uk-UA" sz="2000" i="1" dirty="0" smtClean="0">
                <a:solidFill>
                  <a:srgbClr val="FF0000"/>
                </a:solidFill>
              </a:rPr>
              <a:t>заборонена</a:t>
            </a:r>
            <a:r>
              <a:rPr lang="uk-UA" sz="2000" dirty="0" smtClean="0"/>
              <a:t> в СРСР.   </a:t>
            </a:r>
            <a:endParaRPr lang="ru-RU" sz="2000" dirty="0"/>
          </a:p>
        </p:txBody>
      </p:sp>
      <p:pic>
        <p:nvPicPr>
          <p:cNvPr id="4" name="Рисунок 3" descr="006012.jpg"/>
          <p:cNvPicPr>
            <a:picLocks noChangeAspect="1"/>
          </p:cNvPicPr>
          <p:nvPr/>
        </p:nvPicPr>
        <p:blipFill>
          <a:blip r:embed="rId2" cstate="print"/>
          <a:stretch>
            <a:fillRect/>
          </a:stretch>
        </p:blipFill>
        <p:spPr>
          <a:xfrm>
            <a:off x="1763688" y="527442"/>
            <a:ext cx="5079752" cy="328902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7762056" cy="1168400"/>
          </a:xfrm>
        </p:spPr>
        <p:txBody>
          <a:bodyPr>
            <a:noAutofit/>
          </a:bodyPr>
          <a:lstStyle/>
          <a:p>
            <a:r>
              <a:rPr lang="uk-UA" sz="2000" dirty="0" smtClean="0"/>
              <a:t>Використання побутових приладів, зокрема </a:t>
            </a:r>
            <a:r>
              <a:rPr lang="uk-UA" sz="2000" i="1" dirty="0" smtClean="0">
                <a:solidFill>
                  <a:schemeClr val="accent6">
                    <a:lumMod val="75000"/>
                  </a:schemeClr>
                </a:solidFill>
              </a:rPr>
              <a:t>холодильників</a:t>
            </a:r>
            <a:r>
              <a:rPr lang="uk-UA" sz="2000" dirty="0" smtClean="0"/>
              <a:t>, істотно змінювали умови життя. В </a:t>
            </a:r>
            <a:r>
              <a:rPr lang="uk-UA" sz="2000" i="1" dirty="0" smtClean="0">
                <a:solidFill>
                  <a:srgbClr val="0070C0"/>
                </a:solidFill>
              </a:rPr>
              <a:t>магазинах</a:t>
            </a:r>
            <a:r>
              <a:rPr lang="uk-UA" sz="2000" dirty="0" smtClean="0"/>
              <a:t> почали з’являтися відділи кулінарії, де можна було придбати </a:t>
            </a:r>
            <a:r>
              <a:rPr lang="uk-UA" sz="2000" i="1" dirty="0" smtClean="0">
                <a:solidFill>
                  <a:schemeClr val="accent6">
                    <a:lumMod val="75000"/>
                  </a:schemeClr>
                </a:solidFill>
              </a:rPr>
              <a:t>різноманітні</a:t>
            </a:r>
            <a:r>
              <a:rPr lang="uk-UA" sz="2000" dirty="0" smtClean="0"/>
              <a:t> </a:t>
            </a:r>
            <a:r>
              <a:rPr lang="uk-UA" sz="2000" i="1" dirty="0" smtClean="0">
                <a:solidFill>
                  <a:schemeClr val="accent6">
                    <a:lumMod val="75000"/>
                  </a:schemeClr>
                </a:solidFill>
              </a:rPr>
              <a:t>напівфабрикати</a:t>
            </a:r>
            <a:r>
              <a:rPr lang="uk-UA" sz="2000" dirty="0" smtClean="0"/>
              <a:t>.     </a:t>
            </a:r>
            <a:endParaRPr lang="ru-RU" sz="2000" dirty="0"/>
          </a:p>
        </p:txBody>
      </p:sp>
      <p:pic>
        <p:nvPicPr>
          <p:cNvPr id="4" name="Рисунок 3" descr="sssr-068.jpg"/>
          <p:cNvPicPr>
            <a:picLocks noChangeAspect="1"/>
          </p:cNvPicPr>
          <p:nvPr/>
        </p:nvPicPr>
        <p:blipFill>
          <a:blip r:embed="rId2" cstate="print"/>
          <a:stretch>
            <a:fillRect/>
          </a:stretch>
        </p:blipFill>
        <p:spPr>
          <a:xfrm>
            <a:off x="5652120" y="1628800"/>
            <a:ext cx="2963144" cy="4131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sssr-078.jpg"/>
          <p:cNvPicPr>
            <a:picLocks noChangeAspect="1"/>
          </p:cNvPicPr>
          <p:nvPr/>
        </p:nvPicPr>
        <p:blipFill>
          <a:blip r:embed="rId3" cstate="print"/>
          <a:stretch>
            <a:fillRect/>
          </a:stretch>
        </p:blipFill>
        <p:spPr>
          <a:xfrm>
            <a:off x="539552" y="1844824"/>
            <a:ext cx="4667200" cy="2880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Classic_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TS102801059</Template>
  <TotalTime>375</TotalTime>
  <Words>433</Words>
  <Application>Microsoft Office PowerPoint</Application>
  <PresentationFormat>Экран (4:3)</PresentationFormat>
  <Paragraphs>22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BooksClassic_16x9</vt:lpstr>
      <vt:lpstr> Повсякденне життя населення СРСР в 60-80 рр. XX ст.</vt:lpstr>
      <vt:lpstr>У той час, як партійно-державна номенклатура боролася за владу та користувалася привілеями, населення жило своїм повсякденним життям, не пов’язаним із визначними подіями загальнодержавного значення, офіційними публічними церемоніями. Для інтелігенції, робітників, селян, чиновників найнижчого рівня воно зводилося здебільшого  до вирішення побутових проблем.       </vt:lpstr>
      <vt:lpstr>Повсякденне життя сільських і міських жителів мало свої особливості. Умови життя міських жителів помітно змінювалися під впливом науково-технічної революції . Неодмінними атрибутами повсякденного життя стали телевізори та радіоприймачі . </vt:lpstr>
      <vt:lpstr>Селяни щоденно працювали у своїх підсобних господарствах, від яких значною мірою залежав їхній добробут.  </vt:lpstr>
      <vt:lpstr>У містах розширилася мережа будинків побуту, салонів краси,ательє пошиття модного одягу тощо.   </vt:lpstr>
      <vt:lpstr>Радіо та телебачення давало нові інформаційні можливості. Значна частина часу тепер використовувалася для перегляду телепередач. Люди, особливо молодь,  відкривали для себе світ завдяки поширенню портативних транзисторних рідіоприймачів.   </vt:lpstr>
      <vt:lpstr>Слайд 7</vt:lpstr>
      <vt:lpstr>Цікава суперечність того часу: радянська влада налагодила масове виробництво теле- і радіоприймачів для ведення комуністичної пропаганди, але саме завдяки їм громадяни могли слухати передачі західних радіостанцій, які повідомляли інформацію, що була заборонена в СРСР.   </vt:lpstr>
      <vt:lpstr>Використання побутових приладів, зокрема холодильників, істотно змінювали умови життя. В магазинах почали з’являтися відділи кулінарії, де можна було придбати різноманітні напівфабрикати.     </vt:lpstr>
      <vt:lpstr>Завдяки телебаченню спорт вийшов за межі стадіонів. У 1970-1980-х роках чимало часу  витрачалося на перегляд футбольних матчів та інших спортивних змагань.  </vt:lpstr>
      <vt:lpstr>Найпоширенішим видом розваг було кіно. Відвідування кінотеатрів стало частиною повсякденного життя.  Влада також заохочувала населення до масової передплати періодичних видань. Багато сімей одержували одночасно кілька газет і журналів.  </vt:lpstr>
      <vt:lpstr>Слайд 12</vt:lpstr>
      <vt:lpstr>У 1970–х роках набули популярності вокально-інструментальні ансамблі (ВІА). Майже кожна школа прагнула мати свій ансамбль, а школярі захоплювались грою на електрогітарах. Багато дітей і молоді відвідували творчі колективи та студії, що діяли при будинках культури, спортивні та музичні школи. Молодь захоплювалась також колекціонуванням платівок, слухала модну музику      </vt:lpstr>
      <vt:lpstr>Слайд 14</vt:lpstr>
      <vt:lpstr>Батьки доручали дітям виконання різних обов’язків, пов’язаних із побутом, зокрема здавання в спеціальні пункти приймання скляного посуду. Невід’ємним атрибутом того часу стали стихійні(нелегальні) ринки, де можна було придбати модні речі яких не було в магазині.  </vt:lpstr>
      <vt:lpstr>У 70-80-х роках справжнім лихом стає товарний дефіцит. З кожним роком у розряд дефіцитних товарів потрапляє все більше і більше товарів. Тому “діставання” дефіцитних товарів стає ледь не сенсом життя частини громадян </vt:lpstr>
      <vt:lpstr>Висновок: Повсякденне життя кожної соціальної верстви мало свої особливості, було пов’язане з соціально- економічними процесами , що відбувалися в державі.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Повсякденне життя населення УРСР в 60-80 рр. XX ст.</dc:title>
  <dc:creator>RePack by SPecialiST</dc:creator>
  <cp:lastModifiedBy>RePack by SPecialiST</cp:lastModifiedBy>
  <cp:revision>40</cp:revision>
  <dcterms:created xsi:type="dcterms:W3CDTF">2014-01-16T18:52:16Z</dcterms:created>
  <dcterms:modified xsi:type="dcterms:W3CDTF">2014-01-21T13:59:20Z</dcterms:modified>
</cp:coreProperties>
</file>