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8" r:id="rId12"/>
    <p:sldId id="263" r:id="rId1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DA554D-873F-4240-808C-AF7A84CD6013}" type="datetimeFigureOut">
              <a:rPr lang="uk-UA" smtClean="0"/>
              <a:pPr/>
              <a:t>21.05.2014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AF622-80FF-4D39-8215-135E98051E22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vert="horz" anchor="b">
            <a:normAutofit/>
          </a:bodyPr>
          <a:lstStyle/>
          <a:p>
            <a:r>
              <a:rPr lang="de-DE" dirty="0"/>
              <a:t/>
            </a:r>
            <a:br>
              <a:rPr lang="de-DE" dirty="0"/>
            </a:br>
            <a:endParaRPr lang="uk-UA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1357298"/>
            <a:ext cx="6858048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uk-UA" sz="7200" b="1" spc="100" dirty="0" smtClean="0">
                <a:ln w="18000">
                  <a:solidFill>
                    <a:schemeClr val="tx2">
                      <a:lumMod val="5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  <a:reflection blurRad="6350" stA="55000" endA="50" endPos="85000" dist="60007" dir="5400000" sy="-100000" algn="bl" rotWithShape="0"/>
                </a:effectLst>
              </a:rPr>
              <a:t>Архітектура між двома війнами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29058" y="71414"/>
            <a:ext cx="507206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latin typeface="Comic Sans MS" pitchFamily="66" charset="0"/>
              </a:rPr>
              <a:t>Стиль конструктивізм</a:t>
            </a:r>
            <a:r>
              <a:rPr lang="uk-UA" sz="2400" dirty="0" smtClean="0">
                <a:latin typeface="Comic Sans MS" pitchFamily="66" charset="0"/>
              </a:rPr>
              <a:t> оголосив війну міщанській помпезності, та сформував своє бачення в доцільності форм, у простоті, пропорціях, масштабі та гармонійному співставленні матеріалів.</a:t>
            </a:r>
          </a:p>
          <a:p>
            <a:r>
              <a:rPr lang="uk-UA" sz="2400" dirty="0" smtClean="0">
                <a:latin typeface="Comic Sans MS" pitchFamily="66" charset="0"/>
              </a:rPr>
              <a:t>Конструктивісти були переконані, що архітектурний твір повинен відповідати утилітарному призначенню й у той ж самий час мати свою художню виразність.</a:t>
            </a:r>
          </a:p>
          <a:p>
            <a:r>
              <a:rPr lang="uk-UA" sz="2400" dirty="0" smtClean="0">
                <a:latin typeface="Comic Sans MS" pitchFamily="66" charset="0"/>
              </a:rPr>
              <a:t>Чималий внесок у розвиток архітектурної справи міжвоєнного періоду зробила радянська архітектура.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5" name="Рисунок 4" descr="1363804256Новую-сцену-театра-Вахтангова-впишут-в-исторический-Старый-Арбат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680139" cy="242889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2643182"/>
            <a:ext cx="32960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Дом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театра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ім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. Вахтангова</a:t>
            </a:r>
            <a:endParaRPr lang="uk-UA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7" name="Рисунок 6" descr="pic_134130384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786190"/>
            <a:ext cx="3644552" cy="223359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571868" y="214290"/>
            <a:ext cx="5572132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Такі пам'ятники як будинок </a:t>
            </a:r>
            <a:r>
              <a:rPr lang="uk-UA" sz="2400" dirty="0" err="1" smtClean="0">
                <a:latin typeface="Comic Sans MS" pitchFamily="66" charset="0"/>
              </a:rPr>
              <a:t>Центросоюза</a:t>
            </a:r>
            <a:r>
              <a:rPr lang="uk-UA" sz="2400" dirty="0" smtClean="0">
                <a:latin typeface="Comic Sans MS" pitchFamily="66" charset="0"/>
              </a:rPr>
              <a:t> </a:t>
            </a:r>
            <a:r>
              <a:rPr lang="uk-UA" sz="2400" dirty="0" err="1" smtClean="0">
                <a:latin typeface="Comic Sans MS" pitchFamily="66" charset="0"/>
              </a:rPr>
              <a:t>Ле</a:t>
            </a:r>
            <a:r>
              <a:rPr lang="uk-UA" sz="2400" dirty="0" smtClean="0">
                <a:latin typeface="Comic Sans MS" pitchFamily="66" charset="0"/>
              </a:rPr>
              <a:t> </a:t>
            </a:r>
            <a:r>
              <a:rPr lang="uk-UA" sz="2400" dirty="0" err="1" smtClean="0">
                <a:latin typeface="Comic Sans MS" pitchFamily="66" charset="0"/>
              </a:rPr>
              <a:t>Корбюзье</a:t>
            </a:r>
            <a:r>
              <a:rPr lang="uk-UA" sz="2400" dirty="0" smtClean="0">
                <a:latin typeface="Comic Sans MS" pitchFamily="66" charset="0"/>
              </a:rPr>
              <a:t>, будинок </a:t>
            </a:r>
            <a:r>
              <a:rPr lang="uk-UA" sz="2400" dirty="0" err="1" smtClean="0">
                <a:latin typeface="Comic Sans MS" pitchFamily="66" charset="0"/>
              </a:rPr>
              <a:t>Наркомфина</a:t>
            </a:r>
            <a:r>
              <a:rPr lang="uk-UA" sz="2400" dirty="0" smtClean="0">
                <a:latin typeface="Comic Sans MS" pitchFamily="66" charset="0"/>
              </a:rPr>
              <a:t> в Москві, ансамбль вулиці Страйків у чи Санкт-Петербурзі бібліотека </a:t>
            </a:r>
            <a:r>
              <a:rPr lang="uk-UA" sz="2400" dirty="0" err="1" smtClean="0">
                <a:latin typeface="Comic Sans MS" pitchFamily="66" charset="0"/>
              </a:rPr>
              <a:t>Алвара</a:t>
            </a:r>
            <a:r>
              <a:rPr lang="uk-UA" sz="2400" dirty="0" smtClean="0">
                <a:latin typeface="Comic Sans MS" pitchFamily="66" charset="0"/>
              </a:rPr>
              <a:t> </a:t>
            </a:r>
            <a:r>
              <a:rPr lang="uk-UA" sz="2400" dirty="0" err="1" smtClean="0">
                <a:latin typeface="Comic Sans MS" pitchFamily="66" charset="0"/>
              </a:rPr>
              <a:t>Аалто</a:t>
            </a:r>
            <a:r>
              <a:rPr lang="uk-UA" sz="2400" dirty="0" smtClean="0">
                <a:latin typeface="Comic Sans MS" pitchFamily="66" charset="0"/>
              </a:rPr>
              <a:t> у Виборзі і деякі інші будівлі можуть по праву вважатися золотим фондом архітектури "сучасного руху". Здобула світову популярність і архітектура середини 1930-х — 1950-х років, у тому числі знамениті станції московського метрополітену, висотні будинки. Проте, російська архітектура ХХ століття дотепер не представлена в Списку Всесвітньої спадщини ЮНЕСКО.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9" name="Рисунок 8" descr="dom_polit_193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214290"/>
            <a:ext cx="3291384" cy="235745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571472" y="2643182"/>
            <a:ext cx="26581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Будинок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Наркомфина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1" name="Рисунок 10" descr="9a03b7ca4bc93465f4ad0235ab2272cd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3143248"/>
            <a:ext cx="3286128" cy="219075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85720" y="5429264"/>
            <a:ext cx="3143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Бібліотека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Алвара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Аалто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928662" y="142852"/>
            <a:ext cx="45005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ln w="18000">
                  <a:solidFill>
                    <a:srgbClr val="0070C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Архітектори</a:t>
            </a:r>
            <a:endParaRPr lang="uk-UA" sz="3200" b="1" dirty="0">
              <a:ln w="18000">
                <a:solidFill>
                  <a:srgbClr val="0070C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0034" y="1000108"/>
            <a:ext cx="442915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Німеччина, </a:t>
            </a:r>
            <a:r>
              <a:rPr lang="uk-UA" sz="2000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Голандія</a:t>
            </a:r>
            <a:r>
              <a:rPr lang="uk-UA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і Франція</a:t>
            </a:r>
            <a:r>
              <a:rPr lang="uk-UA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 В.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Гропіус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(1883- 1969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),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Міс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ван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дер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рое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(1886-1969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)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Ш. Э.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Жаннере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Ле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Корбюзье)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(1887-1965).</a:t>
            </a:r>
            <a:endParaRPr lang="uk-UA" sz="2000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14942" y="1000108"/>
            <a:ext cx="30003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Фінляндія:</a:t>
            </a:r>
          </a:p>
          <a:p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Аалто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uk-UA" sz="2000" dirty="0" err="1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Алвар</a:t>
            </a:r>
            <a:r>
              <a:rPr lang="uk-UA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(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1898-1976)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  <a:p>
            <a:endParaRPr lang="uk-UA" dirty="0"/>
          </a:p>
        </p:txBody>
      </p:sp>
      <p:sp>
        <p:nvSpPr>
          <p:cNvPr id="15" name="TextBox 14"/>
          <p:cNvSpPr txBox="1"/>
          <p:nvPr/>
        </p:nvSpPr>
        <p:spPr>
          <a:xfrm>
            <a:off x="571472" y="3286124"/>
            <a:ext cx="38576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solidFill>
                  <a:srgbClr val="FF0000"/>
                </a:solidFill>
                <a:latin typeface="Comic Sans MS" pitchFamily="66" charset="0"/>
              </a:rPr>
              <a:t>США:</a:t>
            </a:r>
          </a:p>
          <a:p>
            <a:r>
              <a:rPr lang="uk-UA" sz="2000" dirty="0" err="1" smtClean="0">
                <a:solidFill>
                  <a:srgbClr val="FF0000"/>
                </a:solidFill>
                <a:latin typeface="Comic Sans MS" pitchFamily="66" charset="0"/>
              </a:rPr>
              <a:t>Френк</a:t>
            </a:r>
            <a:r>
              <a:rPr lang="uk-UA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2000" dirty="0" err="1" smtClean="0">
                <a:solidFill>
                  <a:srgbClr val="FF0000"/>
                </a:solidFill>
                <a:latin typeface="Comic Sans MS" pitchFamily="66" charset="0"/>
              </a:rPr>
              <a:t>Ллойд</a:t>
            </a:r>
            <a:r>
              <a:rPr lang="uk-UA" sz="2000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uk-UA" sz="2000" dirty="0" err="1" smtClean="0">
                <a:solidFill>
                  <a:srgbClr val="FF0000"/>
                </a:solidFill>
                <a:latin typeface="Comic Sans MS" pitchFamily="66" charset="0"/>
              </a:rPr>
              <a:t>Райт</a:t>
            </a:r>
            <a:r>
              <a:rPr lang="uk-UA" sz="2000" dirty="0" smtClean="0">
                <a:solidFill>
                  <a:srgbClr val="FF0000"/>
                </a:solidFill>
                <a:latin typeface="Comic Sans MS" pitchFamily="66" charset="0"/>
              </a:rPr>
              <a:t>(1867-1959)</a:t>
            </a:r>
            <a:endParaRPr lang="uk-UA" sz="2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072066" y="3357562"/>
            <a:ext cx="3857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b="1" dirty="0" smtClean="0">
                <a:latin typeface="Comic Sans MS" pitchFamily="66" charset="0"/>
              </a:rPr>
              <a:t>СРСР:</a:t>
            </a:r>
          </a:p>
          <a:p>
            <a:r>
              <a:rPr lang="ru-RU" sz="2000" b="1" dirty="0" smtClean="0">
                <a:latin typeface="Comic Sans MS" pitchFamily="66" charset="0"/>
              </a:rPr>
              <a:t> </a:t>
            </a:r>
            <a:r>
              <a:rPr lang="ru-RU" sz="2000" b="1" dirty="0" err="1" smtClean="0">
                <a:latin typeface="Comic Sans MS" pitchFamily="66" charset="0"/>
              </a:rPr>
              <a:t>брати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Пантелеймони</a:t>
            </a:r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Ілля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Голосовий</a:t>
            </a:r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Михайлом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Барщ</a:t>
            </a:r>
            <a:endParaRPr lang="ru-RU" sz="2000" b="1" dirty="0" smtClean="0">
              <a:latin typeface="Comic Sans MS" pitchFamily="66" charset="0"/>
            </a:endParaRPr>
          </a:p>
          <a:p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Володимиром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 err="1" smtClean="0">
                <a:latin typeface="Comic Sans MS" pitchFamily="66" charset="0"/>
              </a:rPr>
              <a:t>Владимировим</a:t>
            </a:r>
            <a:endParaRPr lang="uk-UA" sz="2000" b="1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000496" y="357166"/>
            <a:ext cx="4972056" cy="5572164"/>
          </a:xfrm>
        </p:spPr>
        <p:txBody>
          <a:bodyPr>
            <a:normAutofit fontScale="92500" lnSpcReduction="20000"/>
          </a:bodyPr>
          <a:lstStyle/>
          <a:p>
            <a:r>
              <a:rPr lang="uk-UA" sz="2800" dirty="0" smtClean="0">
                <a:latin typeface="Comic Sans MS" pitchFamily="66" charset="0"/>
              </a:rPr>
              <a:t>Архітектура періоду між світовими війнами виникла на основі авангардного руху в декількох європейських країнах наприкінці 1-й світової війни. Раціональна програма нової звільненої форми, реформа плану і простору будівлі, доцільність і соціальна функція архітектури і впровадження нового будівельного матеріалу і конструкції були загальними для всіх країн.</a:t>
            </a:r>
            <a:endParaRPr lang="uk-UA" sz="2800" dirty="0">
              <a:latin typeface="Comic Sans MS" pitchFamily="66" charset="0"/>
            </a:endParaRPr>
          </a:p>
        </p:txBody>
      </p:sp>
      <p:pic>
        <p:nvPicPr>
          <p:cNvPr id="9" name="Рисунок 8" descr="616bd75ea54003ba8bb628db0e00b6c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3561750" cy="264320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2857496"/>
            <a:ext cx="42466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Драматичний театр ім. М.Горького</a:t>
            </a:r>
            <a:endParaRPr lang="uk-UA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11" name="Рисунок 10" descr="rusakov-club-03-528x39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286124"/>
            <a:ext cx="3578462" cy="2643182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42844" y="6000768"/>
            <a:ext cx="5240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Театр Романа Виктюка (Клуб им. </a:t>
            </a:r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Русакова</a:t>
            </a:r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)</a:t>
            </a:r>
            <a:endParaRPr lang="uk-UA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714876" y="357166"/>
            <a:ext cx="4214842" cy="5500726"/>
          </a:xfrm>
        </p:spPr>
        <p:txBody>
          <a:bodyPr>
            <a:normAutofit fontScale="92500" lnSpcReduction="10000"/>
          </a:bodyPr>
          <a:lstStyle/>
          <a:p>
            <a:r>
              <a:rPr lang="uk-UA" sz="2600" dirty="0" smtClean="0">
                <a:latin typeface="Comic Sans MS" pitchFamily="66" charset="0"/>
              </a:rPr>
              <a:t>В Франції вони проявилися у вигляді пуризму архітектора </a:t>
            </a:r>
            <a:r>
              <a:rPr lang="de-DE" sz="2600" dirty="0" smtClean="0">
                <a:latin typeface="Comic Sans MS" pitchFamily="66" charset="0"/>
              </a:rPr>
              <a:t>Le </a:t>
            </a:r>
            <a:r>
              <a:rPr lang="de-DE" sz="2600" dirty="0" err="1" smtClean="0">
                <a:latin typeface="Comic Sans MS" pitchFamily="66" charset="0"/>
              </a:rPr>
              <a:t>Corbusiera</a:t>
            </a:r>
            <a:r>
              <a:rPr lang="de-DE" sz="2600" dirty="0" smtClean="0">
                <a:latin typeface="Comic Sans MS" pitchFamily="66" charset="0"/>
              </a:rPr>
              <a:t>, </a:t>
            </a:r>
            <a:r>
              <a:rPr lang="uk-UA" sz="2600" dirty="0" smtClean="0">
                <a:latin typeface="Comic Sans MS" pitchFamily="66" charset="0"/>
              </a:rPr>
              <a:t>у Німеччині їх застосовувала школа </a:t>
            </a:r>
            <a:r>
              <a:rPr lang="de-DE" sz="2600" dirty="0" smtClean="0">
                <a:latin typeface="Comic Sans MS" pitchFamily="66" charset="0"/>
              </a:rPr>
              <a:t>Bauhaus </a:t>
            </a:r>
            <a:r>
              <a:rPr lang="uk-UA" sz="2600" dirty="0" smtClean="0">
                <a:latin typeface="Comic Sans MS" pitchFamily="66" charset="0"/>
              </a:rPr>
              <a:t>у місті </a:t>
            </a:r>
            <a:r>
              <a:rPr lang="uk-UA" sz="2600" dirty="0" err="1" smtClean="0">
                <a:latin typeface="Comic Sans MS" pitchFamily="66" charset="0"/>
              </a:rPr>
              <a:t>Веймар</a:t>
            </a:r>
            <a:r>
              <a:rPr lang="uk-UA" sz="2600" dirty="0" smtClean="0">
                <a:latin typeface="Comic Sans MS" pitchFamily="66" charset="0"/>
              </a:rPr>
              <a:t>, у Голландії рух </a:t>
            </a:r>
            <a:r>
              <a:rPr lang="de-DE" sz="2600" dirty="0" smtClean="0">
                <a:latin typeface="Comic Sans MS" pitchFamily="66" charset="0"/>
              </a:rPr>
              <a:t>De </a:t>
            </a:r>
            <a:r>
              <a:rPr lang="de-DE" sz="2600" dirty="0" err="1" smtClean="0">
                <a:latin typeface="Comic Sans MS" pitchFamily="66" charset="0"/>
              </a:rPr>
              <a:t>Stilj</a:t>
            </a:r>
            <a:r>
              <a:rPr lang="de-DE" sz="2600" dirty="0" smtClean="0">
                <a:latin typeface="Comic Sans MS" pitchFamily="66" charset="0"/>
              </a:rPr>
              <a:t>, </a:t>
            </a:r>
            <a:r>
              <a:rPr lang="uk-UA" sz="2600" dirty="0" smtClean="0">
                <a:latin typeface="Comic Sans MS" pitchFamily="66" charset="0"/>
              </a:rPr>
              <a:t>у Радянському Союзі програма конструктивізму, і в Чехословаччині програма функціоналізму, яка спочатку входила в програму авангардного кружка </a:t>
            </a:r>
            <a:r>
              <a:rPr lang="uk-UA" sz="2600" dirty="0" err="1" smtClean="0">
                <a:latin typeface="Comic Sans MS" pitchFamily="66" charset="0"/>
              </a:rPr>
              <a:t>Деветсіл</a:t>
            </a:r>
            <a:r>
              <a:rPr lang="uk-UA" sz="2600" dirty="0" smtClean="0">
                <a:latin typeface="Comic Sans MS" pitchFamily="66" charset="0"/>
              </a:rPr>
              <a:t>.</a:t>
            </a:r>
            <a:endParaRPr lang="uk-UA" sz="2600" dirty="0">
              <a:latin typeface="Comic Sans MS" pitchFamily="66" charset="0"/>
            </a:endParaRPr>
          </a:p>
        </p:txBody>
      </p:sp>
      <p:pic>
        <p:nvPicPr>
          <p:cNvPr id="11" name="Рисунок 10" descr="1311867522-tartu-23-lukas-schaller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14290"/>
            <a:ext cx="3369824" cy="26432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1357290" y="2928934"/>
            <a:ext cx="1717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Comic Sans MS" pitchFamily="66" charset="0"/>
              </a:rPr>
              <a:t>Le </a:t>
            </a:r>
            <a:r>
              <a:rPr lang="de-DE" b="1" dirty="0" err="1" smtClean="0">
                <a:solidFill>
                  <a:srgbClr val="002060"/>
                </a:solidFill>
                <a:latin typeface="Comic Sans MS" pitchFamily="66" charset="0"/>
              </a:rPr>
              <a:t>Corbusiera</a:t>
            </a:r>
            <a:endParaRPr lang="uk-UA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3571876"/>
            <a:ext cx="3413631" cy="2214578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285852" y="5929330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latin typeface="Comic Sans MS" pitchFamily="66" charset="0"/>
              </a:rPr>
              <a:t>Bauhaus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RietveldSchroederhui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3504" y="285728"/>
            <a:ext cx="3643306" cy="273248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572264" y="3071810"/>
            <a:ext cx="10358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smtClean="0">
                <a:solidFill>
                  <a:srgbClr val="002060"/>
                </a:solidFill>
                <a:latin typeface="Comic Sans MS" pitchFamily="66" charset="0"/>
              </a:rPr>
              <a:t>De </a:t>
            </a:r>
            <a:r>
              <a:rPr lang="de-DE" dirty="0" err="1" smtClean="0">
                <a:solidFill>
                  <a:srgbClr val="002060"/>
                </a:solidFill>
                <a:latin typeface="Comic Sans MS" pitchFamily="66" charset="0"/>
              </a:rPr>
              <a:t>Stilj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4" name="Рисунок 13" descr="3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4000504"/>
            <a:ext cx="3643338" cy="260325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00166" y="3571876"/>
            <a:ext cx="1173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err="1" smtClean="0">
                <a:solidFill>
                  <a:srgbClr val="002060"/>
                </a:solidFill>
                <a:latin typeface="Comic Sans MS" pitchFamily="66" charset="0"/>
              </a:rPr>
              <a:t>Деветсіл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16" name="Рисунок 15" descr="1262990688_funk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785794"/>
            <a:ext cx="3619494" cy="2714620"/>
          </a:xfrm>
          <a:prstGeom prst="rect">
            <a:avLst/>
          </a:prstGeom>
        </p:spPr>
      </p:pic>
      <p:sp>
        <p:nvSpPr>
          <p:cNvPr id="19" name="Прямоугольник 18"/>
          <p:cNvSpPr/>
          <p:nvPr/>
        </p:nvSpPr>
        <p:spPr>
          <a:xfrm>
            <a:off x="1357290" y="428604"/>
            <a:ext cx="17716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Функціоналізм</a:t>
            </a:r>
            <a:endParaRPr lang="uk-UA" dirty="0">
              <a:solidFill>
                <a:srgbClr val="002060"/>
              </a:solidFill>
            </a:endParaRPr>
          </a:p>
        </p:txBody>
      </p:sp>
      <p:pic>
        <p:nvPicPr>
          <p:cNvPr id="20" name="Рисунок 19" descr="26258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3504" y="3429000"/>
            <a:ext cx="3642244" cy="2905123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997764" y="6357958"/>
            <a:ext cx="1890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uk-UA" dirty="0" smtClean="0">
                <a:solidFill>
                  <a:srgbClr val="002060"/>
                </a:solidFill>
                <a:latin typeface="Comic Sans MS" pitchFamily="66" charset="0"/>
              </a:rPr>
              <a:t>Конструктивізм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3500398" y="214290"/>
            <a:ext cx="5643602" cy="6143668"/>
          </a:xfrm>
        </p:spPr>
        <p:txBody>
          <a:bodyPr>
            <a:no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Так, наприклад, чеська архітектура початку 20 сторіччя відображає динаміку розвитку науки і техніки, суспільних ідеалів, політичного розвитку й утворення нових державних структур.</a:t>
            </a:r>
          </a:p>
          <a:p>
            <a:r>
              <a:rPr lang="uk-UA" sz="2400" dirty="0" smtClean="0">
                <a:latin typeface="Comic Sans MS" pitchFamily="66" charset="0"/>
              </a:rPr>
              <a:t>Вже в 19 столітті в архітектурі виникає тенденція відходу від історизму і пошук самобутніх форм, які відповідають новим потребам і технічним можливостям сучасності.</a:t>
            </a:r>
          </a:p>
          <a:p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Показником</a:t>
            </a:r>
            <a:r>
              <a:rPr lang="ru-RU" sz="2400" dirty="0" smtClean="0">
                <a:latin typeface="Comic Sans MS" pitchFamily="66" charset="0"/>
              </a:rPr>
              <a:t> таких </a:t>
            </a:r>
            <a:r>
              <a:rPr lang="ru-RU" sz="2400" dirty="0" err="1" smtClean="0">
                <a:latin typeface="Comic Sans MS" pitchFamily="66" charset="0"/>
              </a:rPr>
              <a:t>прагнень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з'явилося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світоглядне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творче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стильове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співзвуччя</a:t>
            </a:r>
            <a:r>
              <a:rPr lang="ru-RU" sz="2400" dirty="0" smtClean="0">
                <a:latin typeface="Comic Sans MS" pitchFamily="66" charset="0"/>
              </a:rPr>
              <a:t> у </a:t>
            </a:r>
            <a:r>
              <a:rPr lang="ru-RU" sz="2400" dirty="0" err="1" smtClean="0">
                <a:latin typeface="Comic Sans MS" pitchFamily="66" charset="0"/>
              </a:rPr>
              <a:t>всіх</a:t>
            </a:r>
            <a:r>
              <a:rPr lang="ru-RU" sz="2400" dirty="0" smtClean="0">
                <a:latin typeface="Comic Sans MS" pitchFamily="66" charset="0"/>
              </a:rPr>
              <a:t> сферах </a:t>
            </a:r>
            <a:r>
              <a:rPr lang="ru-RU" sz="2400" dirty="0" err="1" smtClean="0">
                <a:latin typeface="Comic Sans MS" pitchFamily="66" charset="0"/>
              </a:rPr>
              <a:t>мистецтва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uk-UA" sz="2400" dirty="0">
              <a:latin typeface="Comic Sans MS" pitchFamily="66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929058" y="285728"/>
            <a:ext cx="5114932" cy="5268931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atin typeface="Comic Sans MS" pitchFamily="66" charset="0"/>
              </a:rPr>
              <a:t>Паралельно з чеською сецесією і модерном в інших країнах подібним чином виникали напрямки, які мають свої специфічні відмінності:</a:t>
            </a:r>
            <a:endParaRPr lang="uk-UA" sz="2400" dirty="0" smtClean="0">
              <a:latin typeface="Comic Sans MS" pitchFamily="66" charset="0"/>
            </a:endParaRPr>
          </a:p>
          <a:p>
            <a:r>
              <a:rPr lang="uk-UA" sz="2400" dirty="0" smtClean="0">
                <a:latin typeface="Comic Sans MS" pitchFamily="66" charset="0"/>
              </a:rPr>
              <a:t>в Англії - </a:t>
            </a:r>
            <a:r>
              <a:rPr lang="de-DE" sz="2400" dirty="0" err="1" smtClean="0">
                <a:latin typeface="Comic Sans MS" pitchFamily="66" charset="0"/>
              </a:rPr>
              <a:t>Arts</a:t>
            </a:r>
            <a:r>
              <a:rPr lang="de-DE" sz="2400" dirty="0" smtClean="0">
                <a:latin typeface="Comic Sans MS" pitchFamily="66" charset="0"/>
              </a:rPr>
              <a:t> </a:t>
            </a:r>
            <a:r>
              <a:rPr lang="de-DE" sz="2400" dirty="0" err="1" smtClean="0">
                <a:latin typeface="Comic Sans MS" pitchFamily="66" charset="0"/>
              </a:rPr>
              <a:t>and</a:t>
            </a:r>
            <a:r>
              <a:rPr lang="de-DE" sz="2400" dirty="0" smtClean="0">
                <a:latin typeface="Comic Sans MS" pitchFamily="66" charset="0"/>
              </a:rPr>
              <a:t> </a:t>
            </a:r>
            <a:r>
              <a:rPr lang="de-DE" sz="2400" dirty="0" err="1" smtClean="0">
                <a:latin typeface="Comic Sans MS" pitchFamily="66" charset="0"/>
              </a:rPr>
              <a:t>Crafts</a:t>
            </a:r>
            <a:r>
              <a:rPr lang="de-DE" sz="2400" dirty="0" smtClean="0">
                <a:latin typeface="Comic Sans MS" pitchFamily="66" charset="0"/>
              </a:rPr>
              <a:t>, </a:t>
            </a:r>
            <a:r>
              <a:rPr lang="uk-UA" sz="2400" dirty="0" smtClean="0">
                <a:latin typeface="Comic Sans MS" pitchFamily="66" charset="0"/>
              </a:rPr>
              <a:t>пізніше </a:t>
            </a:r>
            <a:r>
              <a:rPr lang="de-DE" sz="2400" dirty="0" smtClean="0">
                <a:latin typeface="Comic Sans MS" pitchFamily="66" charset="0"/>
              </a:rPr>
              <a:t>Modern style,</a:t>
            </a:r>
          </a:p>
          <a:p>
            <a:r>
              <a:rPr lang="uk-UA" sz="2400" dirty="0" smtClean="0">
                <a:latin typeface="Comic Sans MS" pitchFamily="66" charset="0"/>
              </a:rPr>
              <a:t>у Німеччині - </a:t>
            </a:r>
            <a:r>
              <a:rPr lang="de-DE" sz="2400" dirty="0" smtClean="0">
                <a:latin typeface="Comic Sans MS" pitchFamily="66" charset="0"/>
              </a:rPr>
              <a:t>Jugendstil,</a:t>
            </a:r>
          </a:p>
          <a:p>
            <a:r>
              <a:rPr lang="uk-UA" sz="2400" dirty="0" smtClean="0">
                <a:latin typeface="Comic Sans MS" pitchFamily="66" charset="0"/>
              </a:rPr>
              <a:t>у Франції - </a:t>
            </a:r>
            <a:r>
              <a:rPr lang="de-DE" sz="2400" dirty="0" smtClean="0">
                <a:latin typeface="Comic Sans MS" pitchFamily="66" charset="0"/>
              </a:rPr>
              <a:t>L'</a:t>
            </a:r>
            <a:r>
              <a:rPr lang="uk-UA" sz="2400" dirty="0" smtClean="0">
                <a:latin typeface="Comic Sans MS" pitchFamily="66" charset="0"/>
              </a:rPr>
              <a:t>а</a:t>
            </a:r>
            <a:r>
              <a:rPr lang="de-DE" sz="2400" dirty="0" err="1" smtClean="0">
                <a:latin typeface="Comic Sans MS" pitchFamily="66" charset="0"/>
              </a:rPr>
              <a:t>rt</a:t>
            </a:r>
            <a:r>
              <a:rPr lang="de-DE" sz="2400" dirty="0" smtClean="0">
                <a:latin typeface="Comic Sans MS" pitchFamily="66" charset="0"/>
              </a:rPr>
              <a:t> </a:t>
            </a:r>
            <a:r>
              <a:rPr lang="de-DE" sz="2400" dirty="0" err="1" smtClean="0">
                <a:latin typeface="Comic Sans MS" pitchFamily="66" charset="0"/>
              </a:rPr>
              <a:t>nouveau</a:t>
            </a:r>
            <a:r>
              <a:rPr lang="de-DE" sz="2400" dirty="0" smtClean="0">
                <a:latin typeface="Comic Sans MS" pitchFamily="66" charset="0"/>
              </a:rPr>
              <a:t>,</a:t>
            </a:r>
          </a:p>
          <a:p>
            <a:r>
              <a:rPr lang="uk-UA" sz="2400" dirty="0" smtClean="0">
                <a:latin typeface="Comic Sans MS" pitchFamily="66" charset="0"/>
              </a:rPr>
              <a:t>в Австрійській монархії - </a:t>
            </a:r>
            <a:r>
              <a:rPr lang="de-DE" sz="2400" dirty="0" err="1" smtClean="0">
                <a:latin typeface="Comic Sans MS" pitchFamily="66" charset="0"/>
              </a:rPr>
              <a:t>secession</a:t>
            </a:r>
            <a:r>
              <a:rPr lang="de-DE" sz="2400" dirty="0" smtClean="0">
                <a:latin typeface="Comic Sans MS" pitchFamily="66" charset="0"/>
              </a:rPr>
              <a:t>,</a:t>
            </a:r>
          </a:p>
          <a:p>
            <a:r>
              <a:rPr lang="uk-UA" sz="2400" dirty="0" smtClean="0">
                <a:latin typeface="Comic Sans MS" pitchFamily="66" charset="0"/>
              </a:rPr>
              <a:t>в Америці вже існувала раніше </a:t>
            </a:r>
            <a:r>
              <a:rPr lang="uk-UA" sz="2400" dirty="0" smtClean="0">
                <a:latin typeface="Comic Sans MS" pitchFamily="66" charset="0"/>
              </a:rPr>
              <a:t>"чиказька школа" також </a:t>
            </a:r>
            <a:r>
              <a:rPr lang="uk-UA" sz="2400" dirty="0" smtClean="0">
                <a:latin typeface="Comic Sans MS" pitchFamily="66" charset="0"/>
              </a:rPr>
              <a:t>перетерплювала свої трансформації.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3" name="Рисунок 2" descr="Secession_Vienna_June_2006_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1428736"/>
            <a:ext cx="3619493" cy="271462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71604" y="4143380"/>
            <a:ext cx="12474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solidFill>
                  <a:srgbClr val="002060"/>
                </a:solidFill>
                <a:latin typeface="Comic Sans MS" pitchFamily="66" charset="0"/>
              </a:rPr>
              <a:t>S</a:t>
            </a:r>
            <a:r>
              <a:rPr lang="de-DE" dirty="0" err="1" smtClean="0">
                <a:solidFill>
                  <a:srgbClr val="002060"/>
                </a:solidFill>
                <a:latin typeface="Comic Sans MS" pitchFamily="66" charset="0"/>
              </a:rPr>
              <a:t>ecession</a:t>
            </a:r>
            <a:endParaRPr lang="uk-UA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 descr="3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14290"/>
            <a:ext cx="3571900" cy="2678925"/>
          </a:xfrm>
          <a:prstGeom prst="rect">
            <a:avLst/>
          </a:prstGeom>
        </p:spPr>
      </p:pic>
      <p:pic>
        <p:nvPicPr>
          <p:cNvPr id="18" name="Рисунок 17" descr="62584403.z2fGfuEa.Jugendstil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847742"/>
            <a:ext cx="4253724" cy="2732157"/>
          </a:xfrm>
          <a:prstGeom prst="rect">
            <a:avLst/>
          </a:prstGeom>
        </p:spPr>
      </p:pic>
      <p:pic>
        <p:nvPicPr>
          <p:cNvPr id="19" name="Рисунок 18" descr="arts-and-crafts-movement-tudor-cottage-styl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214290"/>
            <a:ext cx="4613900" cy="2714644"/>
          </a:xfrm>
          <a:prstGeom prst="rect">
            <a:avLst/>
          </a:prstGeom>
        </p:spPr>
      </p:pic>
      <p:pic>
        <p:nvPicPr>
          <p:cNvPr id="20" name="Рисунок 19" descr="Peugeot building - Montbelliard, France_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5720" y="3857628"/>
            <a:ext cx="3624120" cy="2786041"/>
          </a:xfrm>
          <a:prstGeom prst="rect">
            <a:avLst/>
          </a:prstGeom>
        </p:spPr>
      </p:pic>
      <p:sp>
        <p:nvSpPr>
          <p:cNvPr id="21" name="Прямоугольник 20"/>
          <p:cNvSpPr/>
          <p:nvPr/>
        </p:nvSpPr>
        <p:spPr>
          <a:xfrm>
            <a:off x="5429256" y="3000372"/>
            <a:ext cx="19880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err="1" smtClean="0">
                <a:solidFill>
                  <a:srgbClr val="002060"/>
                </a:solidFill>
                <a:latin typeface="Comic Sans MS" pitchFamily="66" charset="0"/>
              </a:rPr>
              <a:t>Arts</a:t>
            </a:r>
            <a:r>
              <a:rPr lang="de-DE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Comic Sans MS" pitchFamily="66" charset="0"/>
              </a:rPr>
              <a:t>and</a:t>
            </a:r>
            <a:r>
              <a:rPr lang="de-DE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Comic Sans MS" pitchFamily="66" charset="0"/>
              </a:rPr>
              <a:t>Crafts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715008" y="3429000"/>
            <a:ext cx="13115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Comic Sans MS" pitchFamily="66" charset="0"/>
              </a:rPr>
              <a:t>Jugendstil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357290" y="3500438"/>
            <a:ext cx="17107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 smtClean="0">
                <a:solidFill>
                  <a:srgbClr val="002060"/>
                </a:solidFill>
                <a:latin typeface="Comic Sans MS" pitchFamily="66" charset="0"/>
              </a:rPr>
              <a:t>L'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а</a:t>
            </a:r>
            <a:r>
              <a:rPr lang="de-DE" b="1" dirty="0" err="1" smtClean="0">
                <a:solidFill>
                  <a:srgbClr val="002060"/>
                </a:solidFill>
                <a:latin typeface="Comic Sans MS" pitchFamily="66" charset="0"/>
              </a:rPr>
              <a:t>rt</a:t>
            </a:r>
            <a:r>
              <a:rPr lang="de-DE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de-DE" b="1" dirty="0" err="1" smtClean="0">
                <a:solidFill>
                  <a:srgbClr val="002060"/>
                </a:solidFill>
                <a:latin typeface="Comic Sans MS" pitchFamily="66" charset="0"/>
              </a:rPr>
              <a:t>nouveau</a:t>
            </a:r>
            <a:endParaRPr lang="uk-UA" b="1" dirty="0">
              <a:solidFill>
                <a:srgbClr val="002060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285852" y="2928934"/>
            <a:ext cx="2278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 err="1" smtClean="0">
                <a:solidFill>
                  <a:srgbClr val="002060"/>
                </a:solidFill>
                <a:latin typeface="Comic Sans MS" pitchFamily="66" charset="0"/>
              </a:rPr>
              <a:t>“Чиказька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uk-UA" b="1" dirty="0" smtClean="0">
                <a:solidFill>
                  <a:srgbClr val="002060"/>
                </a:solidFill>
                <a:latin typeface="Comic Sans MS" pitchFamily="66" charset="0"/>
              </a:rPr>
              <a:t>школа" </a:t>
            </a:r>
            <a:endParaRPr lang="uk-UA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4286248" y="214290"/>
            <a:ext cx="4572000" cy="63709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dirty="0" smtClean="0">
                <a:latin typeface="Comic Sans MS" pitchFamily="66" charset="0"/>
              </a:rPr>
              <a:t>Наступною фазою розвитку архітектури, яка наступила наприкінці першого десятиліття 20 ст., стали конструктивістські і </a:t>
            </a:r>
            <a:r>
              <a:rPr lang="uk-UA" sz="2400" dirty="0" err="1" smtClean="0">
                <a:latin typeface="Comic Sans MS" pitchFamily="66" charset="0"/>
              </a:rPr>
              <a:t>функціоналістичні</a:t>
            </a:r>
            <a:r>
              <a:rPr lang="uk-UA" sz="2400" dirty="0" smtClean="0">
                <a:latin typeface="Comic Sans MS" pitchFamily="66" charset="0"/>
              </a:rPr>
              <a:t> напрямки.</a:t>
            </a:r>
          </a:p>
          <a:p>
            <a:r>
              <a:rPr lang="uk-UA" sz="2400" dirty="0" smtClean="0">
                <a:latin typeface="Comic Sans MS" pitchFamily="66" charset="0"/>
              </a:rPr>
              <a:t>Основні ознаки цього "індивідуалістського модерну" - майже "голі", неоформлені фасади, застосування нових будівельних матеріалів, особливо, залізобетону, і вільне композиційне рішення обсягу будівлі на основі, як правило, функціонального планування.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11" name="Рисунок 10" descr="1_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97128"/>
            <a:ext cx="3143272" cy="3898432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929190" y="214290"/>
            <a:ext cx="4114800" cy="5840435"/>
          </a:xfrm>
        </p:spPr>
        <p:txBody>
          <a:bodyPr>
            <a:normAutofit fontScale="92500"/>
          </a:bodyPr>
          <a:lstStyle/>
          <a:p>
            <a:r>
              <a:rPr lang="ru-RU" sz="2400" dirty="0" err="1" smtClean="0">
                <a:latin typeface="Comic Sans MS" pitchFamily="66" charset="0"/>
              </a:rPr>
              <a:t>Використання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нових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будівельних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матеріалів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формується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новий</a:t>
            </a:r>
            <a:r>
              <a:rPr lang="ru-RU" sz="2400" dirty="0" smtClean="0">
                <a:latin typeface="Comic Sans MS" pitchFamily="66" charset="0"/>
              </a:rPr>
              <a:t> стиль — </a:t>
            </a:r>
            <a:r>
              <a:rPr lang="ru-RU" sz="2400" dirty="0" err="1" smtClean="0">
                <a:latin typeface="Comic Sans MS" pitchFamily="66" charset="0"/>
              </a:rPr>
              <a:t>сецесіон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або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сецесія</a:t>
            </a:r>
            <a:r>
              <a:rPr lang="ru-RU" sz="2400" dirty="0" smtClean="0">
                <a:latin typeface="Comic Sans MS" pitchFamily="66" charset="0"/>
              </a:rPr>
              <a:t>, </a:t>
            </a:r>
            <a:r>
              <a:rPr lang="ru-RU" sz="2400" dirty="0" err="1" smtClean="0">
                <a:latin typeface="Comic Sans MS" pitchFamily="66" charset="0"/>
              </a:rPr>
              <a:t>який</a:t>
            </a:r>
            <a:r>
              <a:rPr lang="ru-RU" sz="2400" dirty="0" smtClean="0">
                <a:latin typeface="Comic Sans MS" pitchFamily="66" charset="0"/>
              </a:rPr>
              <a:t> порвавши </a:t>
            </a:r>
            <a:r>
              <a:rPr lang="ru-RU" sz="2400" dirty="0" err="1" smtClean="0">
                <a:latin typeface="Comic Sans MS" pitchFamily="66" charset="0"/>
              </a:rPr>
              <a:t>із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застарілим</a:t>
            </a:r>
            <a:r>
              <a:rPr lang="ru-RU" sz="2400" dirty="0" smtClean="0">
                <a:latin typeface="Comic Sans MS" pitchFamily="66" charset="0"/>
              </a:rPr>
              <a:t> смаком </a:t>
            </a:r>
            <a:r>
              <a:rPr lang="ru-RU" sz="2400" dirty="0" err="1" smtClean="0">
                <a:latin typeface="Comic Sans MS" pitchFamily="66" charset="0"/>
              </a:rPr>
              <a:t>минулого</a:t>
            </a:r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dirty="0" err="1" smtClean="0">
                <a:latin typeface="Comic Sans MS" pitchFamily="66" charset="0"/>
              </a:rPr>
              <a:t>Отут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усі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деталі</a:t>
            </a:r>
            <a:r>
              <a:rPr lang="ru-RU" sz="2400" dirty="0" smtClean="0">
                <a:latin typeface="Comic Sans MS" pitchFamily="66" charset="0"/>
              </a:rPr>
              <a:t> в тому </a:t>
            </a:r>
            <a:r>
              <a:rPr lang="ru-RU" sz="2400" dirty="0" err="1" smtClean="0">
                <a:latin typeface="Comic Sans MS" pitchFamily="66" charset="0"/>
              </a:rPr>
              <a:t>числі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й</a:t>
            </a:r>
            <a:r>
              <a:rPr lang="ru-RU" sz="2400" dirty="0" smtClean="0">
                <a:latin typeface="Comic Sans MS" pitchFamily="66" charset="0"/>
              </a:rPr>
              <a:t> обстановка, </a:t>
            </a:r>
            <a:r>
              <a:rPr lang="ru-RU" sz="2400" dirty="0" err="1" smtClean="0">
                <a:latin typeface="Comic Sans MS" pitchFamily="66" charset="0"/>
              </a:rPr>
              <a:t>проектуються</a:t>
            </a:r>
            <a:r>
              <a:rPr lang="ru-RU" sz="2400" dirty="0" smtClean="0">
                <a:latin typeface="Comic Sans MS" pitchFamily="66" charset="0"/>
              </a:rPr>
              <a:t> в одному </a:t>
            </a:r>
            <a:r>
              <a:rPr lang="ru-RU" sz="2400" dirty="0" err="1" smtClean="0">
                <a:latin typeface="Comic Sans MS" pitchFamily="66" charset="0"/>
              </a:rPr>
              <a:t>і</a:t>
            </a:r>
            <a:r>
              <a:rPr lang="ru-RU" sz="2400" dirty="0" smtClean="0">
                <a:latin typeface="Comic Sans MS" pitchFamily="66" charset="0"/>
              </a:rPr>
              <a:t> тому ж </a:t>
            </a:r>
            <a:r>
              <a:rPr lang="ru-RU" sz="2400" dirty="0" err="1" smtClean="0">
                <a:latin typeface="Comic Sans MS" pitchFamily="66" charset="0"/>
              </a:rPr>
              <a:t>стилі</a:t>
            </a:r>
            <a:r>
              <a:rPr lang="ru-RU" sz="2400" dirty="0" smtClean="0">
                <a:latin typeface="Comic Sans MS" pitchFamily="66" charset="0"/>
              </a:rPr>
              <a:t>. У </a:t>
            </a:r>
            <a:r>
              <a:rPr lang="ru-RU" sz="2400" dirty="0" err="1" smtClean="0">
                <a:latin typeface="Comic Sans MS" pitchFamily="66" charset="0"/>
              </a:rPr>
              <a:t>якості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декоративних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елементів</a:t>
            </a:r>
            <a:r>
              <a:rPr lang="ru-RU" sz="2400" dirty="0" smtClean="0">
                <a:latin typeface="Comic Sans MS" pitchFamily="66" charset="0"/>
              </a:rPr>
              <a:t> часто </a:t>
            </a:r>
            <a:r>
              <a:rPr lang="ru-RU" sz="2400" dirty="0" err="1" smtClean="0">
                <a:latin typeface="Comic Sans MS" pitchFamily="66" charset="0"/>
              </a:rPr>
              <a:t>використовуються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рослинні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мотиви</a:t>
            </a:r>
            <a:r>
              <a:rPr lang="ru-RU" sz="2400" dirty="0" smtClean="0">
                <a:latin typeface="Comic Sans MS" pitchFamily="66" charset="0"/>
              </a:rPr>
              <a:t>. </a:t>
            </a:r>
            <a:r>
              <a:rPr lang="ru-RU" sz="2400" dirty="0" err="1" smtClean="0">
                <a:latin typeface="Comic Sans MS" pitchFamily="66" charset="0"/>
              </a:rPr>
              <a:t>Значення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цього</a:t>
            </a:r>
            <a:r>
              <a:rPr lang="ru-RU" sz="2400" dirty="0" smtClean="0">
                <a:latin typeface="Comic Sans MS" pitchFamily="66" charset="0"/>
              </a:rPr>
              <a:t> стилю в тому, </a:t>
            </a:r>
            <a:r>
              <a:rPr lang="ru-RU" sz="2400" dirty="0" err="1" smtClean="0">
                <a:latin typeface="Comic Sans MS" pitchFamily="66" charset="0"/>
              </a:rPr>
              <a:t>що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він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звертав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увагу</a:t>
            </a:r>
            <a:r>
              <a:rPr lang="ru-RU" sz="2400" dirty="0" smtClean="0">
                <a:latin typeface="Comic Sans MS" pitchFamily="66" charset="0"/>
              </a:rPr>
              <a:t>, на </a:t>
            </a:r>
            <a:r>
              <a:rPr lang="ru-RU" sz="2400" dirty="0" err="1" smtClean="0">
                <a:latin typeface="Comic Sans MS" pitchFamily="66" charset="0"/>
              </a:rPr>
              <a:t>необхідність</a:t>
            </a:r>
            <a:r>
              <a:rPr lang="ru-RU" sz="2400" dirty="0" smtClean="0">
                <a:latin typeface="Comic Sans MS" pitchFamily="66" charset="0"/>
              </a:rPr>
              <a:t> </a:t>
            </a:r>
            <a:r>
              <a:rPr lang="ru-RU" sz="2400" dirty="0" err="1" smtClean="0">
                <a:latin typeface="Comic Sans MS" pitchFamily="66" charset="0"/>
              </a:rPr>
              <a:t>модернізації</a:t>
            </a:r>
            <a:r>
              <a:rPr lang="ru-RU" sz="2400" dirty="0" smtClean="0">
                <a:latin typeface="Comic Sans MS" pitchFamily="66" charset="0"/>
              </a:rPr>
              <a:t>.</a:t>
            </a:r>
            <a:endParaRPr lang="uk-UA" sz="2400" dirty="0">
              <a:latin typeface="Comic Sans MS" pitchFamily="66" charset="0"/>
            </a:endParaRPr>
          </a:p>
        </p:txBody>
      </p:sp>
      <p:pic>
        <p:nvPicPr>
          <p:cNvPr id="6" name="Рисунок 5" descr="Praha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214290"/>
            <a:ext cx="3571900" cy="221457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785918" y="2500306"/>
            <a:ext cx="1285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Comic Sans MS" pitchFamily="66" charset="0"/>
              </a:rPr>
              <a:t>Прага</a:t>
            </a:r>
            <a:endParaRPr lang="uk-UA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8" name="Рисунок 7" descr="0_adb9d_ffff9aa_XX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8596" y="3000372"/>
            <a:ext cx="3571900" cy="267892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928794" y="5786454"/>
            <a:ext cx="1857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002060"/>
                </a:solidFill>
                <a:latin typeface="Comic Sans MS" pitchFamily="66" charset="0"/>
              </a:rPr>
              <a:t>Львів</a:t>
            </a:r>
            <a:endParaRPr lang="uk-UA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498</Words>
  <Application>Microsoft Office PowerPoint</Application>
  <PresentationFormat>Экран (4:3)</PresentationFormat>
  <Paragraphs>52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Дом</dc:creator>
  <cp:lastModifiedBy>Дом</cp:lastModifiedBy>
  <cp:revision>18</cp:revision>
  <dcterms:created xsi:type="dcterms:W3CDTF">2014-04-03T12:46:12Z</dcterms:created>
  <dcterms:modified xsi:type="dcterms:W3CDTF">2014-05-21T04:42:11Z</dcterms:modified>
</cp:coreProperties>
</file>