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D9341-E9E0-4E90-AD60-FB945128FA13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5939A784-7120-411B-9D2B-4F9A7FA4D231}">
      <dgm:prSet phldrT="[Текст]"/>
      <dgm:spPr/>
      <dgm:t>
        <a:bodyPr/>
        <a:lstStyle/>
        <a:p>
          <a:r>
            <a:rPr lang="uk-UA" dirty="0" smtClean="0"/>
            <a:t>Торф</a:t>
          </a:r>
          <a:endParaRPr lang="ru-RU" dirty="0"/>
        </a:p>
      </dgm:t>
    </dgm:pt>
    <dgm:pt modelId="{EA42B4E8-DEF1-42E0-BFBD-E9C2DC55D0AC}" type="parTrans" cxnId="{D4C3AF6C-D4A7-4FE5-83F1-CC7F6488E397}">
      <dgm:prSet/>
      <dgm:spPr/>
      <dgm:t>
        <a:bodyPr/>
        <a:lstStyle/>
        <a:p>
          <a:endParaRPr lang="ru-RU"/>
        </a:p>
      </dgm:t>
    </dgm:pt>
    <dgm:pt modelId="{3C895702-F34D-4F2B-A522-518E3EAD043A}" type="sibTrans" cxnId="{D4C3AF6C-D4A7-4FE5-83F1-CC7F6488E397}">
      <dgm:prSet/>
      <dgm:spPr/>
      <dgm:t>
        <a:bodyPr/>
        <a:lstStyle/>
        <a:p>
          <a:endParaRPr lang="ru-RU"/>
        </a:p>
      </dgm:t>
    </dgm:pt>
    <dgm:pt modelId="{8DBA9E01-AEB2-4541-9809-7B8FB7ED28A7}">
      <dgm:prSet phldrT="[Текст]"/>
      <dgm:spPr/>
      <dgm:t>
        <a:bodyPr/>
        <a:lstStyle/>
        <a:p>
          <a:r>
            <a:rPr lang="uk-UA" dirty="0" smtClean="0"/>
            <a:t>Буре вугілля</a:t>
          </a:r>
          <a:endParaRPr lang="ru-RU" dirty="0"/>
        </a:p>
      </dgm:t>
    </dgm:pt>
    <dgm:pt modelId="{82DB606E-82FF-4FAE-866E-99976E343DB3}" type="parTrans" cxnId="{F7B62D9F-BE50-4180-9A92-7093771F20EC}">
      <dgm:prSet/>
      <dgm:spPr/>
      <dgm:t>
        <a:bodyPr/>
        <a:lstStyle/>
        <a:p>
          <a:endParaRPr lang="ru-RU"/>
        </a:p>
      </dgm:t>
    </dgm:pt>
    <dgm:pt modelId="{E1705724-D034-4B85-A06A-7BA92AED3164}" type="sibTrans" cxnId="{F7B62D9F-BE50-4180-9A92-7093771F20EC}">
      <dgm:prSet/>
      <dgm:spPr/>
      <dgm:t>
        <a:bodyPr/>
        <a:lstStyle/>
        <a:p>
          <a:endParaRPr lang="ru-RU"/>
        </a:p>
      </dgm:t>
    </dgm:pt>
    <dgm:pt modelId="{87DBD5CE-94E6-4389-96BE-1F1C4FD7A99F}">
      <dgm:prSet phldrT="[Текст]"/>
      <dgm:spPr/>
      <dgm:t>
        <a:bodyPr/>
        <a:lstStyle/>
        <a:p>
          <a:r>
            <a:rPr lang="uk-UA" dirty="0" smtClean="0"/>
            <a:t>Кам</a:t>
          </a:r>
          <a:r>
            <a:rPr lang="pl-PL" dirty="0" smtClean="0"/>
            <a:t>’</a:t>
          </a:r>
          <a:r>
            <a:rPr lang="uk-UA" dirty="0" smtClean="0"/>
            <a:t>яне вугілля</a:t>
          </a:r>
          <a:endParaRPr lang="ru-RU" dirty="0"/>
        </a:p>
      </dgm:t>
    </dgm:pt>
    <dgm:pt modelId="{B09F6803-D091-4216-845F-7A007CA03B37}" type="parTrans" cxnId="{C8632561-AEAC-4574-A5A4-916ACBF7E514}">
      <dgm:prSet/>
      <dgm:spPr/>
      <dgm:t>
        <a:bodyPr/>
        <a:lstStyle/>
        <a:p>
          <a:endParaRPr lang="ru-RU"/>
        </a:p>
      </dgm:t>
    </dgm:pt>
    <dgm:pt modelId="{9C220030-547A-499B-9972-7EE89044620B}" type="sibTrans" cxnId="{C8632561-AEAC-4574-A5A4-916ACBF7E514}">
      <dgm:prSet/>
      <dgm:spPr/>
      <dgm:t>
        <a:bodyPr/>
        <a:lstStyle/>
        <a:p>
          <a:endParaRPr lang="ru-RU"/>
        </a:p>
      </dgm:t>
    </dgm:pt>
    <dgm:pt modelId="{324155D6-0E73-4423-B2B7-BC5C8D491A2E}" type="pres">
      <dgm:prSet presAssocID="{438D9341-E9E0-4E90-AD60-FB945128FA13}" presName="Name0" presStyleCnt="0">
        <dgm:presLayoutVars>
          <dgm:dir/>
          <dgm:animLvl val="lvl"/>
          <dgm:resizeHandles val="exact"/>
        </dgm:presLayoutVars>
      </dgm:prSet>
      <dgm:spPr/>
    </dgm:pt>
    <dgm:pt modelId="{F63CC67C-B4E1-49E3-8C0D-11DA9CB2E928}" type="pres">
      <dgm:prSet presAssocID="{5939A784-7120-411B-9D2B-4F9A7FA4D2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934D8-C1F8-4C1D-9C76-1C4603C103F0}" type="pres">
      <dgm:prSet presAssocID="{3C895702-F34D-4F2B-A522-518E3EAD043A}" presName="parTxOnlySpace" presStyleCnt="0"/>
      <dgm:spPr/>
    </dgm:pt>
    <dgm:pt modelId="{2E81CABD-C16F-4604-B768-FA35048CEF25}" type="pres">
      <dgm:prSet presAssocID="{8DBA9E01-AEB2-4541-9809-7B8FB7ED28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F4DD4-8CD6-4919-A132-CD8A85546A6F}" type="pres">
      <dgm:prSet presAssocID="{E1705724-D034-4B85-A06A-7BA92AED3164}" presName="parTxOnlySpace" presStyleCnt="0"/>
      <dgm:spPr/>
    </dgm:pt>
    <dgm:pt modelId="{5353EEEA-AE7A-4814-BC42-BC36C244F995}" type="pres">
      <dgm:prSet presAssocID="{87DBD5CE-94E6-4389-96BE-1F1C4FD7A99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5647C-5650-4E38-8018-3BA965746ECF}" type="presOf" srcId="{87DBD5CE-94E6-4389-96BE-1F1C4FD7A99F}" destId="{5353EEEA-AE7A-4814-BC42-BC36C244F995}" srcOrd="0" destOrd="0" presId="urn:microsoft.com/office/officeart/2005/8/layout/chevron1"/>
    <dgm:cxn modelId="{A795C89F-915A-4AB0-AD01-ABE0AD246650}" type="presOf" srcId="{5939A784-7120-411B-9D2B-4F9A7FA4D231}" destId="{F63CC67C-B4E1-49E3-8C0D-11DA9CB2E928}" srcOrd="0" destOrd="0" presId="urn:microsoft.com/office/officeart/2005/8/layout/chevron1"/>
    <dgm:cxn modelId="{B4C03099-87FF-4871-AD12-4CA43C73626F}" type="presOf" srcId="{438D9341-E9E0-4E90-AD60-FB945128FA13}" destId="{324155D6-0E73-4423-B2B7-BC5C8D491A2E}" srcOrd="0" destOrd="0" presId="urn:microsoft.com/office/officeart/2005/8/layout/chevron1"/>
    <dgm:cxn modelId="{C8632561-AEAC-4574-A5A4-916ACBF7E514}" srcId="{438D9341-E9E0-4E90-AD60-FB945128FA13}" destId="{87DBD5CE-94E6-4389-96BE-1F1C4FD7A99F}" srcOrd="2" destOrd="0" parTransId="{B09F6803-D091-4216-845F-7A007CA03B37}" sibTransId="{9C220030-547A-499B-9972-7EE89044620B}"/>
    <dgm:cxn modelId="{D4C3AF6C-D4A7-4FE5-83F1-CC7F6488E397}" srcId="{438D9341-E9E0-4E90-AD60-FB945128FA13}" destId="{5939A784-7120-411B-9D2B-4F9A7FA4D231}" srcOrd="0" destOrd="0" parTransId="{EA42B4E8-DEF1-42E0-BFBD-E9C2DC55D0AC}" sibTransId="{3C895702-F34D-4F2B-A522-518E3EAD043A}"/>
    <dgm:cxn modelId="{307D3BCE-3DB9-4A7F-B195-E28CB7606117}" type="presOf" srcId="{8DBA9E01-AEB2-4541-9809-7B8FB7ED28A7}" destId="{2E81CABD-C16F-4604-B768-FA35048CEF25}" srcOrd="0" destOrd="0" presId="urn:microsoft.com/office/officeart/2005/8/layout/chevron1"/>
    <dgm:cxn modelId="{F7B62D9F-BE50-4180-9A92-7093771F20EC}" srcId="{438D9341-E9E0-4E90-AD60-FB945128FA13}" destId="{8DBA9E01-AEB2-4541-9809-7B8FB7ED28A7}" srcOrd="1" destOrd="0" parTransId="{82DB606E-82FF-4FAE-866E-99976E343DB3}" sibTransId="{E1705724-D034-4B85-A06A-7BA92AED3164}"/>
    <dgm:cxn modelId="{60B0B133-F1A1-41C2-8912-0C4D8E6C31DD}" type="presParOf" srcId="{324155D6-0E73-4423-B2B7-BC5C8D491A2E}" destId="{F63CC67C-B4E1-49E3-8C0D-11DA9CB2E928}" srcOrd="0" destOrd="0" presId="urn:microsoft.com/office/officeart/2005/8/layout/chevron1"/>
    <dgm:cxn modelId="{6BCC1AB7-C7A5-4F6A-9DBE-237880DFA49D}" type="presParOf" srcId="{324155D6-0E73-4423-B2B7-BC5C8D491A2E}" destId="{20C934D8-C1F8-4C1D-9C76-1C4603C103F0}" srcOrd="1" destOrd="0" presId="urn:microsoft.com/office/officeart/2005/8/layout/chevron1"/>
    <dgm:cxn modelId="{9F92092E-26EB-4469-B8E7-AE2FE6CF35AE}" type="presParOf" srcId="{324155D6-0E73-4423-B2B7-BC5C8D491A2E}" destId="{2E81CABD-C16F-4604-B768-FA35048CEF25}" srcOrd="2" destOrd="0" presId="urn:microsoft.com/office/officeart/2005/8/layout/chevron1"/>
    <dgm:cxn modelId="{051691E0-1CFE-4C9F-A65D-E64EE2B17BB6}" type="presParOf" srcId="{324155D6-0E73-4423-B2B7-BC5C8D491A2E}" destId="{74EF4DD4-8CD6-4919-A132-CD8A85546A6F}" srcOrd="3" destOrd="0" presId="urn:microsoft.com/office/officeart/2005/8/layout/chevron1"/>
    <dgm:cxn modelId="{9F89BA2A-8132-4417-B7D1-B20593C2D10F}" type="presParOf" srcId="{324155D6-0E73-4423-B2B7-BC5C8D491A2E}" destId="{5353EEEA-AE7A-4814-BC42-BC36C244F99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16EBE-01C0-479E-9233-6DF918D7EFB9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B3A2B-8FB3-44F2-8F23-110FCD82B35C}">
      <dgm:prSet phldrT="[Текст]" custT="1"/>
      <dgm:spPr/>
      <dgm:t>
        <a:bodyPr/>
        <a:lstStyle/>
        <a:p>
          <a:r>
            <a:rPr lang="uk-UA" sz="1400" b="1" dirty="0" smtClean="0"/>
            <a:t>Донецький вугільний басейн</a:t>
          </a:r>
          <a:endParaRPr lang="ru-RU" sz="1400" b="1" dirty="0"/>
        </a:p>
      </dgm:t>
    </dgm:pt>
    <dgm:pt modelId="{68AFFD46-4731-40E7-B888-831575919AB3}" type="parTrans" cxnId="{D12776A7-9EAE-4D8E-A6CD-339692E213F5}">
      <dgm:prSet/>
      <dgm:spPr/>
      <dgm:t>
        <a:bodyPr/>
        <a:lstStyle/>
        <a:p>
          <a:endParaRPr lang="ru-RU"/>
        </a:p>
      </dgm:t>
    </dgm:pt>
    <dgm:pt modelId="{BE59B789-20E6-49EE-B0DC-FA2CF8F996B4}" type="sibTrans" cxnId="{D12776A7-9EAE-4D8E-A6CD-339692E213F5}">
      <dgm:prSet/>
      <dgm:spPr/>
      <dgm:t>
        <a:bodyPr/>
        <a:lstStyle/>
        <a:p>
          <a:endParaRPr lang="ru-RU"/>
        </a:p>
      </dgm:t>
    </dgm:pt>
    <dgm:pt modelId="{BFC8420E-E79B-4677-BCA1-C1C081DA64E0}">
      <dgm:prSet phldrT="[Текст]" custT="1"/>
      <dgm:spPr/>
      <dgm:t>
        <a:bodyPr/>
        <a:lstStyle/>
        <a:p>
          <a:r>
            <a:rPr lang="uk-UA" sz="1000" dirty="0" smtClean="0"/>
            <a:t>Площа близько 60 тис км2</a:t>
          </a:r>
          <a:endParaRPr lang="ru-RU" sz="1000" dirty="0"/>
        </a:p>
      </dgm:t>
    </dgm:pt>
    <dgm:pt modelId="{66E9D3C7-3F28-43C1-B630-5522B2F838E2}" type="parTrans" cxnId="{40F35B58-7526-4074-8A4B-62231BBA7984}">
      <dgm:prSet/>
      <dgm:spPr/>
      <dgm:t>
        <a:bodyPr/>
        <a:lstStyle/>
        <a:p>
          <a:endParaRPr lang="ru-RU"/>
        </a:p>
      </dgm:t>
    </dgm:pt>
    <dgm:pt modelId="{F4007834-6D13-493D-A2DE-54C1CC557DD1}" type="sibTrans" cxnId="{40F35B58-7526-4074-8A4B-62231BBA7984}">
      <dgm:prSet/>
      <dgm:spPr/>
      <dgm:t>
        <a:bodyPr/>
        <a:lstStyle/>
        <a:p>
          <a:endParaRPr lang="ru-RU"/>
        </a:p>
      </dgm:t>
    </dgm:pt>
    <dgm:pt modelId="{69DA5D0E-2EA4-44A9-B54F-DC0F88A828B3}">
      <dgm:prSet phldrT="[Текст]" custT="1"/>
      <dgm:spPr/>
      <dgm:t>
        <a:bodyPr/>
        <a:lstStyle/>
        <a:p>
          <a:r>
            <a:rPr lang="uk-UA" sz="1000" dirty="0" smtClean="0"/>
            <a:t>78% кам</a:t>
          </a:r>
          <a:r>
            <a:rPr lang="pl-PL" sz="1000" dirty="0" smtClean="0"/>
            <a:t>’</a:t>
          </a:r>
          <a:r>
            <a:rPr lang="uk-UA" sz="1000" dirty="0" smtClean="0"/>
            <a:t>яного вугілля</a:t>
          </a:r>
          <a:endParaRPr lang="ru-RU" sz="1000" dirty="0"/>
        </a:p>
      </dgm:t>
    </dgm:pt>
    <dgm:pt modelId="{50ED0492-D966-4297-971C-7B62FBC3793B}" type="parTrans" cxnId="{16F8BCB7-79F0-46D9-A0BA-DC21FB931974}">
      <dgm:prSet/>
      <dgm:spPr/>
      <dgm:t>
        <a:bodyPr/>
        <a:lstStyle/>
        <a:p>
          <a:endParaRPr lang="ru-RU"/>
        </a:p>
      </dgm:t>
    </dgm:pt>
    <dgm:pt modelId="{7F579656-835D-43D1-8056-0241BDB3CA56}" type="sibTrans" cxnId="{16F8BCB7-79F0-46D9-A0BA-DC21FB931974}">
      <dgm:prSet/>
      <dgm:spPr/>
      <dgm:t>
        <a:bodyPr/>
        <a:lstStyle/>
        <a:p>
          <a:endParaRPr lang="ru-RU"/>
        </a:p>
      </dgm:t>
    </dgm:pt>
    <dgm:pt modelId="{7D72F551-39E9-4A40-AAAD-EAAAEB54ED5C}">
      <dgm:prSet phldrT="[Текст]"/>
      <dgm:spPr/>
      <dgm:t>
        <a:bodyPr/>
        <a:lstStyle/>
        <a:p>
          <a:endParaRPr lang="ru-RU" sz="800" dirty="0"/>
        </a:p>
      </dgm:t>
    </dgm:pt>
    <dgm:pt modelId="{AB04C874-120E-4EDC-90C6-69A6E84CDA53}" type="parTrans" cxnId="{80346601-1A5E-42CC-B5B7-63B80995D4E0}">
      <dgm:prSet/>
      <dgm:spPr/>
      <dgm:t>
        <a:bodyPr/>
        <a:lstStyle/>
        <a:p>
          <a:endParaRPr lang="ru-RU"/>
        </a:p>
      </dgm:t>
    </dgm:pt>
    <dgm:pt modelId="{2441253E-175D-41BA-9FCE-797C4614D45C}" type="sibTrans" cxnId="{80346601-1A5E-42CC-B5B7-63B80995D4E0}">
      <dgm:prSet/>
      <dgm:spPr/>
      <dgm:t>
        <a:bodyPr/>
        <a:lstStyle/>
        <a:p>
          <a:endParaRPr lang="ru-RU"/>
        </a:p>
      </dgm:t>
    </dgm:pt>
    <dgm:pt modelId="{2886D772-45FF-4E32-9599-629E6108BA7A}">
      <dgm:prSet phldrT="[Текст]" custT="1"/>
      <dgm:spPr/>
      <dgm:t>
        <a:bodyPr/>
        <a:lstStyle/>
        <a:p>
          <a:r>
            <a:rPr lang="uk-UA" sz="1000" dirty="0" smtClean="0"/>
            <a:t>Запаси вугілля 57,5 млрд. т.</a:t>
          </a:r>
          <a:endParaRPr lang="ru-RU" sz="1000" dirty="0"/>
        </a:p>
      </dgm:t>
    </dgm:pt>
    <dgm:pt modelId="{D87C2C4D-3A05-4BF0-805D-5BF3DFFA6FF5}" type="parTrans" cxnId="{8963041D-38B1-4D87-89D8-5632FFDED5FF}">
      <dgm:prSet/>
      <dgm:spPr/>
      <dgm:t>
        <a:bodyPr/>
        <a:lstStyle/>
        <a:p>
          <a:endParaRPr lang="ru-RU"/>
        </a:p>
      </dgm:t>
    </dgm:pt>
    <dgm:pt modelId="{519AE72A-98FA-4BC9-A6C7-68D0D37D79DB}" type="sibTrans" cxnId="{8963041D-38B1-4D87-89D8-5632FFDED5FF}">
      <dgm:prSet/>
      <dgm:spPr/>
      <dgm:t>
        <a:bodyPr/>
        <a:lstStyle/>
        <a:p>
          <a:endParaRPr lang="ru-RU"/>
        </a:p>
      </dgm:t>
    </dgm:pt>
    <dgm:pt modelId="{85F161FC-18A2-4163-9D44-0A021806C6C8}" type="pres">
      <dgm:prSet presAssocID="{55F16EBE-01C0-479E-9233-6DF918D7EF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4E08B-24B8-4063-9C83-1AB8656F190E}" type="pres">
      <dgm:prSet presAssocID="{EA5B3A2B-8FB3-44F2-8F23-110FCD82B35C}" presName="comp" presStyleCnt="0"/>
      <dgm:spPr/>
    </dgm:pt>
    <dgm:pt modelId="{CB1CB282-508A-46BC-AF47-27AD63311463}" type="pres">
      <dgm:prSet presAssocID="{EA5B3A2B-8FB3-44F2-8F23-110FCD82B35C}" presName="box" presStyleLbl="node1" presStyleIdx="0" presStyleCnt="1" custLinFactNeighborY="8333"/>
      <dgm:spPr/>
      <dgm:t>
        <a:bodyPr/>
        <a:lstStyle/>
        <a:p>
          <a:endParaRPr lang="ru-RU"/>
        </a:p>
      </dgm:t>
    </dgm:pt>
    <dgm:pt modelId="{1E90C540-30D3-4256-968F-FDF3D74B0365}" type="pres">
      <dgm:prSet presAssocID="{EA5B3A2B-8FB3-44F2-8F23-110FCD82B3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ADEE35-55DD-40A7-BB5A-9AF35267DD8E}" type="pres">
      <dgm:prSet presAssocID="{EA5B3A2B-8FB3-44F2-8F23-110FCD82B3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020CA-7B14-4B65-88AD-B76E101C0AD1}" type="presOf" srcId="{EA5B3A2B-8FB3-44F2-8F23-110FCD82B35C}" destId="{CB1CB282-508A-46BC-AF47-27AD63311463}" srcOrd="0" destOrd="0" presId="urn:microsoft.com/office/officeart/2005/8/layout/vList4"/>
    <dgm:cxn modelId="{1483F031-FA64-45DE-9722-D7F7DCFBA1D5}" type="presOf" srcId="{69DA5D0E-2EA4-44A9-B54F-DC0F88A828B3}" destId="{CB1CB282-508A-46BC-AF47-27AD63311463}" srcOrd="0" destOrd="2" presId="urn:microsoft.com/office/officeart/2005/8/layout/vList4"/>
    <dgm:cxn modelId="{B1B350A0-A13A-4D27-ADF1-DD11BA9483BA}" type="presOf" srcId="{7D72F551-39E9-4A40-AAAD-EAAAEB54ED5C}" destId="{44ADEE35-55DD-40A7-BB5A-9AF35267DD8E}" srcOrd="1" destOrd="4" presId="urn:microsoft.com/office/officeart/2005/8/layout/vList4"/>
    <dgm:cxn modelId="{D12776A7-9EAE-4D8E-A6CD-339692E213F5}" srcId="{55F16EBE-01C0-479E-9233-6DF918D7EFB9}" destId="{EA5B3A2B-8FB3-44F2-8F23-110FCD82B35C}" srcOrd="0" destOrd="0" parTransId="{68AFFD46-4731-40E7-B888-831575919AB3}" sibTransId="{BE59B789-20E6-49EE-B0DC-FA2CF8F996B4}"/>
    <dgm:cxn modelId="{8963041D-38B1-4D87-89D8-5632FFDED5FF}" srcId="{EA5B3A2B-8FB3-44F2-8F23-110FCD82B35C}" destId="{2886D772-45FF-4E32-9599-629E6108BA7A}" srcOrd="2" destOrd="0" parTransId="{D87C2C4D-3A05-4BF0-805D-5BF3DFFA6FF5}" sibTransId="{519AE72A-98FA-4BC9-A6C7-68D0D37D79DB}"/>
    <dgm:cxn modelId="{16F8BCB7-79F0-46D9-A0BA-DC21FB931974}" srcId="{EA5B3A2B-8FB3-44F2-8F23-110FCD82B35C}" destId="{69DA5D0E-2EA4-44A9-B54F-DC0F88A828B3}" srcOrd="1" destOrd="0" parTransId="{50ED0492-D966-4297-971C-7B62FBC3793B}" sibTransId="{7F579656-835D-43D1-8056-0241BDB3CA56}"/>
    <dgm:cxn modelId="{AC134F3F-2E93-448B-ADB5-18B81F72092E}" type="presOf" srcId="{2886D772-45FF-4E32-9599-629E6108BA7A}" destId="{CB1CB282-508A-46BC-AF47-27AD63311463}" srcOrd="0" destOrd="3" presId="urn:microsoft.com/office/officeart/2005/8/layout/vList4"/>
    <dgm:cxn modelId="{2622D837-B1A6-4345-8D0F-A106F4DBEE3A}" type="presOf" srcId="{7D72F551-39E9-4A40-AAAD-EAAAEB54ED5C}" destId="{CB1CB282-508A-46BC-AF47-27AD63311463}" srcOrd="0" destOrd="4" presId="urn:microsoft.com/office/officeart/2005/8/layout/vList4"/>
    <dgm:cxn modelId="{BFF36EE2-069B-4F75-8C6E-E23F5B23932A}" type="presOf" srcId="{EA5B3A2B-8FB3-44F2-8F23-110FCD82B35C}" destId="{44ADEE35-55DD-40A7-BB5A-9AF35267DD8E}" srcOrd="1" destOrd="0" presId="urn:microsoft.com/office/officeart/2005/8/layout/vList4"/>
    <dgm:cxn modelId="{36F4BDFE-56B5-42B7-9CB7-3E945D545370}" type="presOf" srcId="{BFC8420E-E79B-4677-BCA1-C1C081DA64E0}" destId="{44ADEE35-55DD-40A7-BB5A-9AF35267DD8E}" srcOrd="1" destOrd="1" presId="urn:microsoft.com/office/officeart/2005/8/layout/vList4"/>
    <dgm:cxn modelId="{E40EBF97-01C7-4A14-AB13-54030B6D0428}" type="presOf" srcId="{BFC8420E-E79B-4677-BCA1-C1C081DA64E0}" destId="{CB1CB282-508A-46BC-AF47-27AD63311463}" srcOrd="0" destOrd="1" presId="urn:microsoft.com/office/officeart/2005/8/layout/vList4"/>
    <dgm:cxn modelId="{6345E554-E6D0-4023-8DE9-4D08B09586A8}" type="presOf" srcId="{69DA5D0E-2EA4-44A9-B54F-DC0F88A828B3}" destId="{44ADEE35-55DD-40A7-BB5A-9AF35267DD8E}" srcOrd="1" destOrd="2" presId="urn:microsoft.com/office/officeart/2005/8/layout/vList4"/>
    <dgm:cxn modelId="{601885D6-6763-47DE-BAF9-1719AE2FBE05}" type="presOf" srcId="{55F16EBE-01C0-479E-9233-6DF918D7EFB9}" destId="{85F161FC-18A2-4163-9D44-0A021806C6C8}" srcOrd="0" destOrd="0" presId="urn:microsoft.com/office/officeart/2005/8/layout/vList4"/>
    <dgm:cxn modelId="{40F35B58-7526-4074-8A4B-62231BBA7984}" srcId="{EA5B3A2B-8FB3-44F2-8F23-110FCD82B35C}" destId="{BFC8420E-E79B-4677-BCA1-C1C081DA64E0}" srcOrd="0" destOrd="0" parTransId="{66E9D3C7-3F28-43C1-B630-5522B2F838E2}" sibTransId="{F4007834-6D13-493D-A2DE-54C1CC557DD1}"/>
    <dgm:cxn modelId="{80346601-1A5E-42CC-B5B7-63B80995D4E0}" srcId="{EA5B3A2B-8FB3-44F2-8F23-110FCD82B35C}" destId="{7D72F551-39E9-4A40-AAAD-EAAAEB54ED5C}" srcOrd="3" destOrd="0" parTransId="{AB04C874-120E-4EDC-90C6-69A6E84CDA53}" sibTransId="{2441253E-175D-41BA-9FCE-797C4614D45C}"/>
    <dgm:cxn modelId="{BD6F9281-E3E4-4ECB-AE25-29479F5D4F5E}" type="presOf" srcId="{2886D772-45FF-4E32-9599-629E6108BA7A}" destId="{44ADEE35-55DD-40A7-BB5A-9AF35267DD8E}" srcOrd="1" destOrd="3" presId="urn:microsoft.com/office/officeart/2005/8/layout/vList4"/>
    <dgm:cxn modelId="{7BA641AC-B708-4541-AD3E-90DA8D2D507C}" type="presParOf" srcId="{85F161FC-18A2-4163-9D44-0A021806C6C8}" destId="{AFB4E08B-24B8-4063-9C83-1AB8656F190E}" srcOrd="0" destOrd="0" presId="urn:microsoft.com/office/officeart/2005/8/layout/vList4"/>
    <dgm:cxn modelId="{046A271A-CF22-4D87-AC0D-49653B465B7C}" type="presParOf" srcId="{AFB4E08B-24B8-4063-9C83-1AB8656F190E}" destId="{CB1CB282-508A-46BC-AF47-27AD63311463}" srcOrd="0" destOrd="0" presId="urn:microsoft.com/office/officeart/2005/8/layout/vList4"/>
    <dgm:cxn modelId="{AFDD6FBB-A448-4C45-988B-73D57DB81FFC}" type="presParOf" srcId="{AFB4E08B-24B8-4063-9C83-1AB8656F190E}" destId="{1E90C540-30D3-4256-968F-FDF3D74B0365}" srcOrd="1" destOrd="0" presId="urn:microsoft.com/office/officeart/2005/8/layout/vList4"/>
    <dgm:cxn modelId="{11A4C0A5-739D-4C52-A827-6187241A69CD}" type="presParOf" srcId="{AFB4E08B-24B8-4063-9C83-1AB8656F190E}" destId="{44ADEE35-55DD-40A7-BB5A-9AF35267DD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AE543-25CD-43CA-9204-8A5DA9381CB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B63FE-CDE1-4351-A27A-0AF6D966D7BB}">
      <dgm:prSet phldrT="[Текст]" custT="1"/>
      <dgm:spPr/>
      <dgm:t>
        <a:bodyPr/>
        <a:lstStyle/>
        <a:p>
          <a:r>
            <a:rPr lang="uk-UA" sz="1400" b="1" dirty="0" smtClean="0"/>
            <a:t>Львівсько-Волинський вугільний басейн</a:t>
          </a:r>
          <a:endParaRPr lang="ru-RU" sz="1400" b="1" dirty="0"/>
        </a:p>
      </dgm:t>
    </dgm:pt>
    <dgm:pt modelId="{0BB15EEF-D64C-406D-A07D-818B8382B7AD}" type="parTrans" cxnId="{1D3EC901-A759-4456-BB8B-A6E12E0783DE}">
      <dgm:prSet/>
      <dgm:spPr/>
      <dgm:t>
        <a:bodyPr/>
        <a:lstStyle/>
        <a:p>
          <a:endParaRPr lang="ru-RU"/>
        </a:p>
      </dgm:t>
    </dgm:pt>
    <dgm:pt modelId="{B62D0981-A758-4C6B-9EC4-9AA12A7880D5}" type="sibTrans" cxnId="{1D3EC901-A759-4456-BB8B-A6E12E0783DE}">
      <dgm:prSet/>
      <dgm:spPr/>
      <dgm:t>
        <a:bodyPr/>
        <a:lstStyle/>
        <a:p>
          <a:endParaRPr lang="ru-RU"/>
        </a:p>
      </dgm:t>
    </dgm:pt>
    <dgm:pt modelId="{22735D30-F99C-479D-BE95-16F78EFF05AF}">
      <dgm:prSet phldrT="[Текст]" custT="1"/>
      <dgm:spPr/>
      <dgm:t>
        <a:bodyPr/>
        <a:lstStyle/>
        <a:p>
          <a:r>
            <a:rPr lang="uk-UA" sz="1100" dirty="0" smtClean="0"/>
            <a:t>Площа  близько 10тис км2</a:t>
          </a:r>
          <a:endParaRPr lang="ru-RU" sz="1100" dirty="0"/>
        </a:p>
      </dgm:t>
    </dgm:pt>
    <dgm:pt modelId="{B8A3AFB1-DDE9-4154-AA5C-39F7782FA99A}" type="parTrans" cxnId="{C518328D-52B0-49A7-80E0-830454FC0BB3}">
      <dgm:prSet/>
      <dgm:spPr/>
      <dgm:t>
        <a:bodyPr/>
        <a:lstStyle/>
        <a:p>
          <a:endParaRPr lang="ru-RU"/>
        </a:p>
      </dgm:t>
    </dgm:pt>
    <dgm:pt modelId="{7F4BE9FB-0882-49D1-A54A-F76353FF7E25}" type="sibTrans" cxnId="{C518328D-52B0-49A7-80E0-830454FC0BB3}">
      <dgm:prSet/>
      <dgm:spPr/>
      <dgm:t>
        <a:bodyPr/>
        <a:lstStyle/>
        <a:p>
          <a:endParaRPr lang="ru-RU"/>
        </a:p>
      </dgm:t>
    </dgm:pt>
    <dgm:pt modelId="{1BDDC3B4-E1A8-4942-AB60-CEFA7B230E1E}">
      <dgm:prSet phldrT="[Текст]" custT="1"/>
      <dgm:spPr/>
      <dgm:t>
        <a:bodyPr/>
        <a:lstStyle/>
        <a:p>
          <a:endParaRPr lang="ru-RU" sz="1300" dirty="0"/>
        </a:p>
      </dgm:t>
    </dgm:pt>
    <dgm:pt modelId="{1C44ED23-663D-49D3-9193-4B50BB0A7D40}" type="parTrans" cxnId="{F7B17FBE-13A2-4388-B097-7DB2816BB521}">
      <dgm:prSet/>
      <dgm:spPr/>
      <dgm:t>
        <a:bodyPr/>
        <a:lstStyle/>
        <a:p>
          <a:endParaRPr lang="ru-RU"/>
        </a:p>
      </dgm:t>
    </dgm:pt>
    <dgm:pt modelId="{06479936-726C-47C0-8A5D-0EA2014CFD02}" type="sibTrans" cxnId="{F7B17FBE-13A2-4388-B097-7DB2816BB521}">
      <dgm:prSet/>
      <dgm:spPr/>
      <dgm:t>
        <a:bodyPr/>
        <a:lstStyle/>
        <a:p>
          <a:endParaRPr lang="ru-RU"/>
        </a:p>
      </dgm:t>
    </dgm:pt>
    <dgm:pt modelId="{2389F0C6-FD29-46E2-990C-2B5F068AB5A2}">
      <dgm:prSet phldrT="[Текст]" custT="1"/>
      <dgm:spPr/>
      <dgm:t>
        <a:bodyPr/>
        <a:lstStyle/>
        <a:p>
          <a:r>
            <a:rPr lang="uk-UA" sz="1100" dirty="0" smtClean="0"/>
            <a:t>Запаси вугілля перевищують 970 млн. т.</a:t>
          </a:r>
          <a:endParaRPr lang="ru-RU" sz="1100" dirty="0"/>
        </a:p>
      </dgm:t>
    </dgm:pt>
    <dgm:pt modelId="{CEC2E0ED-1DA4-4CB1-8221-BBE680B16500}" type="parTrans" cxnId="{C7B870A1-064A-403C-A4D9-4E6270A56D3C}">
      <dgm:prSet/>
      <dgm:spPr/>
      <dgm:t>
        <a:bodyPr/>
        <a:lstStyle/>
        <a:p>
          <a:endParaRPr lang="ru-RU"/>
        </a:p>
      </dgm:t>
    </dgm:pt>
    <dgm:pt modelId="{65C471E1-2F35-4A87-B477-D8C03578405C}" type="sibTrans" cxnId="{C7B870A1-064A-403C-A4D9-4E6270A56D3C}">
      <dgm:prSet/>
      <dgm:spPr/>
      <dgm:t>
        <a:bodyPr/>
        <a:lstStyle/>
        <a:p>
          <a:endParaRPr lang="ru-RU"/>
        </a:p>
      </dgm:t>
    </dgm:pt>
    <dgm:pt modelId="{B0B63FB3-8175-4395-9BFE-CD8A040CF7DA}" type="pres">
      <dgm:prSet presAssocID="{460AE543-25CD-43CA-9204-8A5DA9381C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0BA41-0D3E-4EA2-B08D-90553C431E54}" type="pres">
      <dgm:prSet presAssocID="{318B63FE-CDE1-4351-A27A-0AF6D966D7BB}" presName="comp" presStyleCnt="0"/>
      <dgm:spPr/>
    </dgm:pt>
    <dgm:pt modelId="{2F0ABFC2-59E0-487D-955F-B80FA653E818}" type="pres">
      <dgm:prSet presAssocID="{318B63FE-CDE1-4351-A27A-0AF6D966D7BB}" presName="box" presStyleLbl="node1" presStyleIdx="0" presStyleCnt="1" custLinFactNeighborX="4348" custLinFactNeighborY="12500"/>
      <dgm:spPr/>
      <dgm:t>
        <a:bodyPr/>
        <a:lstStyle/>
        <a:p>
          <a:endParaRPr lang="ru-RU"/>
        </a:p>
      </dgm:t>
    </dgm:pt>
    <dgm:pt modelId="{F885BD03-F54B-4C4B-8AEE-659C74417CBC}" type="pres">
      <dgm:prSet presAssocID="{318B63FE-CDE1-4351-A27A-0AF6D966D7BB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8A8DE1-478B-489E-8D16-6408CE642C9E}" type="pres">
      <dgm:prSet presAssocID="{318B63FE-CDE1-4351-A27A-0AF6D966D7B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17FBE-13A2-4388-B097-7DB2816BB521}" srcId="{318B63FE-CDE1-4351-A27A-0AF6D966D7BB}" destId="{1BDDC3B4-E1A8-4942-AB60-CEFA7B230E1E}" srcOrd="2" destOrd="0" parTransId="{1C44ED23-663D-49D3-9193-4B50BB0A7D40}" sibTransId="{06479936-726C-47C0-8A5D-0EA2014CFD02}"/>
    <dgm:cxn modelId="{403B5FF2-E7E7-4425-BBCC-EE77466130A9}" type="presOf" srcId="{22735D30-F99C-479D-BE95-16F78EFF05AF}" destId="{928A8DE1-478B-489E-8D16-6408CE642C9E}" srcOrd="1" destOrd="1" presId="urn:microsoft.com/office/officeart/2005/8/layout/vList4"/>
    <dgm:cxn modelId="{C7B870A1-064A-403C-A4D9-4E6270A56D3C}" srcId="{318B63FE-CDE1-4351-A27A-0AF6D966D7BB}" destId="{2389F0C6-FD29-46E2-990C-2B5F068AB5A2}" srcOrd="1" destOrd="0" parTransId="{CEC2E0ED-1DA4-4CB1-8221-BBE680B16500}" sibTransId="{65C471E1-2F35-4A87-B477-D8C03578405C}"/>
    <dgm:cxn modelId="{45D3A111-643A-4746-A77F-78095E93A579}" type="presOf" srcId="{22735D30-F99C-479D-BE95-16F78EFF05AF}" destId="{2F0ABFC2-59E0-487D-955F-B80FA653E818}" srcOrd="0" destOrd="1" presId="urn:microsoft.com/office/officeart/2005/8/layout/vList4"/>
    <dgm:cxn modelId="{C518328D-52B0-49A7-80E0-830454FC0BB3}" srcId="{318B63FE-CDE1-4351-A27A-0AF6D966D7BB}" destId="{22735D30-F99C-479D-BE95-16F78EFF05AF}" srcOrd="0" destOrd="0" parTransId="{B8A3AFB1-DDE9-4154-AA5C-39F7782FA99A}" sibTransId="{7F4BE9FB-0882-49D1-A54A-F76353FF7E25}"/>
    <dgm:cxn modelId="{3FD28E9B-1052-428E-BBA6-AEAD221362FA}" type="presOf" srcId="{2389F0C6-FD29-46E2-990C-2B5F068AB5A2}" destId="{2F0ABFC2-59E0-487D-955F-B80FA653E818}" srcOrd="0" destOrd="2" presId="urn:microsoft.com/office/officeart/2005/8/layout/vList4"/>
    <dgm:cxn modelId="{86C9BCD0-E9D3-4DCF-B7F3-65348C06AAEA}" type="presOf" srcId="{318B63FE-CDE1-4351-A27A-0AF6D966D7BB}" destId="{928A8DE1-478B-489E-8D16-6408CE642C9E}" srcOrd="1" destOrd="0" presId="urn:microsoft.com/office/officeart/2005/8/layout/vList4"/>
    <dgm:cxn modelId="{1D3EC901-A759-4456-BB8B-A6E12E0783DE}" srcId="{460AE543-25CD-43CA-9204-8A5DA9381CBE}" destId="{318B63FE-CDE1-4351-A27A-0AF6D966D7BB}" srcOrd="0" destOrd="0" parTransId="{0BB15EEF-D64C-406D-A07D-818B8382B7AD}" sibTransId="{B62D0981-A758-4C6B-9EC4-9AA12A7880D5}"/>
    <dgm:cxn modelId="{9A1319A5-445D-44C3-AC8F-64620CE712DE}" type="presOf" srcId="{1BDDC3B4-E1A8-4942-AB60-CEFA7B230E1E}" destId="{928A8DE1-478B-489E-8D16-6408CE642C9E}" srcOrd="1" destOrd="3" presId="urn:microsoft.com/office/officeart/2005/8/layout/vList4"/>
    <dgm:cxn modelId="{268BFAE8-8F6A-403E-B6E4-3684B9710B49}" type="presOf" srcId="{1BDDC3B4-E1A8-4942-AB60-CEFA7B230E1E}" destId="{2F0ABFC2-59E0-487D-955F-B80FA653E818}" srcOrd="0" destOrd="3" presId="urn:microsoft.com/office/officeart/2005/8/layout/vList4"/>
    <dgm:cxn modelId="{1A6C5A06-4720-4CEB-90F2-543D4B9C3C6C}" type="presOf" srcId="{2389F0C6-FD29-46E2-990C-2B5F068AB5A2}" destId="{928A8DE1-478B-489E-8D16-6408CE642C9E}" srcOrd="1" destOrd="2" presId="urn:microsoft.com/office/officeart/2005/8/layout/vList4"/>
    <dgm:cxn modelId="{6CDFCDA3-A383-44D3-ACFE-90A9C5A385CC}" type="presOf" srcId="{318B63FE-CDE1-4351-A27A-0AF6D966D7BB}" destId="{2F0ABFC2-59E0-487D-955F-B80FA653E818}" srcOrd="0" destOrd="0" presId="urn:microsoft.com/office/officeart/2005/8/layout/vList4"/>
    <dgm:cxn modelId="{FA060F31-40B6-4774-84AA-4D5DCCD5F353}" type="presOf" srcId="{460AE543-25CD-43CA-9204-8A5DA9381CBE}" destId="{B0B63FB3-8175-4395-9BFE-CD8A040CF7DA}" srcOrd="0" destOrd="0" presId="urn:microsoft.com/office/officeart/2005/8/layout/vList4"/>
    <dgm:cxn modelId="{30232578-4C0A-4B51-968D-D96170D7B719}" type="presParOf" srcId="{B0B63FB3-8175-4395-9BFE-CD8A040CF7DA}" destId="{1920BA41-0D3E-4EA2-B08D-90553C431E54}" srcOrd="0" destOrd="0" presId="urn:microsoft.com/office/officeart/2005/8/layout/vList4"/>
    <dgm:cxn modelId="{CEC610FF-ED20-4527-B926-5A1C9512839E}" type="presParOf" srcId="{1920BA41-0D3E-4EA2-B08D-90553C431E54}" destId="{2F0ABFC2-59E0-487D-955F-B80FA653E818}" srcOrd="0" destOrd="0" presId="urn:microsoft.com/office/officeart/2005/8/layout/vList4"/>
    <dgm:cxn modelId="{15600AF1-9A6A-491D-9570-2FBEBD26E2A0}" type="presParOf" srcId="{1920BA41-0D3E-4EA2-B08D-90553C431E54}" destId="{F885BD03-F54B-4C4B-8AEE-659C74417CBC}" srcOrd="1" destOrd="0" presId="urn:microsoft.com/office/officeart/2005/8/layout/vList4"/>
    <dgm:cxn modelId="{5B0E2E3A-567A-4B6B-92D5-8E5BE260F402}" type="presParOf" srcId="{1920BA41-0D3E-4EA2-B08D-90553C431E54}" destId="{928A8DE1-478B-489E-8D16-6408CE642C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3CC67C-B4E1-49E3-8C0D-11DA9CB2E928}">
      <dsp:nvSpPr>
        <dsp:cNvPr id="0" name=""/>
        <dsp:cNvSpPr/>
      </dsp:nvSpPr>
      <dsp:spPr>
        <a:xfrm>
          <a:off x="2532" y="633098"/>
          <a:ext cx="3085333" cy="1234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Торф</a:t>
          </a:r>
          <a:endParaRPr lang="ru-RU" sz="3400" kern="1200" dirty="0"/>
        </a:p>
      </dsp:txBody>
      <dsp:txXfrm>
        <a:off x="2532" y="633098"/>
        <a:ext cx="3085333" cy="1234133"/>
      </dsp:txXfrm>
    </dsp:sp>
    <dsp:sp modelId="{2E81CABD-C16F-4604-B768-FA35048CEF25}">
      <dsp:nvSpPr>
        <dsp:cNvPr id="0" name=""/>
        <dsp:cNvSpPr/>
      </dsp:nvSpPr>
      <dsp:spPr>
        <a:xfrm>
          <a:off x="2779332" y="633098"/>
          <a:ext cx="3085333" cy="1234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Буре вугілля</a:t>
          </a:r>
          <a:endParaRPr lang="ru-RU" sz="3400" kern="1200" dirty="0"/>
        </a:p>
      </dsp:txBody>
      <dsp:txXfrm>
        <a:off x="2779332" y="633098"/>
        <a:ext cx="3085333" cy="1234133"/>
      </dsp:txXfrm>
    </dsp:sp>
    <dsp:sp modelId="{5353EEEA-AE7A-4814-BC42-BC36C244F995}">
      <dsp:nvSpPr>
        <dsp:cNvPr id="0" name=""/>
        <dsp:cNvSpPr/>
      </dsp:nvSpPr>
      <dsp:spPr>
        <a:xfrm>
          <a:off x="5556132" y="633098"/>
          <a:ext cx="3085333" cy="1234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Кам</a:t>
          </a:r>
          <a:r>
            <a:rPr lang="pl-PL" sz="3400" kern="1200" dirty="0" smtClean="0"/>
            <a:t>’</a:t>
          </a:r>
          <a:r>
            <a:rPr lang="uk-UA" sz="3400" kern="1200" dirty="0" smtClean="0"/>
            <a:t>яне вугілля</a:t>
          </a:r>
          <a:endParaRPr lang="ru-RU" sz="3400" kern="1200" dirty="0"/>
        </a:p>
      </dsp:txBody>
      <dsp:txXfrm>
        <a:off x="5556132" y="633098"/>
        <a:ext cx="3085333" cy="12341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1CB282-508A-46BC-AF47-27AD63311463}">
      <dsp:nvSpPr>
        <dsp:cNvPr id="0" name=""/>
        <dsp:cNvSpPr/>
      </dsp:nvSpPr>
      <dsp:spPr>
        <a:xfrm>
          <a:off x="0" y="1049"/>
          <a:ext cx="3690942" cy="1073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Донецький вугільний басейн</a:t>
          </a:r>
          <a:endParaRPr lang="ru-RU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Площа близько 60 тис км2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78% кам</a:t>
          </a:r>
          <a:r>
            <a:rPr lang="pl-PL" sz="1000" kern="1200" dirty="0" smtClean="0"/>
            <a:t>’</a:t>
          </a:r>
          <a:r>
            <a:rPr lang="uk-UA" sz="1000" kern="1200" dirty="0" smtClean="0"/>
            <a:t>яного вугілля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Запаси вугілля 57,5 млрд. т.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845582" y="1049"/>
        <a:ext cx="2845359" cy="1073940"/>
      </dsp:txXfrm>
    </dsp:sp>
    <dsp:sp modelId="{1E90C540-30D3-4256-968F-FDF3D74B0365}">
      <dsp:nvSpPr>
        <dsp:cNvPr id="0" name=""/>
        <dsp:cNvSpPr/>
      </dsp:nvSpPr>
      <dsp:spPr>
        <a:xfrm>
          <a:off x="107394" y="107394"/>
          <a:ext cx="738188" cy="8591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ABFC2-59E0-487D-955F-B80FA653E818}">
      <dsp:nvSpPr>
        <dsp:cNvPr id="0" name=""/>
        <dsp:cNvSpPr/>
      </dsp:nvSpPr>
      <dsp:spPr>
        <a:xfrm>
          <a:off x="0" y="906"/>
          <a:ext cx="3857652" cy="927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Львівсько-Волинський вугільний басейн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Площа  близько 10тис км2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Запаси вугілля перевищують 970 млн. т.</a:t>
          </a:r>
          <a:endParaRPr lang="ru-RU" sz="11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864309" y="906"/>
        <a:ext cx="2993342" cy="927787"/>
      </dsp:txXfrm>
    </dsp:sp>
    <dsp:sp modelId="{F885BD03-F54B-4C4B-8AEE-659C74417CBC}">
      <dsp:nvSpPr>
        <dsp:cNvPr id="0" name=""/>
        <dsp:cNvSpPr/>
      </dsp:nvSpPr>
      <dsp:spPr>
        <a:xfrm>
          <a:off x="92778" y="92778"/>
          <a:ext cx="771530" cy="742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58200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uk-UA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Кам'яне вугілля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725144"/>
            <a:ext cx="4464496" cy="1584176"/>
          </a:xfrm>
        </p:spPr>
        <p:txBody>
          <a:bodyPr>
            <a:normAutofit lnSpcReduction="10000"/>
          </a:bodyPr>
          <a:lstStyle/>
          <a:p>
            <a:r>
              <a:rPr lang="uk-UA" i="1" dirty="0" smtClean="0"/>
              <a:t>Підготували учениці 11 </a:t>
            </a:r>
            <a:r>
              <a:rPr lang="uk-UA" i="1" dirty="0" smtClean="0"/>
              <a:t>– А класу</a:t>
            </a:r>
          </a:p>
          <a:p>
            <a:r>
              <a:rPr lang="uk-UA" i="1" dirty="0" smtClean="0"/>
              <a:t>Фурдиш</a:t>
            </a:r>
            <a:r>
              <a:rPr lang="uk-UA" i="1" dirty="0" smtClean="0"/>
              <a:t> </a:t>
            </a:r>
            <a:r>
              <a:rPr lang="uk-UA" i="1" dirty="0" smtClean="0"/>
              <a:t>Вероніка та </a:t>
            </a:r>
            <a:r>
              <a:rPr lang="uk-UA" i="1" dirty="0" smtClean="0"/>
              <a:t>Засоріна</a:t>
            </a:r>
            <a:r>
              <a:rPr lang="uk-UA" i="1" dirty="0" smtClean="0"/>
              <a:t> Євгенія</a:t>
            </a:r>
            <a:endParaRPr lang="ru-RU" i="1" dirty="0"/>
          </a:p>
        </p:txBody>
      </p:sp>
      <p:pic>
        <p:nvPicPr>
          <p:cNvPr id="4" name="Рисунок 3" descr="ViKIN9x2-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980728"/>
            <a:ext cx="5796136" cy="5877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використовується як технологічна, </a:t>
            </a:r>
            <a:r>
              <a:rPr lang="uk-UA" sz="1800" dirty="0" smtClean="0"/>
              <a:t>енерго-технологічна</a:t>
            </a:r>
            <a:r>
              <a:rPr lang="uk-UA" sz="1800" dirty="0" smtClean="0"/>
              <a:t>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</a:t>
            </a:r>
            <a:r>
              <a:rPr lang="uk-UA" sz="1800" dirty="0" smtClean="0"/>
              <a:t>т.і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Один з найперспективніших напрямів використання кам'яного вугілля — скраплення (зрідження) — гідрогенізація вугілля з отриманням рідкого палива.</a:t>
            </a:r>
            <a:br>
              <a:rPr lang="uk-UA" sz="1800" dirty="0" smtClean="0"/>
            </a:br>
            <a:r>
              <a:rPr lang="uk-UA" sz="1800" dirty="0" smtClean="0"/>
              <a:t>При переробці кам'яного вугілля отримують також:</a:t>
            </a:r>
            <a:br>
              <a:rPr lang="uk-UA" sz="1800" dirty="0" smtClean="0"/>
            </a:br>
            <a:r>
              <a:rPr lang="uk-UA" sz="1800" dirty="0" smtClean="0"/>
              <a:t>активне вугілля, штучний графіт і т. д.;</a:t>
            </a:r>
            <a:br>
              <a:rPr lang="uk-UA" sz="1800" dirty="0" smtClean="0"/>
            </a:br>
            <a:r>
              <a:rPr lang="uk-UA" sz="1800" dirty="0" smtClean="0"/>
              <a:t>в промислових масштабах вилучається ванадій, </a:t>
            </a:r>
            <a:r>
              <a:rPr lang="uk-UA" sz="1800" dirty="0" smtClean="0"/>
              <a:t>ґерманій</a:t>
            </a:r>
            <a:r>
              <a:rPr lang="uk-UA" sz="1800" dirty="0" smtClean="0"/>
              <a:t> і сірка;</a:t>
            </a:r>
            <a:br>
              <a:rPr lang="uk-UA" sz="1800" dirty="0" smtClean="0"/>
            </a:br>
            <a:r>
              <a:rPr lang="uk-UA" sz="1800" dirty="0" smtClean="0"/>
              <a:t>розроблені методи отримання </a:t>
            </a:r>
            <a:r>
              <a:rPr lang="uk-UA" sz="1800" dirty="0" smtClean="0"/>
              <a:t>ґалію</a:t>
            </a:r>
            <a:r>
              <a:rPr lang="uk-UA" sz="1800" dirty="0" smtClean="0"/>
              <a:t>, молібдену, цинку, свинцю.</a:t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Використання</a:t>
            </a:r>
            <a:endParaRPr lang="ru-RU" sz="2400" dirty="0"/>
          </a:p>
        </p:txBody>
      </p:sp>
      <p:pic>
        <p:nvPicPr>
          <p:cNvPr id="7" name="Picture 2" descr="http://www.ljplus.ru/img4/i/r/ironcream/Faber-Castell_design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374818" cy="3312368"/>
          </a:xfrm>
          <a:prstGeom prst="rect">
            <a:avLst/>
          </a:prstGeom>
          <a:noFill/>
        </p:spPr>
      </p:pic>
      <p:pic>
        <p:nvPicPr>
          <p:cNvPr id="8" name="Picture 6" descr="http://www.ratushnyak.org/uploads/anna/activated-car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81000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324544" y="692696"/>
            <a:ext cx="7056784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     З </a:t>
            </a:r>
            <a:r>
              <a:rPr lang="uk-UA" sz="1800" dirty="0" smtClean="0"/>
              <a:t>ім</a:t>
            </a:r>
            <a:r>
              <a:rPr lang="pl-PL" sz="1800" dirty="0" smtClean="0"/>
              <a:t>’</a:t>
            </a:r>
            <a:r>
              <a:rPr lang="uk-UA" sz="1800" dirty="0" smtClean="0"/>
              <a:t>ям російського вченого Д. </a:t>
            </a:r>
            <a:r>
              <a:rPr lang="uk-UA" sz="1800" dirty="0" smtClean="0"/>
              <a:t>Менделеєва</a:t>
            </a:r>
            <a:r>
              <a:rPr lang="uk-UA" sz="1800" dirty="0" smtClean="0"/>
              <a:t> </a:t>
            </a:r>
            <a:r>
              <a:rPr lang="uk-UA" sz="1800" dirty="0" smtClean="0"/>
              <a:t>пов</a:t>
            </a:r>
            <a:r>
              <a:rPr lang="pl-PL" sz="1800" dirty="0" smtClean="0"/>
              <a:t>’</a:t>
            </a:r>
            <a:r>
              <a:rPr lang="uk-UA" sz="1800" dirty="0" smtClean="0"/>
              <a:t>язано</a:t>
            </a:r>
            <a:r>
              <a:rPr lang="uk-UA" sz="1800" dirty="0" smtClean="0"/>
              <a:t> чимало видатних сторінок у розвитку економіки й транспорту Донбасу. </a:t>
            </a:r>
          </a:p>
          <a:p>
            <a:pPr>
              <a:buNone/>
            </a:pPr>
            <a:r>
              <a:rPr lang="uk-UA" sz="1800" dirty="0" smtClean="0"/>
              <a:t>     Під час візиту до м. Юзівки (Нині м. Донецьк) у 1888р. Вчений відвідав металургійний завод і шахту при ньому. Він цікавився обладнанням цехів, якістю металу, виробленого на заводі, умовами праці металургів і гірників.</a:t>
            </a:r>
          </a:p>
          <a:p>
            <a:pPr>
              <a:buNone/>
            </a:pPr>
            <a:r>
              <a:rPr lang="uk-UA" sz="1800" dirty="0" smtClean="0"/>
              <a:t>     Результатом поїдки Д. </a:t>
            </a:r>
            <a:r>
              <a:rPr lang="uk-UA" sz="1800" dirty="0" smtClean="0"/>
              <a:t>Менделеєва</a:t>
            </a:r>
            <a:r>
              <a:rPr lang="uk-UA" sz="1800" dirty="0" smtClean="0"/>
              <a:t> до Юзівки стала праця </a:t>
            </a:r>
            <a:r>
              <a:rPr lang="uk-UA" sz="1800" dirty="0" smtClean="0"/>
              <a:t>“Сила</a:t>
            </a:r>
            <a:r>
              <a:rPr lang="uk-UA" sz="1800" dirty="0" smtClean="0"/>
              <a:t>, що ґрунтується на берегах </a:t>
            </a:r>
            <a:r>
              <a:rPr lang="uk-UA" sz="1800" dirty="0" smtClean="0"/>
              <a:t>Донця”</a:t>
            </a:r>
            <a:r>
              <a:rPr lang="uk-UA" sz="1800" dirty="0" smtClean="0"/>
              <a:t>, у якій відкривач періодичного закону висловив своє захоплення невичерпними багатствами Донецького краю.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14338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Наразі За розвіданими запасами вугілля Україна посідає перше місце в Європі й восьме – у світі.</a:t>
            </a:r>
            <a:endParaRPr lang="ru-RU" dirty="0"/>
          </a:p>
        </p:txBody>
      </p:sp>
      <p:pic>
        <p:nvPicPr>
          <p:cNvPr id="6" name="Рисунок 5" descr="rubase_1_76413422_37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836712"/>
            <a:ext cx="2054554" cy="300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lip_image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865650"/>
            <a:ext cx="4491375" cy="278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+mn-lt"/>
              </a:rPr>
              <a:t>Запитання по презентації: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377784"/>
          </a:xfrm>
        </p:spPr>
        <p:txBody>
          <a:bodyPr>
            <a:normAutofit/>
          </a:bodyPr>
          <a:lstStyle/>
          <a:p>
            <a:pPr marL="624078" indent="-514350">
              <a:buClrTx/>
              <a:buFont typeface="+mj-lt"/>
              <a:buAutoNum type="arabicPeriod"/>
            </a:pPr>
            <a:r>
              <a:rPr lang="uk-UA" sz="2000" dirty="0" smtClean="0"/>
              <a:t>Кам</a:t>
            </a:r>
            <a:r>
              <a:rPr lang="en-US" sz="2000" dirty="0" smtClean="0"/>
              <a:t>’</a:t>
            </a:r>
            <a:r>
              <a:rPr lang="ru-RU" sz="2000" dirty="0" smtClean="0"/>
              <a:t>яне</a:t>
            </a:r>
            <a:r>
              <a:rPr lang="ru-RU" sz="2000" dirty="0" smtClean="0"/>
              <a:t> </a:t>
            </a:r>
            <a:r>
              <a:rPr lang="ru-RU" sz="2000" dirty="0" smtClean="0"/>
              <a:t>вуг</a:t>
            </a:r>
            <a:r>
              <a:rPr lang="uk-UA" sz="2000" dirty="0" smtClean="0"/>
              <a:t>ілля</a:t>
            </a:r>
            <a:r>
              <a:rPr lang="uk-UA" sz="2000" dirty="0" smtClean="0"/>
              <a:t> – це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А. тверда, не горюча корисна копалина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Б. тверда,горюча корисна копалина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В. рідка корисна копалина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2.  Колір </a:t>
            </a:r>
            <a:r>
              <a:rPr lang="uk-UA" sz="2000" dirty="0" smtClean="0"/>
              <a:t>кам</a:t>
            </a:r>
            <a:r>
              <a:rPr lang="en-US" sz="2000" dirty="0" smtClean="0"/>
              <a:t>’</a:t>
            </a:r>
            <a:r>
              <a:rPr lang="ru-RU" sz="2000" dirty="0" smtClean="0"/>
              <a:t>яного</a:t>
            </a:r>
            <a:r>
              <a:rPr lang="ru-RU" sz="2000" dirty="0" smtClean="0"/>
              <a:t> </a:t>
            </a:r>
            <a:r>
              <a:rPr lang="ru-RU" sz="2000" dirty="0" smtClean="0"/>
              <a:t>вугілля</a:t>
            </a:r>
            <a:r>
              <a:rPr lang="ru-RU" sz="2000" dirty="0" smtClean="0"/>
              <a:t> 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А. синій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Б. коричневий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В. чорний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3. Чого найбільше всього у складі </a:t>
            </a:r>
            <a:r>
              <a:rPr lang="uk-UA" sz="2000" dirty="0" smtClean="0"/>
              <a:t>кам</a:t>
            </a:r>
            <a:r>
              <a:rPr lang="en-US" sz="2000" dirty="0" smtClean="0"/>
              <a:t>’</a:t>
            </a:r>
            <a:r>
              <a:rPr lang="ru-RU" sz="2000" dirty="0" smtClean="0"/>
              <a:t>яного</a:t>
            </a:r>
            <a:r>
              <a:rPr lang="ru-RU" sz="2000" dirty="0" smtClean="0"/>
              <a:t> </a:t>
            </a:r>
            <a:r>
              <a:rPr lang="ru-RU" sz="2000" dirty="0" smtClean="0"/>
              <a:t>вугілля</a:t>
            </a:r>
            <a:r>
              <a:rPr lang="ru-RU" sz="2000" dirty="0" smtClean="0"/>
              <a:t>?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А. вуглецю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Б.  кисню</a:t>
            </a:r>
          </a:p>
          <a:p>
            <a:pPr marL="624078" indent="-514350">
              <a:buClrTx/>
              <a:buNone/>
            </a:pPr>
            <a:r>
              <a:rPr lang="uk-UA" sz="2000" dirty="0" smtClean="0"/>
              <a:t>               В.  водню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D9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D9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D9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4. Кам'яне вугілля утворилося з продуктів розкладу органічних залишків…</a:t>
            </a:r>
          </a:p>
          <a:p>
            <a:pPr>
              <a:buNone/>
            </a:pPr>
            <a:r>
              <a:rPr lang="uk-UA" sz="2000" dirty="0" smtClean="0"/>
              <a:t>              А. рослин</a:t>
            </a:r>
          </a:p>
          <a:p>
            <a:pPr>
              <a:buNone/>
            </a:pPr>
            <a:r>
              <a:rPr lang="uk-UA" sz="2000" dirty="0" smtClean="0"/>
              <a:t>              Б. тварин</a:t>
            </a:r>
          </a:p>
          <a:p>
            <a:pPr>
              <a:buNone/>
            </a:pPr>
            <a:r>
              <a:rPr lang="uk-UA" sz="2000" dirty="0" smtClean="0"/>
              <a:t>              В. грибів</a:t>
            </a:r>
          </a:p>
          <a:p>
            <a:pPr>
              <a:buNone/>
            </a:pPr>
            <a:r>
              <a:rPr lang="uk-UA" sz="2000" dirty="0" smtClean="0"/>
              <a:t>5. Які 2 </a:t>
            </a:r>
            <a:r>
              <a:rPr lang="uk-UA" sz="2000" dirty="0" smtClean="0"/>
              <a:t>набільші</a:t>
            </a:r>
            <a:r>
              <a:rPr lang="uk-UA" sz="2000" dirty="0" smtClean="0"/>
              <a:t> </a:t>
            </a:r>
            <a:r>
              <a:rPr lang="uk-UA" sz="2000" dirty="0" smtClean="0"/>
              <a:t>кам'яняно</a:t>
            </a:r>
            <a:r>
              <a:rPr lang="uk-UA" sz="2000" dirty="0" smtClean="0"/>
              <a:t> вугільні басейни України?</a:t>
            </a:r>
          </a:p>
          <a:p>
            <a:pPr>
              <a:buNone/>
            </a:pPr>
            <a:r>
              <a:rPr lang="uk-UA" sz="2000" dirty="0" smtClean="0"/>
              <a:t>А. Донецький, </a:t>
            </a:r>
            <a:r>
              <a:rPr lang="uk-UA" sz="2000" dirty="0" smtClean="0"/>
              <a:t>Черкасько</a:t>
            </a:r>
            <a:r>
              <a:rPr lang="uk-UA" sz="2000" dirty="0" smtClean="0"/>
              <a:t> - Житомирський</a:t>
            </a:r>
          </a:p>
          <a:p>
            <a:pPr>
              <a:buNone/>
            </a:pPr>
            <a:r>
              <a:rPr lang="uk-UA" sz="2000" dirty="0" smtClean="0"/>
              <a:t>Б. Донецький, Луцько - Карпатський</a:t>
            </a:r>
          </a:p>
          <a:p>
            <a:pPr>
              <a:buNone/>
            </a:pPr>
            <a:r>
              <a:rPr lang="uk-UA" sz="2000" dirty="0" smtClean="0"/>
              <a:t>В. Донецький, </a:t>
            </a:r>
            <a:r>
              <a:rPr lang="uk-UA" sz="2000" dirty="0" smtClean="0"/>
              <a:t>Львівсько</a:t>
            </a:r>
            <a:r>
              <a:rPr lang="uk-UA" sz="2000" dirty="0" smtClean="0"/>
              <a:t> – Волинський </a:t>
            </a:r>
          </a:p>
          <a:p>
            <a:pPr>
              <a:buNone/>
            </a:pPr>
            <a:r>
              <a:rPr lang="uk-UA" sz="2000" dirty="0" smtClean="0"/>
              <a:t>6.  Що відноситься з нижче переліченого до продуктів використання кам'яного вугілля?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Пластмаси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797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Синтетичні волокна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47971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Крема</a:t>
            </a:r>
            <a:r>
              <a:rPr lang="uk-UA" dirty="0" smtClean="0"/>
              <a:t> для обличчя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7971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Лаки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797152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Тверде паливо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2292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Рідке паливо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522920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Іграшки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52292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Їжу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52292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Активне вугілля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52292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Сірка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5892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Папір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56612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Цинк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Йод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D9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D9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D9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D9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D5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D5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D5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D5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D5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7848872" cy="223224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uk-UA" b="1" dirty="0" smtClean="0"/>
              <a:t>   </a:t>
            </a:r>
            <a:r>
              <a:rPr lang="vi-VN" b="1" dirty="0" smtClean="0"/>
              <a:t>Кам'яне́ вугі́лля</a:t>
            </a:r>
            <a:r>
              <a:rPr lang="vi-VN" dirty="0" smtClean="0"/>
              <a:t> </a:t>
            </a:r>
            <a:r>
              <a:rPr lang="en-US" dirty="0" smtClean="0"/>
              <a:t>— </a:t>
            </a:r>
            <a:r>
              <a:rPr lang="vi-VN" dirty="0" smtClean="0"/>
              <a:t>тверда горюча корисна копалина, один з видів</a:t>
            </a:r>
            <a:r>
              <a:rPr lang="uk-UA" dirty="0" smtClean="0"/>
              <a:t> </a:t>
            </a:r>
            <a:r>
              <a:rPr lang="vi-VN" dirty="0" smtClean="0"/>
              <a:t>вугілля викопного, проміжний між бурим</a:t>
            </a:r>
            <a:r>
              <a:rPr lang="uk-UA" dirty="0" smtClean="0"/>
              <a:t> </a:t>
            </a:r>
            <a:r>
              <a:rPr lang="vi-VN" dirty="0" smtClean="0"/>
              <a:t>вугіллям і антрацитом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486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Загальні відомості</a:t>
            </a:r>
            <a:endParaRPr lang="ru-RU" sz="2400" dirty="0"/>
          </a:p>
        </p:txBody>
      </p:sp>
      <p:pic>
        <p:nvPicPr>
          <p:cNvPr id="6" name="Рисунок 5" descr="KihYUNuyg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38007"/>
            <a:ext cx="5495318" cy="391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Відомості з історії</a:t>
            </a:r>
            <a:endParaRPr lang="ru-RU" sz="2400" dirty="0"/>
          </a:p>
        </p:txBody>
      </p:sp>
      <p:sp>
        <p:nvSpPr>
          <p:cNvPr id="5" name="Вертикальный свиток 4"/>
          <p:cNvSpPr/>
          <p:nvPr/>
        </p:nvSpPr>
        <p:spPr>
          <a:xfrm flipH="1">
            <a:off x="285720" y="928670"/>
            <a:ext cx="8715436" cy="5143536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tx1">
                <a:lumMod val="65000"/>
                <a:lumOff val="35000"/>
                <a:alpha val="66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70080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Кам’яне вугілля було відомо ще в стародавньому світі. Перше згадування про нього пов’язують з Аристотелем (</a:t>
            </a:r>
            <a:r>
              <a:rPr lang="pl-PL" dirty="0" smtClean="0"/>
              <a:t>IV </a:t>
            </a:r>
            <a:r>
              <a:rPr lang="ru-RU" dirty="0" smtClean="0"/>
              <a:t>ст. до р. х.). </a:t>
            </a:r>
            <a:r>
              <a:rPr lang="ru-RU" dirty="0" smtClean="0"/>
              <a:t>Кількома</a:t>
            </a:r>
            <a:r>
              <a:rPr lang="ru-RU" dirty="0" smtClean="0"/>
              <a:t> </a:t>
            </a:r>
            <a:r>
              <a:rPr lang="ru-RU" dirty="0" smtClean="0"/>
              <a:t>десятиріччями</a:t>
            </a:r>
            <a:r>
              <a:rPr lang="ru-RU" dirty="0" smtClean="0"/>
              <a:t> пізніше його учень Теофраст Ересський в «Трактаті про каміння» писав: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292494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«…звуться ці викопні речовини антрацитом (або вугіллям)… вони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спалахують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та горять подібно до деревного вугілля…»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29309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Стародавні римляни видобували кам’яне вугілля для опалення на території нинішньої Великої Британії. У І ст. в китайській провінції Юннань вугілля нагрівали без доступу повітря та отримували кокс.</a:t>
            </a:r>
          </a:p>
          <a:p>
            <a:endParaRPr lang="ru-RU" dirty="0"/>
          </a:p>
        </p:txBody>
      </p:sp>
      <p:pic>
        <p:nvPicPr>
          <p:cNvPr id="9" name="Рисунок 8" descr="aristotle_for_pub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137" y="2751965"/>
            <a:ext cx="1799854" cy="171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0577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Щільна порода чорного, іноді сіро-чорного кольору. </a:t>
            </a:r>
          </a:p>
          <a:p>
            <a:r>
              <a:rPr lang="uk-UA" sz="1800" dirty="0" smtClean="0"/>
              <a:t>Блиск смоляний або металічний. </a:t>
            </a:r>
          </a:p>
          <a:p>
            <a:r>
              <a:rPr lang="uk-UA" sz="1800" dirty="0" smtClean="0"/>
              <a:t>Вологість 1-12 %.</a:t>
            </a:r>
          </a:p>
          <a:p>
            <a:r>
              <a:rPr lang="uk-UA" sz="1800" dirty="0" smtClean="0"/>
              <a:t> Вища теплота згоряння в перерахунку на сухий беззольний стан 30,5-36,8 МДж/кг. </a:t>
            </a:r>
          </a:p>
          <a:p>
            <a:r>
              <a:rPr lang="uk-UA" sz="1800" dirty="0" smtClean="0"/>
              <a:t>Склад:  75-92 % вуглецю;</a:t>
            </a:r>
          </a:p>
          <a:p>
            <a:pPr>
              <a:buNone/>
            </a:pPr>
            <a:r>
              <a:rPr lang="uk-UA" sz="1800" dirty="0" smtClean="0"/>
              <a:t>                   2,5-5,7 % водню;</a:t>
            </a:r>
          </a:p>
          <a:p>
            <a:pPr>
              <a:buNone/>
            </a:pPr>
            <a:r>
              <a:rPr lang="uk-UA" sz="1800" dirty="0" smtClean="0"/>
              <a:t>                   1,5-15 % кисню.; </a:t>
            </a:r>
          </a:p>
          <a:p>
            <a:r>
              <a:rPr lang="uk-UA" sz="1800" dirty="0" smtClean="0"/>
              <a:t>Містить 2-48 % летких речовин.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Характеристика</a:t>
            </a:r>
            <a:endParaRPr lang="ru-RU" sz="2400" dirty="0"/>
          </a:p>
        </p:txBody>
      </p:sp>
      <p:pic>
        <p:nvPicPr>
          <p:cNvPr id="14" name="Picture 4" descr="http://mcontent.life.ru/media/2/news/2012/02/514104/.b2844f1e78386fa12bb89d8ea8d81d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4464496" cy="2541662"/>
          </a:xfrm>
          <a:prstGeom prst="rect">
            <a:avLst/>
          </a:prstGeom>
          <a:noFill/>
        </p:spPr>
      </p:pic>
      <p:pic>
        <p:nvPicPr>
          <p:cNvPr id="17" name="Picture 2" descr="http://www.profi-forex.org/system/news/A25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2557409" cy="2518064"/>
          </a:xfrm>
          <a:prstGeom prst="rect">
            <a:avLst/>
          </a:prstGeom>
          <a:noFill/>
        </p:spPr>
      </p:pic>
      <p:pic>
        <p:nvPicPr>
          <p:cNvPr id="15" name="Рисунок 14" descr="Безимеxfvни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780928"/>
            <a:ext cx="2118245" cy="231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37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Кам'яне вугілля утворилося з продуктів розкладу органічних залишків рослин. Без доступу повітря в умовах підвищеної температури і тиску відбулося перетворення: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Утворення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2276872"/>
          <a:ext cx="864399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86393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437112"/>
            <a:ext cx="2756024" cy="2067018"/>
          </a:xfrm>
          <a:prstGeom prst="rect">
            <a:avLst/>
          </a:prstGeom>
        </p:spPr>
      </p:pic>
      <p:pic>
        <p:nvPicPr>
          <p:cNvPr id="8" name="Рисунок 7" descr="161540_610635_133278406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5" y="4365104"/>
            <a:ext cx="3024335" cy="2304256"/>
          </a:xfrm>
          <a:prstGeom prst="rect">
            <a:avLst/>
          </a:prstGeom>
        </p:spPr>
      </p:pic>
      <p:pic>
        <p:nvPicPr>
          <p:cNvPr id="9" name="Рисунок 8" descr="544247_307669_1332763448.jpg"/>
          <p:cNvPicPr>
            <a:picLocks noChangeAspect="1"/>
          </p:cNvPicPr>
          <p:nvPr/>
        </p:nvPicPr>
        <p:blipFill>
          <a:blip r:embed="rId9" cstate="print"/>
          <a:srcRect l="15411" t="9054" r="19092"/>
          <a:stretch>
            <a:fillRect/>
          </a:stretch>
        </p:blipFill>
        <p:spPr>
          <a:xfrm rot="5400000">
            <a:off x="6012160" y="4293096"/>
            <a:ext cx="244827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</a:t>
            </a:r>
            <a:r>
              <a:rPr lang="uk-UA" sz="2400" dirty="0" smtClean="0"/>
              <a:t>імічна структура вугілля</a:t>
            </a:r>
            <a:endParaRPr lang="ru-RU" sz="2400" dirty="0"/>
          </a:p>
        </p:txBody>
      </p:sp>
      <p:pic>
        <p:nvPicPr>
          <p:cNvPr id="5" name="Рисунок 4" descr="733px-Struktura_chemiczna_węgla_kamienne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43000"/>
            <a:ext cx="698182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Класифікація та різновиди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Кам'яне вугілля розділяють на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79912" y="1340768"/>
            <a:ext cx="122413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79912" y="1340768"/>
            <a:ext cx="144016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79912" y="1340768"/>
            <a:ext cx="1656184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6056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блискуче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14127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напівблискуче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08104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матове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27687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залежності від переваження тих або інших петрографічних компонентів виділяють: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30" idx="1"/>
          </p:cNvCxnSpPr>
          <p:nvPr/>
        </p:nvCxnSpPr>
        <p:spPr>
          <a:xfrm>
            <a:off x="1763688" y="3212976"/>
            <a:ext cx="1800200" cy="14088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63888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вітренове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endCxn id="35" idx="1"/>
          </p:cNvCxnSpPr>
          <p:nvPr/>
        </p:nvCxnSpPr>
        <p:spPr>
          <a:xfrm>
            <a:off x="1763688" y="3212976"/>
            <a:ext cx="1800200" cy="1048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63888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кланерове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563888" y="29969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дюрено-кларенове</a:t>
            </a:r>
            <a:endParaRPr lang="ru-RU" dirty="0"/>
          </a:p>
        </p:txBody>
      </p:sp>
      <p:cxnSp>
        <p:nvCxnSpPr>
          <p:cNvPr id="37" name="Прямая со стрелкой 36"/>
          <p:cNvCxnSpPr>
            <a:endCxn id="36" idx="1"/>
          </p:cNvCxnSpPr>
          <p:nvPr/>
        </p:nvCxnSpPr>
        <p:spPr>
          <a:xfrm flipV="1">
            <a:off x="1763688" y="3181618"/>
            <a:ext cx="1800200" cy="313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46" idx="1"/>
          </p:cNvCxnSpPr>
          <p:nvPr/>
        </p:nvCxnSpPr>
        <p:spPr>
          <a:xfrm>
            <a:off x="1763688" y="3212976"/>
            <a:ext cx="1800200" cy="328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3888" y="33569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кларено-дюренове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563888" y="37170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дюренове</a:t>
            </a:r>
            <a:endParaRPr lang="ru-RU" dirty="0"/>
          </a:p>
        </p:txBody>
      </p:sp>
      <p:cxnSp>
        <p:nvCxnSpPr>
          <p:cNvPr id="48" name="Прямая со стрелкой 47"/>
          <p:cNvCxnSpPr>
            <a:endCxn id="47" idx="1"/>
          </p:cNvCxnSpPr>
          <p:nvPr/>
        </p:nvCxnSpPr>
        <p:spPr>
          <a:xfrm>
            <a:off x="1763688" y="3212976"/>
            <a:ext cx="1800200" cy="6887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68" idx="1"/>
          </p:cNvCxnSpPr>
          <p:nvPr/>
        </p:nvCxnSpPr>
        <p:spPr>
          <a:xfrm>
            <a:off x="1835696" y="3212976"/>
            <a:ext cx="1728192" cy="17688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63888" y="47971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фюзенове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395536" y="5157193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Серед структур органічної речовини вугілля виділено 4 типи (телінітовий, посттелінітовий, преколінітовий і колінітовий), які є послідовними стадіями єдиного процесу розкладання лігніно-целюлозних тканин.</a:t>
            </a:r>
            <a:endParaRPr lang="ru-RU" dirty="0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51520" y="476672"/>
          <a:ext cx="8352926" cy="6192684"/>
        </p:xfrm>
        <a:graphic>
          <a:graphicData uri="http://schemas.openxmlformats.org/drawingml/2006/table">
            <a:tbl>
              <a:tblPr/>
              <a:tblGrid>
                <a:gridCol w="2784310"/>
                <a:gridCol w="1392154"/>
                <a:gridCol w="1392154"/>
                <a:gridCol w="1392154"/>
                <a:gridCol w="1392154"/>
              </a:tblGrid>
              <a:tr h="548737">
                <a:tc gridSpan="5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36339" marR="36339" marT="18170" marB="18170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180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Країна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Кам'яне вугілля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</a:rPr>
                        <a:t>Буре вугілля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Всього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%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США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111338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135305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246643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27,1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Росія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49088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107922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157010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17,3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Китай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62200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52300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114500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12,6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Індія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90085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2360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92445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Південна Африка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5,4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Україна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16274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17879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34153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3,8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Казахстан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28151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3128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31279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Польща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Німеччина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6556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6739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Канада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3471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3107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6578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Чехія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2094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3458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5552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Болгарія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2187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Запаси на 2006 </a:t>
            </a:r>
            <a:r>
              <a:rPr lang="ru-RU" dirty="0" smtClean="0"/>
              <a:t>рік</a:t>
            </a:r>
            <a:r>
              <a:rPr lang="ru-RU" dirty="0" smtClean="0"/>
              <a:t> в </a:t>
            </a:r>
            <a:r>
              <a:rPr lang="ru-RU" dirty="0" smtClean="0"/>
              <a:t>млн</a:t>
            </a:r>
            <a:r>
              <a:rPr lang="ru-RU" dirty="0" smtClean="0"/>
              <a:t> тонн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075240" cy="1800200"/>
          </a:xfrm>
          <a:ln w="12700"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dirty="0" smtClean="0"/>
              <a:t>    В Україні найбільші запаси </a:t>
            </a:r>
            <a:r>
              <a:rPr lang="uk-UA" sz="2000" dirty="0" smtClean="0"/>
              <a:t>кам</a:t>
            </a:r>
            <a:r>
              <a:rPr lang="pl-PL" sz="2000" dirty="0" smtClean="0"/>
              <a:t>’</a:t>
            </a:r>
            <a:r>
              <a:rPr lang="uk-UA" sz="2000" dirty="0" smtClean="0"/>
              <a:t>яного</a:t>
            </a:r>
            <a:r>
              <a:rPr lang="uk-UA" sz="2000" dirty="0" smtClean="0"/>
              <a:t> вугілля розвідані в Донецькому та Львівському </a:t>
            </a:r>
            <a:r>
              <a:rPr lang="uk-UA" sz="2000" dirty="0" smtClean="0"/>
              <a:t>кам</a:t>
            </a:r>
            <a:r>
              <a:rPr lang="pl-PL" sz="2000" dirty="0" smtClean="0"/>
              <a:t>’</a:t>
            </a:r>
            <a:r>
              <a:rPr lang="uk-UA" sz="2000" dirty="0" smtClean="0"/>
              <a:t>яновугільних</a:t>
            </a:r>
            <a:r>
              <a:rPr lang="uk-UA" sz="2000" dirty="0" smtClean="0"/>
              <a:t> басейнах Поклади вугілля в одних місцях виходять на поверхню, в інших – залягають на глибині до 2500 метрів і більше, мають товщину від кількох сантиметрів до декількох десятків сотень метрів.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Рисунок 7" descr="t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14620"/>
            <a:ext cx="6174991" cy="414338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29388" y="5000636"/>
            <a:ext cx="1714512" cy="714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466033" y="4321975"/>
            <a:ext cx="1356528" cy="7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/>
        </p:nvGraphicFramePr>
        <p:xfrm>
          <a:off x="5453058" y="2786058"/>
          <a:ext cx="3690942" cy="107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187624" y="3573016"/>
            <a:ext cx="1143008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45476" y="4215164"/>
            <a:ext cx="1285884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/>
        </p:nvGraphicFramePr>
        <p:xfrm>
          <a:off x="142844" y="4857760"/>
          <a:ext cx="385765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6">
      <a:dk1>
        <a:sysClr val="windowText" lastClr="000000"/>
      </a:dk1>
      <a:lt1>
        <a:sysClr val="window" lastClr="FFFFFF"/>
      </a:lt1>
      <a:dk2>
        <a:srgbClr val="504125"/>
      </a:dk2>
      <a:lt2>
        <a:srgbClr val="DEDEDE"/>
      </a:lt2>
      <a:accent1>
        <a:srgbClr val="DACAAB"/>
      </a:accent1>
      <a:accent2>
        <a:srgbClr val="A18346"/>
      </a:accent2>
      <a:accent3>
        <a:srgbClr val="DACAAB"/>
      </a:accent3>
      <a:accent4>
        <a:srgbClr val="C4652D"/>
      </a:accent4>
      <a:accent5>
        <a:srgbClr val="8B5D3D"/>
      </a:accent5>
      <a:accent6>
        <a:srgbClr val="A18346"/>
      </a:accent6>
      <a:hlink>
        <a:srgbClr val="F2EDE3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</TotalTime>
  <Words>636</Words>
  <Application>Microsoft Office PowerPoint</Application>
  <PresentationFormat>Экран (4:3)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         Кам'яне вугілля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Запитання по презентації: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Кам'яне вугілля</dc:title>
  <dc:creator>админ</dc:creator>
  <cp:lastModifiedBy>админ</cp:lastModifiedBy>
  <cp:revision>18</cp:revision>
  <dcterms:created xsi:type="dcterms:W3CDTF">2013-12-01T11:15:38Z</dcterms:created>
  <dcterms:modified xsi:type="dcterms:W3CDTF">2013-12-04T09:54:55Z</dcterms:modified>
</cp:coreProperties>
</file>