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8" r:id="rId11"/>
    <p:sldId id="267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3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4800" b="1" i="1" dirty="0" smtClean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4800" b="1" i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sz="4800" b="1" i="1" dirty="0" err="1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Забрудне</a:t>
            </a:r>
            <a:r>
              <a:rPr lang="uk-UA" sz="4800" b="1" i="1" dirty="0" err="1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ність</a:t>
            </a:r>
            <a:r>
              <a:rPr lang="uk-UA" sz="4800" b="1" i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річки Десна</a:t>
            </a:r>
            <a:endParaRPr lang="ru-RU" sz="4800" b="1" i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	</a:t>
            </a:r>
            <a:r>
              <a:rPr lang="ru-RU" dirty="0" smtClean="0">
                <a:solidFill>
                  <a:schemeClr val="bg1"/>
                </a:solidFill>
              </a:rPr>
              <a:t>До </a:t>
            </a:r>
            <a:r>
              <a:rPr lang="ru-RU" dirty="0" smtClean="0">
                <a:solidFill>
                  <a:schemeClr val="bg1"/>
                </a:solidFill>
              </a:rPr>
              <a:t>1940 р. Десна </a:t>
            </a:r>
            <a:r>
              <a:rPr lang="ru-RU" dirty="0" err="1" smtClean="0">
                <a:solidFill>
                  <a:schemeClr val="bg1"/>
                </a:solidFill>
              </a:rPr>
              <a:t>була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однією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найчистіших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річок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України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Тепер</a:t>
            </a:r>
            <a:r>
              <a:rPr lang="ru-RU" dirty="0" smtClean="0">
                <a:solidFill>
                  <a:schemeClr val="bg1"/>
                </a:solidFill>
              </a:rPr>
              <a:t> же в </a:t>
            </a:r>
            <a:r>
              <a:rPr lang="ru-RU" dirty="0" err="1" smtClean="0">
                <a:solidFill>
                  <a:schemeClr val="bg1"/>
                </a:solidFill>
              </a:rPr>
              <a:t>басейні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Десни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відбулись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значні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зміни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результаті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інтенсивної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недостатньо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контрольованої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господарської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діяльності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Це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корінні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зміни</a:t>
            </a:r>
            <a:r>
              <a:rPr lang="ru-RU" dirty="0" smtClean="0">
                <a:solidFill>
                  <a:schemeClr val="bg1"/>
                </a:solidFill>
              </a:rPr>
              <a:t> в </a:t>
            </a:r>
            <a:r>
              <a:rPr lang="ru-RU" dirty="0" err="1" smtClean="0">
                <a:solidFill>
                  <a:schemeClr val="bg1"/>
                </a:solidFill>
              </a:rPr>
              <a:t>природних</a:t>
            </a:r>
            <a:r>
              <a:rPr lang="ru-RU" dirty="0" smtClean="0">
                <a:solidFill>
                  <a:schemeClr val="bg1"/>
                </a:solidFill>
              </a:rPr>
              <a:t> ландшафтах приток </a:t>
            </a:r>
            <a:r>
              <a:rPr lang="ru-RU" dirty="0" err="1" smtClean="0">
                <a:solidFill>
                  <a:schemeClr val="bg1"/>
                </a:solidFill>
              </a:rPr>
              <a:t>Десни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скорочення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їх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водності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Основними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джерелами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забруднення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річок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басейну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Десни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недостатньо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очищені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промислові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комунально-побутові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неочищені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стічні</a:t>
            </a:r>
            <a:r>
              <a:rPr lang="ru-RU" dirty="0" smtClean="0">
                <a:solidFill>
                  <a:schemeClr val="bg1"/>
                </a:solidFill>
              </a:rPr>
              <a:t> води, </a:t>
            </a:r>
            <a:r>
              <a:rPr lang="ru-RU" dirty="0" err="1" smtClean="0">
                <a:solidFill>
                  <a:schemeClr val="bg1"/>
                </a:solidFill>
              </a:rPr>
              <a:t>сільськогосподарський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поверхневий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стік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стік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території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населених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пунктів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стік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дренажних</a:t>
            </a:r>
            <a:r>
              <a:rPr lang="ru-RU" dirty="0" smtClean="0">
                <a:solidFill>
                  <a:schemeClr val="bg1"/>
                </a:solidFill>
              </a:rPr>
              <a:t> вод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меліоративних</a:t>
            </a:r>
            <a:r>
              <a:rPr lang="ru-RU" dirty="0" smtClean="0">
                <a:solidFill>
                  <a:schemeClr val="bg1"/>
                </a:solidFill>
              </a:rPr>
              <a:t> систем, </a:t>
            </a:r>
            <a:r>
              <a:rPr lang="ru-RU" dirty="0" err="1" smtClean="0">
                <a:solidFill>
                  <a:schemeClr val="bg1"/>
                </a:solidFill>
              </a:rPr>
              <a:t>розміщених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вздовж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малих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річок</a:t>
            </a:r>
            <a:r>
              <a:rPr lang="ru-RU" dirty="0" smtClean="0">
                <a:solidFill>
                  <a:schemeClr val="bg1"/>
                </a:solidFill>
              </a:rPr>
              <a:t> – приток </a:t>
            </a:r>
            <a:r>
              <a:rPr lang="ru-RU" dirty="0" err="1" smtClean="0">
                <a:solidFill>
                  <a:schemeClr val="bg1"/>
                </a:solidFill>
              </a:rPr>
              <a:t>Десни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>
              <a:buNone/>
            </a:pPr>
            <a:r>
              <a:rPr lang="ru-RU" i="1" dirty="0" smtClean="0">
                <a:solidFill>
                  <a:schemeClr val="bg1"/>
                </a:solidFill>
              </a:rPr>
              <a:t>	"Як </a:t>
            </a:r>
            <a:r>
              <a:rPr lang="ru-RU" i="1" dirty="0" err="1" smtClean="0">
                <a:solidFill>
                  <a:schemeClr val="bg1"/>
                </a:solidFill>
              </a:rPr>
              <a:t>засвідчує</a:t>
            </a:r>
            <a:r>
              <a:rPr lang="ru-RU" i="1" dirty="0" smtClean="0">
                <a:solidFill>
                  <a:schemeClr val="bg1"/>
                </a:solidFill>
              </a:rPr>
              <a:t> </a:t>
            </a:r>
            <a:r>
              <a:rPr lang="ru-RU" i="1" dirty="0" err="1" smtClean="0">
                <a:solidFill>
                  <a:schemeClr val="bg1"/>
                </a:solidFill>
              </a:rPr>
              <a:t>аналіз</a:t>
            </a:r>
            <a:r>
              <a:rPr lang="ru-RU" i="1" dirty="0" smtClean="0">
                <a:solidFill>
                  <a:schemeClr val="bg1"/>
                </a:solidFill>
              </a:rPr>
              <a:t> </a:t>
            </a:r>
            <a:r>
              <a:rPr lang="ru-RU" i="1" dirty="0" err="1" smtClean="0">
                <a:solidFill>
                  <a:schemeClr val="bg1"/>
                </a:solidFill>
              </a:rPr>
              <a:t>моніторингових</a:t>
            </a:r>
            <a:r>
              <a:rPr lang="ru-RU" i="1" dirty="0" smtClean="0">
                <a:solidFill>
                  <a:schemeClr val="bg1"/>
                </a:solidFill>
              </a:rPr>
              <a:t> </a:t>
            </a:r>
            <a:r>
              <a:rPr lang="ru-RU" i="1" dirty="0" err="1" smtClean="0">
                <a:solidFill>
                  <a:schemeClr val="bg1"/>
                </a:solidFill>
              </a:rPr>
              <a:t>даних</a:t>
            </a:r>
            <a:r>
              <a:rPr lang="ru-RU" i="1" dirty="0" smtClean="0">
                <a:solidFill>
                  <a:schemeClr val="bg1"/>
                </a:solidFill>
              </a:rPr>
              <a:t>, </a:t>
            </a:r>
            <a:r>
              <a:rPr lang="ru-RU" i="1" dirty="0" err="1" smtClean="0">
                <a:solidFill>
                  <a:schemeClr val="bg1"/>
                </a:solidFill>
              </a:rPr>
              <a:t>екологічний</a:t>
            </a:r>
            <a:r>
              <a:rPr lang="ru-RU" i="1" dirty="0" smtClean="0">
                <a:solidFill>
                  <a:schemeClr val="bg1"/>
                </a:solidFill>
              </a:rPr>
              <a:t> стан </a:t>
            </a:r>
            <a:r>
              <a:rPr lang="ru-RU" i="1" dirty="0" err="1" smtClean="0">
                <a:solidFill>
                  <a:schemeClr val="bg1"/>
                </a:solidFill>
              </a:rPr>
              <a:t>поверхневих</a:t>
            </a:r>
            <a:r>
              <a:rPr lang="ru-RU" i="1" dirty="0" smtClean="0">
                <a:solidFill>
                  <a:schemeClr val="bg1"/>
                </a:solidFill>
              </a:rPr>
              <a:t> вод у </a:t>
            </a:r>
            <a:r>
              <a:rPr lang="ru-RU" i="1" dirty="0" err="1" smtClean="0">
                <a:solidFill>
                  <a:schemeClr val="bg1"/>
                </a:solidFill>
              </a:rPr>
              <a:t>басейні</a:t>
            </a:r>
            <a:r>
              <a:rPr lang="ru-RU" i="1" dirty="0" smtClean="0">
                <a:solidFill>
                  <a:schemeClr val="bg1"/>
                </a:solidFill>
              </a:rPr>
              <a:t> </a:t>
            </a:r>
            <a:r>
              <a:rPr lang="ru-RU" i="1" dirty="0" err="1" smtClean="0">
                <a:solidFill>
                  <a:schemeClr val="bg1"/>
                </a:solidFill>
              </a:rPr>
              <a:t>Десни</a:t>
            </a:r>
            <a:r>
              <a:rPr lang="ru-RU" i="1" dirty="0" smtClean="0">
                <a:solidFill>
                  <a:schemeClr val="bg1"/>
                </a:solidFill>
              </a:rPr>
              <a:t> за </a:t>
            </a:r>
            <a:r>
              <a:rPr lang="ru-RU" i="1" dirty="0" err="1" smtClean="0">
                <a:solidFill>
                  <a:schemeClr val="bg1"/>
                </a:solidFill>
              </a:rPr>
              <a:t>індексом</a:t>
            </a:r>
            <a:r>
              <a:rPr lang="ru-RU" i="1" dirty="0" smtClean="0">
                <a:solidFill>
                  <a:schemeClr val="bg1"/>
                </a:solidFill>
              </a:rPr>
              <a:t> </a:t>
            </a:r>
            <a:r>
              <a:rPr lang="ru-RU" i="1" dirty="0" err="1" smtClean="0">
                <a:solidFill>
                  <a:schemeClr val="bg1"/>
                </a:solidFill>
              </a:rPr>
              <a:t>забруднення</a:t>
            </a:r>
            <a:r>
              <a:rPr lang="ru-RU" i="1" dirty="0" smtClean="0">
                <a:solidFill>
                  <a:schemeClr val="bg1"/>
                </a:solidFill>
              </a:rPr>
              <a:t> води (ІЗВ) в основному </a:t>
            </a:r>
            <a:r>
              <a:rPr lang="ru-RU" i="1" dirty="0" err="1" smtClean="0">
                <a:solidFill>
                  <a:schemeClr val="bg1"/>
                </a:solidFill>
              </a:rPr>
              <a:t>відповідає</a:t>
            </a:r>
            <a:r>
              <a:rPr lang="ru-RU" i="1" dirty="0" smtClean="0">
                <a:solidFill>
                  <a:schemeClr val="bg1"/>
                </a:solidFill>
              </a:rPr>
              <a:t> другому </a:t>
            </a:r>
            <a:r>
              <a:rPr lang="ru-RU" i="1" dirty="0" err="1" smtClean="0">
                <a:solidFill>
                  <a:schemeClr val="bg1"/>
                </a:solidFill>
              </a:rPr>
              <a:t>або</a:t>
            </a:r>
            <a:r>
              <a:rPr lang="ru-RU" i="1" dirty="0" smtClean="0">
                <a:solidFill>
                  <a:schemeClr val="bg1"/>
                </a:solidFill>
              </a:rPr>
              <a:t> </a:t>
            </a:r>
            <a:r>
              <a:rPr lang="ru-RU" i="1" dirty="0" err="1" smtClean="0">
                <a:solidFill>
                  <a:schemeClr val="bg1"/>
                </a:solidFill>
              </a:rPr>
              <a:t>третьому</a:t>
            </a:r>
            <a:r>
              <a:rPr lang="ru-RU" i="1" dirty="0" smtClean="0">
                <a:solidFill>
                  <a:schemeClr val="bg1"/>
                </a:solidFill>
              </a:rPr>
              <a:t> </a:t>
            </a:r>
            <a:r>
              <a:rPr lang="ru-RU" i="1" dirty="0" err="1" smtClean="0">
                <a:solidFill>
                  <a:schemeClr val="bg1"/>
                </a:solidFill>
              </a:rPr>
              <a:t>класу</a:t>
            </a:r>
            <a:r>
              <a:rPr lang="ru-RU" i="1" dirty="0" smtClean="0">
                <a:solidFill>
                  <a:schemeClr val="bg1"/>
                </a:solidFill>
              </a:rPr>
              <a:t> </a:t>
            </a:r>
            <a:r>
              <a:rPr lang="ru-RU" i="1" dirty="0" err="1" smtClean="0">
                <a:solidFill>
                  <a:schemeClr val="bg1"/>
                </a:solidFill>
              </a:rPr>
              <a:t>якості</a:t>
            </a:r>
            <a:r>
              <a:rPr lang="ru-RU" i="1" dirty="0" smtClean="0">
                <a:solidFill>
                  <a:schemeClr val="bg1"/>
                </a:solidFill>
              </a:rPr>
              <a:t> (чиста – </a:t>
            </a:r>
            <a:r>
              <a:rPr lang="ru-RU" i="1" dirty="0" err="1" smtClean="0">
                <a:solidFill>
                  <a:schemeClr val="bg1"/>
                </a:solidFill>
              </a:rPr>
              <a:t>задовільної</a:t>
            </a:r>
            <a:r>
              <a:rPr lang="ru-RU" i="1" dirty="0" smtClean="0">
                <a:solidFill>
                  <a:schemeClr val="bg1"/>
                </a:solidFill>
              </a:rPr>
              <a:t> </a:t>
            </a:r>
            <a:r>
              <a:rPr lang="ru-RU" i="1" dirty="0" err="1" smtClean="0">
                <a:solidFill>
                  <a:schemeClr val="bg1"/>
                </a:solidFill>
              </a:rPr>
              <a:t>чистоти</a:t>
            </a:r>
            <a:r>
              <a:rPr lang="ru-RU" i="1" dirty="0" smtClean="0">
                <a:solidFill>
                  <a:schemeClr val="bg1"/>
                </a:solidFill>
              </a:rPr>
              <a:t>)" </a:t>
            </a:r>
            <a:r>
              <a:rPr lang="ru-RU" dirty="0" smtClean="0">
                <a:solidFill>
                  <a:schemeClr val="bg1"/>
                </a:solidFill>
              </a:rPr>
              <a:t>- </a:t>
            </a:r>
            <a:r>
              <a:rPr lang="ru-RU" dirty="0" err="1" smtClean="0">
                <a:solidFill>
                  <a:schemeClr val="bg1"/>
                </a:solidFill>
              </a:rPr>
              <a:t>повідомляють</a:t>
            </a:r>
            <a:r>
              <a:rPr lang="ru-RU" dirty="0" smtClean="0">
                <a:solidFill>
                  <a:schemeClr val="bg1"/>
                </a:solidFill>
              </a:rPr>
              <a:t> в </a:t>
            </a:r>
            <a:r>
              <a:rPr lang="ru-RU" dirty="0" err="1" smtClean="0">
                <a:solidFill>
                  <a:schemeClr val="bg1"/>
                </a:solidFill>
              </a:rPr>
              <a:t>Управлінні</a:t>
            </a:r>
            <a:r>
              <a:rPr lang="ru-RU" dirty="0" smtClean="0">
                <a:solidFill>
                  <a:schemeClr val="bg1"/>
                </a:solidFill>
              </a:rPr>
              <a:t> у справах </a:t>
            </a:r>
            <a:r>
              <a:rPr lang="ru-RU" dirty="0" err="1" smtClean="0">
                <a:solidFill>
                  <a:schemeClr val="bg1"/>
                </a:solidFill>
              </a:rPr>
              <a:t>преси</a:t>
            </a:r>
            <a:r>
              <a:rPr lang="ru-RU" dirty="0" smtClean="0">
                <a:solidFill>
                  <a:schemeClr val="bg1"/>
                </a:solidFill>
              </a:rPr>
              <a:t> та </a:t>
            </a:r>
            <a:r>
              <a:rPr lang="ru-RU" dirty="0" err="1" smtClean="0">
                <a:solidFill>
                  <a:schemeClr val="bg1"/>
                </a:solidFill>
              </a:rPr>
              <a:t>інформації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Чернігівської</a:t>
            </a:r>
            <a:r>
              <a:rPr lang="ru-RU" dirty="0" smtClean="0">
                <a:solidFill>
                  <a:schemeClr val="bg1"/>
                </a:solidFill>
              </a:rPr>
              <a:t> ОДА. </a:t>
            </a:r>
            <a:r>
              <a:rPr lang="ru-RU" dirty="0" err="1" smtClean="0">
                <a:solidFill>
                  <a:schemeClr val="bg1"/>
                </a:solidFill>
              </a:rPr>
              <a:t>Проте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проблеми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викидами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забруднених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стічних</a:t>
            </a:r>
            <a:r>
              <a:rPr lang="ru-RU" dirty="0" smtClean="0">
                <a:solidFill>
                  <a:schemeClr val="bg1"/>
                </a:solidFill>
              </a:rPr>
              <a:t> вод </a:t>
            </a:r>
            <a:r>
              <a:rPr lang="ru-RU" dirty="0" err="1" smtClean="0">
                <a:solidFill>
                  <a:schemeClr val="bg1"/>
                </a:solidFill>
              </a:rPr>
              <a:t>існують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можуть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становити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загрози</a:t>
            </a:r>
            <a:r>
              <a:rPr lang="ru-RU" dirty="0" smtClean="0">
                <a:solidFill>
                  <a:schemeClr val="bg1"/>
                </a:solidFill>
              </a:rPr>
              <a:t> в </a:t>
            </a:r>
            <a:r>
              <a:rPr lang="ru-RU" dirty="0" err="1" smtClean="0">
                <a:solidFill>
                  <a:schemeClr val="bg1"/>
                </a:solidFill>
              </a:rPr>
              <a:t>подальшому</a:t>
            </a:r>
            <a:r>
              <a:rPr lang="ru-RU" dirty="0" smtClean="0">
                <a:solidFill>
                  <a:schemeClr val="bg1"/>
                </a:solidFill>
              </a:rPr>
              <a:t>, тому </a:t>
            </a:r>
            <a:r>
              <a:rPr lang="ru-RU" dirty="0" err="1" smtClean="0">
                <a:solidFill>
                  <a:schemeClr val="bg1"/>
                </a:solidFill>
              </a:rPr>
              <a:t>проблеми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потрібно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вирішувати</a:t>
            </a:r>
            <a:r>
              <a:rPr lang="ru-RU" dirty="0" smtClean="0">
                <a:solidFill>
                  <a:schemeClr val="bg1"/>
                </a:solidFill>
              </a:rPr>
              <a:t> зараз.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</a:rPr>
              <a:t>Шляхи вирішення проблеми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dirty="0" smtClean="0">
                <a:solidFill>
                  <a:schemeClr val="bg1"/>
                </a:solidFill>
              </a:rPr>
              <a:t>	1.Необхідно відновити роботу очисних споруд, які майже припинили свою роботу в місті Чернігів.</a:t>
            </a:r>
          </a:p>
          <a:p>
            <a:pPr>
              <a:buNone/>
            </a:pPr>
            <a:r>
              <a:rPr lang="uk-UA" dirty="0" smtClean="0">
                <a:solidFill>
                  <a:schemeClr val="bg1"/>
                </a:solidFill>
              </a:rPr>
              <a:t>	2. Збудувати нові очисні споруди на підприємствах всієї України.</a:t>
            </a:r>
          </a:p>
          <a:p>
            <a:pPr>
              <a:buNone/>
            </a:pPr>
            <a:r>
              <a:rPr lang="uk-UA" dirty="0" smtClean="0">
                <a:solidFill>
                  <a:schemeClr val="bg1"/>
                </a:solidFill>
              </a:rPr>
              <a:t>	3. Слідкувати за скидом забруднених стічних вод і карати  за це.</a:t>
            </a:r>
          </a:p>
          <a:p>
            <a:pPr>
              <a:buNone/>
            </a:pPr>
            <a:r>
              <a:rPr lang="uk-UA" dirty="0" smtClean="0">
                <a:solidFill>
                  <a:schemeClr val="bg1"/>
                </a:solidFill>
              </a:rPr>
              <a:t>	4. Утилізувати небезпечні речовини які можуть зашкодити природі, в тому числі пестициди біля </a:t>
            </a:r>
            <a:r>
              <a:rPr lang="uk-UA" dirty="0" err="1" smtClean="0">
                <a:solidFill>
                  <a:schemeClr val="bg1"/>
                </a:solidFill>
              </a:rPr>
              <a:t>Середино-Будського</a:t>
            </a:r>
            <a:r>
              <a:rPr lang="uk-UA" dirty="0" smtClean="0">
                <a:solidFill>
                  <a:schemeClr val="bg1"/>
                </a:solidFill>
              </a:rPr>
              <a:t> району.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14356"/>
            <a:ext cx="8229600" cy="55546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	На </a:t>
            </a:r>
            <a:r>
              <a:rPr lang="ru-RU" dirty="0" err="1" smtClean="0">
                <a:solidFill>
                  <a:schemeClr val="bg1"/>
                </a:solidFill>
              </a:rPr>
              <a:t>території</a:t>
            </a:r>
            <a:r>
              <a:rPr lang="ru-RU" dirty="0" smtClean="0">
                <a:solidFill>
                  <a:schemeClr val="bg1"/>
                </a:solidFill>
              </a:rPr>
              <a:t> </a:t>
            </a:r>
            <a:r>
              <a:rPr lang="ru-RU" dirty="0" err="1" smtClean="0">
                <a:solidFill>
                  <a:schemeClr val="bg1"/>
                </a:solidFill>
              </a:rPr>
              <a:t>Чернігівської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області</a:t>
            </a:r>
            <a:r>
              <a:rPr lang="ru-RU" dirty="0" smtClean="0">
                <a:solidFill>
                  <a:schemeClr val="bg1"/>
                </a:solidFill>
              </a:rPr>
              <a:t> </a:t>
            </a:r>
            <a:r>
              <a:rPr lang="ru-RU" dirty="0" err="1" smtClean="0">
                <a:solidFill>
                  <a:schemeClr val="bg1"/>
                </a:solidFill>
              </a:rPr>
              <a:t>головними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джерелами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забруднення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поверхневих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водних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об'єктів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басейну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Десни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підприємства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комунального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господарства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що</a:t>
            </a:r>
            <a:r>
              <a:rPr lang="ru-RU" dirty="0" smtClean="0">
                <a:solidFill>
                  <a:schemeClr val="bg1"/>
                </a:solidFill>
              </a:rPr>
              <a:t> становить 97,7 % </a:t>
            </a:r>
            <a:r>
              <a:rPr lang="ru-RU" dirty="0" err="1" smtClean="0">
                <a:solidFill>
                  <a:schemeClr val="bg1"/>
                </a:solidFill>
              </a:rPr>
              <a:t>від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загального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обсягу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забруднення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стічних</a:t>
            </a:r>
            <a:r>
              <a:rPr lang="ru-RU" dirty="0" smtClean="0">
                <a:solidFill>
                  <a:schemeClr val="bg1"/>
                </a:solidFill>
              </a:rPr>
              <a:t> вод. </a:t>
            </a:r>
            <a:r>
              <a:rPr lang="ru-RU" dirty="0" err="1" smtClean="0">
                <a:solidFill>
                  <a:schemeClr val="bg1"/>
                </a:solidFill>
              </a:rPr>
              <a:t>Також</a:t>
            </a:r>
            <a:r>
              <a:rPr lang="ru-RU" dirty="0" smtClean="0">
                <a:solidFill>
                  <a:schemeClr val="bg1"/>
                </a:solidFill>
              </a:rPr>
              <a:t> скид </a:t>
            </a:r>
            <a:r>
              <a:rPr lang="ru-RU" dirty="0" err="1" smtClean="0">
                <a:solidFill>
                  <a:schemeClr val="bg1"/>
                </a:solidFill>
              </a:rPr>
              <a:t>забруднених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стічних</a:t>
            </a:r>
            <a:r>
              <a:rPr lang="ru-RU" dirty="0" smtClean="0">
                <a:solidFill>
                  <a:schemeClr val="bg1"/>
                </a:solidFill>
              </a:rPr>
              <a:t> вод </a:t>
            </a:r>
            <a:r>
              <a:rPr lang="ru-RU" dirty="0" err="1" smtClean="0">
                <a:solidFill>
                  <a:schemeClr val="bg1"/>
                </a:solidFill>
              </a:rPr>
              <a:t>здійснюють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підприємства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м'ясо-молочної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промисловості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переробно'і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промисловості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тощо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	У 2007 </a:t>
            </a:r>
            <a:r>
              <a:rPr lang="ru-RU" dirty="0" err="1" smtClean="0">
                <a:solidFill>
                  <a:schemeClr val="bg1"/>
                </a:solidFill>
              </a:rPr>
              <a:t>році</a:t>
            </a:r>
            <a:r>
              <a:rPr lang="ru-RU" dirty="0" smtClean="0">
                <a:solidFill>
                  <a:schemeClr val="bg1"/>
                </a:solidFill>
              </a:rPr>
              <a:t> в </a:t>
            </a:r>
            <a:r>
              <a:rPr lang="ru-RU" dirty="0" err="1" smtClean="0">
                <a:solidFill>
                  <a:schemeClr val="bg1"/>
                </a:solidFill>
              </a:rPr>
              <a:t>поверхневі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водні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об'єкти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басейну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Десни</a:t>
            </a:r>
            <a:r>
              <a:rPr lang="ru-RU" dirty="0" smtClean="0">
                <a:solidFill>
                  <a:schemeClr val="bg1"/>
                </a:solidFill>
              </a:rPr>
              <a:t> скинуто 125,5 млн. м3  (2006 р. - 112,4 млн. м3) </a:t>
            </a:r>
            <a:r>
              <a:rPr lang="ru-RU" dirty="0" err="1" smtClean="0">
                <a:solidFill>
                  <a:schemeClr val="bg1"/>
                </a:solidFill>
              </a:rPr>
              <a:t>зворотних</a:t>
            </a:r>
            <a:r>
              <a:rPr lang="ru-RU" dirty="0" smtClean="0">
                <a:solidFill>
                  <a:schemeClr val="bg1"/>
                </a:solidFill>
              </a:rPr>
              <a:t> вод, </a:t>
            </a:r>
            <a:r>
              <a:rPr lang="ru-RU" dirty="0" err="1" smtClean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яких</a:t>
            </a:r>
            <a:r>
              <a:rPr lang="ru-RU" dirty="0" smtClean="0">
                <a:solidFill>
                  <a:schemeClr val="bg1"/>
                </a:solidFill>
              </a:rPr>
              <a:t> 30,5 млн. м3 (2006 </a:t>
            </a:r>
            <a:r>
              <a:rPr lang="ru-RU" dirty="0" err="1" smtClean="0">
                <a:solidFill>
                  <a:schemeClr val="bg1"/>
                </a:solidFill>
              </a:rPr>
              <a:t>р</a:t>
            </a:r>
            <a:r>
              <a:rPr lang="ru-RU" dirty="0" smtClean="0">
                <a:solidFill>
                  <a:schemeClr val="bg1"/>
                </a:solidFill>
              </a:rPr>
              <a:t>, - 32,3 млн. м3) </a:t>
            </a:r>
            <a:r>
              <a:rPr lang="ru-RU" dirty="0" err="1" smtClean="0">
                <a:solidFill>
                  <a:schemeClr val="bg1"/>
                </a:solidFill>
              </a:rPr>
              <a:t>н</a:t>
            </a:r>
            <a:r>
              <a:rPr lang="en-US" dirty="0" smtClean="0">
                <a:solidFill>
                  <a:schemeClr val="bg1"/>
                </a:solidFill>
              </a:rPr>
              <a:t>e</a:t>
            </a:r>
            <a:r>
              <a:rPr lang="ru-RU" dirty="0" err="1" smtClean="0">
                <a:solidFill>
                  <a:schemeClr val="bg1"/>
                </a:solidFill>
              </a:rPr>
              <a:t>д</a:t>
            </a:r>
            <a:r>
              <a:rPr lang="en-US" dirty="0" err="1" smtClean="0">
                <a:solidFill>
                  <a:schemeClr val="bg1"/>
                </a:solidFill>
              </a:rPr>
              <a:t>oc</a:t>
            </a:r>
            <a:r>
              <a:rPr lang="ru-RU" dirty="0" err="1" smtClean="0">
                <a:solidFill>
                  <a:schemeClr val="bg1"/>
                </a:solidFill>
              </a:rPr>
              <a:t>татньо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очищених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що</a:t>
            </a:r>
            <a:r>
              <a:rPr lang="ru-RU" dirty="0" smtClean="0">
                <a:solidFill>
                  <a:schemeClr val="bg1"/>
                </a:solidFill>
              </a:rPr>
              <a:t> становить 24,3 % </a:t>
            </a:r>
            <a:r>
              <a:rPr lang="ru-RU" dirty="0" err="1" smtClean="0">
                <a:solidFill>
                  <a:schemeClr val="bg1"/>
                </a:solidFill>
              </a:rPr>
              <a:t>від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їх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загального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об'єму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Порівняно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 2006 роком, </a:t>
            </a:r>
            <a:r>
              <a:rPr lang="ru-RU" dirty="0" err="1" smtClean="0">
                <a:solidFill>
                  <a:schemeClr val="bg1"/>
                </a:solidFill>
              </a:rPr>
              <a:t>кількість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забруднених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зворотних</a:t>
            </a:r>
            <a:r>
              <a:rPr lang="ru-RU" dirty="0" smtClean="0">
                <a:solidFill>
                  <a:schemeClr val="bg1"/>
                </a:solidFill>
              </a:rPr>
              <a:t> вод </a:t>
            </a:r>
            <a:r>
              <a:rPr lang="ru-RU" dirty="0" err="1" smtClean="0">
                <a:solidFill>
                  <a:schemeClr val="bg1"/>
                </a:solidFill>
              </a:rPr>
              <a:t>зменшилась</a:t>
            </a:r>
            <a:r>
              <a:rPr lang="ru-RU" dirty="0" smtClean="0">
                <a:solidFill>
                  <a:schemeClr val="bg1"/>
                </a:solidFill>
              </a:rPr>
              <a:t> на 1,8 млн. м3, </a:t>
            </a:r>
            <a:r>
              <a:rPr lang="ru-RU" dirty="0" err="1" smtClean="0">
                <a:solidFill>
                  <a:schemeClr val="bg1"/>
                </a:solidFill>
              </a:rPr>
              <a:t>або</a:t>
            </a:r>
            <a:r>
              <a:rPr lang="ru-RU" dirty="0" smtClean="0">
                <a:solidFill>
                  <a:schemeClr val="bg1"/>
                </a:solidFill>
              </a:rPr>
              <a:t> на 5,6 %.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	</a:t>
            </a:r>
            <a:r>
              <a:rPr lang="ru-RU" dirty="0" err="1" smtClean="0">
                <a:solidFill>
                  <a:schemeClr val="bg1"/>
                </a:solidFill>
              </a:rPr>
              <a:t>Основними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водокористувачами</a:t>
            </a:r>
            <a:r>
              <a:rPr lang="ru-RU" dirty="0" smtClean="0">
                <a:solidFill>
                  <a:schemeClr val="bg1"/>
                </a:solidFill>
              </a:rPr>
              <a:t> та </a:t>
            </a:r>
            <a:r>
              <a:rPr lang="ru-RU" dirty="0" err="1" smtClean="0">
                <a:solidFill>
                  <a:schemeClr val="bg1"/>
                </a:solidFill>
              </a:rPr>
              <a:t>забруднювачами</a:t>
            </a:r>
            <a:r>
              <a:rPr lang="ru-RU" dirty="0" smtClean="0">
                <a:solidFill>
                  <a:schemeClr val="bg1"/>
                </a:solidFill>
              </a:rPr>
              <a:t>  </a:t>
            </a:r>
            <a:r>
              <a:rPr lang="ru-RU" dirty="0" err="1" smtClean="0">
                <a:solidFill>
                  <a:schemeClr val="bg1"/>
                </a:solidFill>
              </a:rPr>
              <a:t>басейну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річки</a:t>
            </a:r>
            <a:r>
              <a:rPr lang="ru-RU" dirty="0" smtClean="0">
                <a:solidFill>
                  <a:schemeClr val="bg1"/>
                </a:solidFill>
              </a:rPr>
              <a:t> Десна </a:t>
            </a:r>
            <a:r>
              <a:rPr lang="ru-RU" dirty="0" err="1" smtClean="0">
                <a:solidFill>
                  <a:schemeClr val="bg1"/>
                </a:solidFill>
              </a:rPr>
              <a:t>є</a:t>
            </a:r>
            <a:r>
              <a:rPr lang="ru-RU" dirty="0" smtClean="0">
                <a:solidFill>
                  <a:schemeClr val="bg1"/>
                </a:solidFill>
              </a:rPr>
              <a:t> КП «</a:t>
            </a:r>
            <a:r>
              <a:rPr lang="ru-RU" dirty="0" err="1" smtClean="0">
                <a:solidFill>
                  <a:schemeClr val="bg1"/>
                </a:solidFill>
              </a:rPr>
              <a:t>Чернігівводоканал</a:t>
            </a:r>
            <a:r>
              <a:rPr lang="ru-RU" dirty="0" smtClean="0">
                <a:solidFill>
                  <a:schemeClr val="bg1"/>
                </a:solidFill>
              </a:rPr>
              <a:t>», </a:t>
            </a:r>
            <a:r>
              <a:rPr lang="ru-RU" dirty="0" err="1" smtClean="0">
                <a:solidFill>
                  <a:schemeClr val="bg1"/>
                </a:solidFill>
              </a:rPr>
              <a:t>м.Чернігів</a:t>
            </a:r>
            <a:r>
              <a:rPr lang="ru-RU" dirty="0" smtClean="0">
                <a:solidFill>
                  <a:schemeClr val="bg1"/>
                </a:solidFill>
              </a:rPr>
              <a:t>, КП «</a:t>
            </a:r>
            <a:r>
              <a:rPr lang="ru-RU" dirty="0" err="1" smtClean="0">
                <a:solidFill>
                  <a:schemeClr val="bg1"/>
                </a:solidFill>
              </a:rPr>
              <a:t>Бахмач-водсервіс</a:t>
            </a:r>
            <a:r>
              <a:rPr lang="ru-RU" dirty="0" smtClean="0">
                <a:solidFill>
                  <a:schemeClr val="bg1"/>
                </a:solidFill>
              </a:rPr>
              <a:t>», м.Бахмач, ТОВ «</a:t>
            </a:r>
            <a:r>
              <a:rPr lang="ru-RU" dirty="0" err="1" smtClean="0">
                <a:solidFill>
                  <a:schemeClr val="bg1"/>
                </a:solidFill>
              </a:rPr>
              <a:t>Бахмач-м’ясо</a:t>
            </a:r>
            <a:r>
              <a:rPr lang="ru-RU" dirty="0" smtClean="0">
                <a:solidFill>
                  <a:schemeClr val="bg1"/>
                </a:solidFill>
              </a:rPr>
              <a:t>», м. Бахмач, ЗАТ «</a:t>
            </a:r>
            <a:r>
              <a:rPr lang="ru-RU" dirty="0" err="1" smtClean="0">
                <a:solidFill>
                  <a:schemeClr val="bg1"/>
                </a:solidFill>
              </a:rPr>
              <a:t>Новгород-Сіверський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сирзавод</a:t>
            </a:r>
            <a:r>
              <a:rPr lang="ru-RU" dirty="0" smtClean="0">
                <a:solidFill>
                  <a:schemeClr val="bg1"/>
                </a:solidFill>
              </a:rPr>
              <a:t>», </a:t>
            </a:r>
            <a:r>
              <a:rPr lang="ru-RU" dirty="0" err="1" smtClean="0">
                <a:solidFill>
                  <a:schemeClr val="bg1"/>
                </a:solidFill>
              </a:rPr>
              <a:t>м.Новгород-Сіверський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	За </a:t>
            </a:r>
            <a:r>
              <a:rPr lang="ru-RU" dirty="0" err="1" smtClean="0">
                <a:solidFill>
                  <a:schemeClr val="bg1"/>
                </a:solidFill>
              </a:rPr>
              <a:t>оцінкою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антропогенних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навантажень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ступенем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скидання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забруднених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недостатньо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очищених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зворотних</a:t>
            </a:r>
            <a:r>
              <a:rPr lang="ru-RU" dirty="0" smtClean="0">
                <a:solidFill>
                  <a:schemeClr val="bg1"/>
                </a:solidFill>
              </a:rPr>
              <a:t> та </a:t>
            </a:r>
            <a:r>
              <a:rPr lang="ru-RU" dirty="0" err="1" smtClean="0">
                <a:solidFill>
                  <a:schemeClr val="bg1"/>
                </a:solidFill>
              </a:rPr>
              <a:t>зливових</a:t>
            </a:r>
            <a:r>
              <a:rPr lang="ru-RU" dirty="0" smtClean="0">
                <a:solidFill>
                  <a:schemeClr val="bg1"/>
                </a:solidFill>
              </a:rPr>
              <a:t> вод, </a:t>
            </a:r>
            <a:r>
              <a:rPr lang="ru-RU" dirty="0" err="1" smtClean="0">
                <a:solidFill>
                  <a:schemeClr val="bg1"/>
                </a:solidFill>
              </a:rPr>
              <a:t>найбільшого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навантаження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зазнають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малі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річки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басейну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Десни</a:t>
            </a:r>
            <a:r>
              <a:rPr lang="ru-RU" dirty="0" smtClean="0">
                <a:solidFill>
                  <a:schemeClr val="bg1"/>
                </a:solidFill>
              </a:rPr>
              <a:t> – </a:t>
            </a:r>
            <a:r>
              <a:rPr lang="ru-RU" dirty="0" err="1" smtClean="0">
                <a:solidFill>
                  <a:schemeClr val="bg1"/>
                </a:solidFill>
              </a:rPr>
              <a:t>р.Білоус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р.Стрижень</a:t>
            </a:r>
            <a:r>
              <a:rPr lang="ru-RU" dirty="0" smtClean="0">
                <a:solidFill>
                  <a:schemeClr val="bg1"/>
                </a:solidFill>
              </a:rPr>
              <a:t> в м. </a:t>
            </a:r>
            <a:r>
              <a:rPr lang="ru-RU" dirty="0" err="1" smtClean="0">
                <a:solidFill>
                  <a:schemeClr val="bg1"/>
                </a:solidFill>
              </a:rPr>
              <a:t>Чернігів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	</a:t>
            </a:r>
            <a:r>
              <a:rPr lang="ru-RU" dirty="0" err="1" smtClean="0">
                <a:solidFill>
                  <a:schemeClr val="bg1"/>
                </a:solidFill>
              </a:rPr>
              <a:t>Втім</a:t>
            </a:r>
            <a:r>
              <a:rPr lang="ru-RU" dirty="0" smtClean="0">
                <a:solidFill>
                  <a:schemeClr val="bg1"/>
                </a:solidFill>
              </a:rPr>
              <a:t>, за </a:t>
            </a:r>
            <a:r>
              <a:rPr lang="ru-RU" dirty="0" err="1" smtClean="0">
                <a:solidFill>
                  <a:schemeClr val="bg1"/>
                </a:solidFill>
              </a:rPr>
              <a:t>інформацією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Деснянського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басейнового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управління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водних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ресурсів</a:t>
            </a:r>
            <a:r>
              <a:rPr lang="ru-RU" dirty="0" smtClean="0">
                <a:solidFill>
                  <a:schemeClr val="bg1"/>
                </a:solidFill>
              </a:rPr>
              <a:t>, на </a:t>
            </a:r>
            <a:r>
              <a:rPr lang="ru-RU" dirty="0" err="1" smtClean="0">
                <a:solidFill>
                  <a:schemeClr val="bg1"/>
                </a:solidFill>
              </a:rPr>
              <a:t>екологічному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стані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річки</a:t>
            </a:r>
            <a:r>
              <a:rPr lang="ru-RU" dirty="0" smtClean="0">
                <a:solidFill>
                  <a:schemeClr val="bg1"/>
                </a:solidFill>
              </a:rPr>
              <a:t> Десна </a:t>
            </a:r>
            <a:r>
              <a:rPr lang="ru-RU" dirty="0" err="1" smtClean="0">
                <a:solidFill>
                  <a:schemeClr val="bg1"/>
                </a:solidFill>
              </a:rPr>
              <a:t>це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суттєво</a:t>
            </a:r>
            <a:r>
              <a:rPr lang="ru-RU" dirty="0" smtClean="0">
                <a:solidFill>
                  <a:schemeClr val="bg1"/>
                </a:solidFill>
              </a:rPr>
              <a:t> не </a:t>
            </a:r>
            <a:r>
              <a:rPr lang="ru-RU" dirty="0" err="1" smtClean="0">
                <a:solidFill>
                  <a:schemeClr val="bg1"/>
                </a:solidFill>
              </a:rPr>
              <a:t>позначається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	На </a:t>
            </a:r>
            <a:r>
              <a:rPr lang="ru-RU" dirty="0" err="1" smtClean="0">
                <a:solidFill>
                  <a:schemeClr val="bg1"/>
                </a:solidFill>
              </a:rPr>
              <a:t>території</a:t>
            </a:r>
            <a:r>
              <a:rPr lang="ru-RU" dirty="0" smtClean="0">
                <a:solidFill>
                  <a:schemeClr val="bg1"/>
                </a:solidFill>
              </a:rPr>
              <a:t> </a:t>
            </a:r>
            <a:r>
              <a:rPr lang="ru-RU" dirty="0" err="1" smtClean="0">
                <a:solidFill>
                  <a:schemeClr val="bg1"/>
                </a:solidFill>
              </a:rPr>
              <a:t>Сумської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області</a:t>
            </a:r>
            <a:r>
              <a:rPr lang="ru-RU" dirty="0" smtClean="0">
                <a:solidFill>
                  <a:schemeClr val="bg1"/>
                </a:solidFill>
              </a:rPr>
              <a:t> до </a:t>
            </a:r>
            <a:r>
              <a:rPr lang="ru-RU" dirty="0" err="1" smtClean="0">
                <a:solidFill>
                  <a:schemeClr val="bg1"/>
                </a:solidFill>
              </a:rPr>
              <a:t>басейну</a:t>
            </a:r>
            <a:r>
              <a:rPr lang="ru-RU" dirty="0" smtClean="0">
                <a:solidFill>
                  <a:schemeClr val="bg1"/>
                </a:solidFill>
              </a:rPr>
              <a:t> р. Десна належать 70 </a:t>
            </a:r>
            <a:r>
              <a:rPr lang="ru-RU" dirty="0" err="1" smtClean="0">
                <a:solidFill>
                  <a:schemeClr val="bg1"/>
                </a:solidFill>
              </a:rPr>
              <a:t>річок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довжиною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більше</a:t>
            </a:r>
            <a:r>
              <a:rPr lang="ru-RU" dirty="0" smtClean="0">
                <a:solidFill>
                  <a:schemeClr val="bg1"/>
                </a:solidFill>
              </a:rPr>
              <a:t> 10 км. За </a:t>
            </a:r>
            <a:r>
              <a:rPr lang="ru-RU" dirty="0" err="1" smtClean="0">
                <a:solidFill>
                  <a:schemeClr val="bg1"/>
                </a:solidFill>
              </a:rPr>
              <a:t>даними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форми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статистичної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звітності</a:t>
            </a:r>
            <a:r>
              <a:rPr lang="ru-RU" dirty="0" smtClean="0">
                <a:solidFill>
                  <a:schemeClr val="bg1"/>
                </a:solidFill>
              </a:rPr>
              <a:t> 2- ТП (</a:t>
            </a:r>
            <a:r>
              <a:rPr lang="ru-RU" dirty="0" err="1" smtClean="0">
                <a:solidFill>
                  <a:schemeClr val="bg1"/>
                </a:solidFill>
              </a:rPr>
              <a:t>водгосп</a:t>
            </a:r>
            <a:r>
              <a:rPr lang="ru-RU" dirty="0" smtClean="0">
                <a:solidFill>
                  <a:schemeClr val="bg1"/>
                </a:solidFill>
              </a:rPr>
              <a:t>) за 2007 </a:t>
            </a:r>
            <a:r>
              <a:rPr lang="ru-RU" dirty="0" err="1" smtClean="0">
                <a:solidFill>
                  <a:schemeClr val="bg1"/>
                </a:solidFill>
              </a:rPr>
              <a:t>рік</a:t>
            </a:r>
            <a:r>
              <a:rPr lang="ru-RU" dirty="0" smtClean="0">
                <a:solidFill>
                  <a:schemeClr val="bg1"/>
                </a:solidFill>
              </a:rPr>
              <a:t> в </a:t>
            </a:r>
            <a:r>
              <a:rPr lang="ru-RU" dirty="0" err="1" smtClean="0">
                <a:solidFill>
                  <a:schemeClr val="bg1"/>
                </a:solidFill>
              </a:rPr>
              <a:t>басейн</a:t>
            </a:r>
            <a:r>
              <a:rPr lang="ru-RU" dirty="0" smtClean="0">
                <a:solidFill>
                  <a:schemeClr val="bg1"/>
                </a:solidFill>
              </a:rPr>
              <a:t> р. Десна </a:t>
            </a:r>
            <a:r>
              <a:rPr lang="ru-RU" dirty="0" err="1" smtClean="0">
                <a:solidFill>
                  <a:schemeClr val="bg1"/>
                </a:solidFill>
              </a:rPr>
              <a:t>було</a:t>
            </a:r>
            <a:r>
              <a:rPr lang="ru-RU" dirty="0" smtClean="0">
                <a:solidFill>
                  <a:schemeClr val="bg1"/>
                </a:solidFill>
              </a:rPr>
              <a:t> скинуто 9,657 млн. м3  </a:t>
            </a:r>
            <a:r>
              <a:rPr lang="ru-RU" dirty="0" err="1" smtClean="0">
                <a:solidFill>
                  <a:schemeClr val="bg1"/>
                </a:solidFill>
              </a:rPr>
              <a:t>стічних</a:t>
            </a:r>
            <a:r>
              <a:rPr lang="ru-RU" dirty="0" smtClean="0">
                <a:solidFill>
                  <a:schemeClr val="bg1"/>
                </a:solidFill>
              </a:rPr>
              <a:t> вод: </a:t>
            </a:r>
            <a:r>
              <a:rPr lang="ru-RU" dirty="0" err="1" smtClean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 них нормативно </a:t>
            </a:r>
            <a:r>
              <a:rPr lang="ru-RU" dirty="0" err="1" smtClean="0">
                <a:solidFill>
                  <a:schemeClr val="bg1"/>
                </a:solidFill>
              </a:rPr>
              <a:t>очищених</a:t>
            </a:r>
            <a:r>
              <a:rPr lang="ru-RU" dirty="0" smtClean="0">
                <a:solidFill>
                  <a:schemeClr val="bg1"/>
                </a:solidFill>
              </a:rPr>
              <a:t> на </a:t>
            </a:r>
            <a:r>
              <a:rPr lang="ru-RU" dirty="0" err="1" smtClean="0">
                <a:solidFill>
                  <a:schemeClr val="bg1"/>
                </a:solidFill>
              </a:rPr>
              <a:t>очисних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спорудах</a:t>
            </a:r>
            <a:r>
              <a:rPr lang="ru-RU" dirty="0" smtClean="0">
                <a:solidFill>
                  <a:schemeClr val="bg1"/>
                </a:solidFill>
              </a:rPr>
              <a:t> 6,223 млн. м3 , </a:t>
            </a:r>
            <a:r>
              <a:rPr lang="ru-RU" dirty="0" err="1" smtClean="0">
                <a:solidFill>
                  <a:schemeClr val="bg1"/>
                </a:solidFill>
              </a:rPr>
              <a:t>недостатньо-очищених</a:t>
            </a:r>
            <a:r>
              <a:rPr lang="ru-RU" dirty="0" smtClean="0">
                <a:solidFill>
                  <a:schemeClr val="bg1"/>
                </a:solidFill>
              </a:rPr>
              <a:t> 3,385 млн. м3 та без очистки </a:t>
            </a:r>
            <a:r>
              <a:rPr lang="ru-RU" dirty="0" err="1" smtClean="0">
                <a:solidFill>
                  <a:schemeClr val="bg1"/>
                </a:solidFill>
              </a:rPr>
              <a:t>скидається</a:t>
            </a:r>
            <a:r>
              <a:rPr lang="ru-RU" dirty="0" smtClean="0">
                <a:solidFill>
                  <a:schemeClr val="bg1"/>
                </a:solidFill>
              </a:rPr>
              <a:t> 0.049 млн. м3.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	</a:t>
            </a:r>
            <a:r>
              <a:rPr lang="ru-RU" dirty="0" err="1" smtClean="0">
                <a:solidFill>
                  <a:schemeClr val="bg1"/>
                </a:solidFill>
              </a:rPr>
              <a:t>Основними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забруднювачами</a:t>
            </a:r>
            <a:r>
              <a:rPr lang="ru-RU" dirty="0" smtClean="0">
                <a:solidFill>
                  <a:schemeClr val="bg1"/>
                </a:solidFill>
              </a:rPr>
              <a:t> вод </a:t>
            </a:r>
            <a:r>
              <a:rPr lang="ru-RU" dirty="0" err="1" smtClean="0">
                <a:solidFill>
                  <a:schemeClr val="bg1"/>
                </a:solidFill>
              </a:rPr>
              <a:t>басейну</a:t>
            </a:r>
            <a:r>
              <a:rPr lang="ru-RU" dirty="0" smtClean="0">
                <a:solidFill>
                  <a:schemeClr val="bg1"/>
                </a:solidFill>
              </a:rPr>
              <a:t> р. Десна </a:t>
            </a:r>
            <a:r>
              <a:rPr lang="ru-RU" dirty="0" err="1" smtClean="0">
                <a:solidFill>
                  <a:schemeClr val="bg1"/>
                </a:solidFill>
              </a:rPr>
              <a:t>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підприємства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житлово-комунального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господарства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які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скидають</a:t>
            </a:r>
            <a:r>
              <a:rPr lang="ru-RU" dirty="0" smtClean="0">
                <a:solidFill>
                  <a:schemeClr val="bg1"/>
                </a:solidFill>
              </a:rPr>
              <a:t> до 86.0% </a:t>
            </a:r>
            <a:r>
              <a:rPr lang="ru-RU" dirty="0" err="1" smtClean="0">
                <a:solidFill>
                  <a:schemeClr val="bg1"/>
                </a:solidFill>
              </a:rPr>
              <a:t>недостатньо-очищених</a:t>
            </a:r>
            <a:r>
              <a:rPr lang="ru-RU" dirty="0" smtClean="0">
                <a:solidFill>
                  <a:schemeClr val="bg1"/>
                </a:solidFill>
              </a:rPr>
              <a:t> та </a:t>
            </a:r>
            <a:r>
              <a:rPr lang="ru-RU" dirty="0" err="1" smtClean="0">
                <a:solidFill>
                  <a:schemeClr val="bg1"/>
                </a:solidFill>
              </a:rPr>
              <a:t>неочищених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стічних</a:t>
            </a:r>
            <a:r>
              <a:rPr lang="ru-RU" dirty="0" smtClean="0">
                <a:solidFill>
                  <a:schemeClr val="bg1"/>
                </a:solidFill>
              </a:rPr>
              <a:t> вод, в першу </a:t>
            </a:r>
            <a:r>
              <a:rPr lang="ru-RU" dirty="0" err="1" smtClean="0">
                <a:solidFill>
                  <a:schemeClr val="bg1"/>
                </a:solidFill>
              </a:rPr>
              <a:t>чергу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це</a:t>
            </a:r>
            <a:r>
              <a:rPr lang="ru-RU" dirty="0" smtClean="0">
                <a:solidFill>
                  <a:schemeClr val="bg1"/>
                </a:solidFill>
              </a:rPr>
              <a:t> КП ВУВКГ м. Конотоп </a:t>
            </a:r>
            <a:r>
              <a:rPr lang="ru-RU" dirty="0" err="1" smtClean="0">
                <a:solidFill>
                  <a:schemeClr val="bg1"/>
                </a:solidFill>
              </a:rPr>
              <a:t>який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скидає</a:t>
            </a:r>
            <a:r>
              <a:rPr lang="ru-RU" dirty="0" smtClean="0">
                <a:solidFill>
                  <a:schemeClr val="bg1"/>
                </a:solidFill>
              </a:rPr>
              <a:t> в р. </a:t>
            </a:r>
            <a:r>
              <a:rPr lang="ru-RU" dirty="0" err="1" smtClean="0">
                <a:solidFill>
                  <a:schemeClr val="bg1"/>
                </a:solidFill>
              </a:rPr>
              <a:t>Езуч</a:t>
            </a:r>
            <a:r>
              <a:rPr lang="ru-RU" dirty="0" smtClean="0">
                <a:solidFill>
                  <a:schemeClr val="bg1"/>
                </a:solidFill>
              </a:rPr>
              <a:t> до 3 ,0 млн. м3 (НДО) , ДП МОУ «</a:t>
            </a:r>
            <a:r>
              <a:rPr lang="ru-RU" dirty="0" err="1" smtClean="0">
                <a:solidFill>
                  <a:schemeClr val="bg1"/>
                </a:solidFill>
              </a:rPr>
              <a:t>Конотопський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авіаремонтний</a:t>
            </a:r>
            <a:r>
              <a:rPr lang="ru-RU" dirty="0" smtClean="0">
                <a:solidFill>
                  <a:schemeClr val="bg1"/>
                </a:solidFill>
              </a:rPr>
              <a:t> завод «</a:t>
            </a:r>
            <a:r>
              <a:rPr lang="ru-RU" dirty="0" err="1" smtClean="0">
                <a:solidFill>
                  <a:schemeClr val="bg1"/>
                </a:solidFill>
              </a:rPr>
              <a:t>Авіакон</a:t>
            </a:r>
            <a:r>
              <a:rPr lang="ru-RU" dirty="0" smtClean="0">
                <a:solidFill>
                  <a:schemeClr val="bg1"/>
                </a:solidFill>
              </a:rPr>
              <a:t>» 0,144 млн. м3 (НДО), КП «Водоканал» м. </a:t>
            </a:r>
            <a:r>
              <a:rPr lang="ru-RU" dirty="0" err="1" smtClean="0">
                <a:solidFill>
                  <a:schemeClr val="bg1"/>
                </a:solidFill>
              </a:rPr>
              <a:t>Білопілля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скидає</a:t>
            </a:r>
            <a:r>
              <a:rPr lang="ru-RU" dirty="0" smtClean="0">
                <a:solidFill>
                  <a:schemeClr val="bg1"/>
                </a:solidFill>
              </a:rPr>
              <a:t> в р. </a:t>
            </a:r>
            <a:r>
              <a:rPr lang="ru-RU" dirty="0" err="1" smtClean="0">
                <a:solidFill>
                  <a:schemeClr val="bg1"/>
                </a:solidFill>
              </a:rPr>
              <a:t>Вір</a:t>
            </a:r>
            <a:r>
              <a:rPr lang="ru-RU" dirty="0" smtClean="0">
                <a:solidFill>
                  <a:schemeClr val="bg1"/>
                </a:solidFill>
              </a:rPr>
              <a:t> 0,2 млн. м3 (НДО), КП «</a:t>
            </a:r>
            <a:r>
              <a:rPr lang="ru-RU" dirty="0" err="1" smtClean="0">
                <a:solidFill>
                  <a:schemeClr val="bg1"/>
                </a:solidFill>
              </a:rPr>
              <a:t>Аква-сервіс</a:t>
            </a:r>
            <a:r>
              <a:rPr lang="ru-RU" dirty="0" smtClean="0">
                <a:solidFill>
                  <a:schemeClr val="bg1"/>
                </a:solidFill>
              </a:rPr>
              <a:t>» м. </a:t>
            </a:r>
            <a:r>
              <a:rPr lang="ru-RU" dirty="0" err="1" smtClean="0">
                <a:solidFill>
                  <a:schemeClr val="bg1"/>
                </a:solidFill>
              </a:rPr>
              <a:t>Ямпіль</a:t>
            </a:r>
            <a:r>
              <a:rPr lang="ru-RU" dirty="0" smtClean="0">
                <a:solidFill>
                  <a:schemeClr val="bg1"/>
                </a:solidFill>
              </a:rPr>
              <a:t> в р. </a:t>
            </a:r>
            <a:r>
              <a:rPr lang="ru-RU" dirty="0" err="1" smtClean="0">
                <a:solidFill>
                  <a:schemeClr val="bg1"/>
                </a:solidFill>
              </a:rPr>
              <a:t>Івотка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скидає</a:t>
            </a:r>
            <a:r>
              <a:rPr lang="ru-RU" dirty="0" smtClean="0">
                <a:solidFill>
                  <a:schemeClr val="bg1"/>
                </a:solidFill>
              </a:rPr>
              <a:t> 0,071 млн. м3 (НДО), КП «</a:t>
            </a:r>
            <a:r>
              <a:rPr lang="ru-RU" dirty="0" err="1" smtClean="0">
                <a:solidFill>
                  <a:schemeClr val="bg1"/>
                </a:solidFill>
              </a:rPr>
              <a:t>Буринь-аква</a:t>
            </a:r>
            <a:r>
              <a:rPr lang="ru-RU" dirty="0" smtClean="0">
                <a:solidFill>
                  <a:schemeClr val="bg1"/>
                </a:solidFill>
              </a:rPr>
              <a:t>» в р. Чаша </a:t>
            </a:r>
            <a:r>
              <a:rPr lang="ru-RU" dirty="0" err="1" smtClean="0">
                <a:solidFill>
                  <a:schemeClr val="bg1"/>
                </a:solidFill>
              </a:rPr>
              <a:t>скидає</a:t>
            </a:r>
            <a:r>
              <a:rPr lang="ru-RU" dirty="0" smtClean="0">
                <a:solidFill>
                  <a:schemeClr val="bg1"/>
                </a:solidFill>
              </a:rPr>
              <a:t> 0,081 млн. м3 (НДО), ПП «</a:t>
            </a:r>
            <a:r>
              <a:rPr lang="ru-RU" dirty="0" err="1" smtClean="0">
                <a:solidFill>
                  <a:schemeClr val="bg1"/>
                </a:solidFill>
              </a:rPr>
              <a:t>Водо-сервіс</a:t>
            </a:r>
            <a:r>
              <a:rPr lang="ru-RU" dirty="0" smtClean="0">
                <a:solidFill>
                  <a:schemeClr val="bg1"/>
                </a:solidFill>
              </a:rPr>
              <a:t>» м. </a:t>
            </a:r>
            <a:r>
              <a:rPr lang="ru-RU" dirty="0" err="1" smtClean="0">
                <a:solidFill>
                  <a:schemeClr val="bg1"/>
                </a:solidFill>
              </a:rPr>
              <a:t>Середино</a:t>
            </a:r>
            <a:r>
              <a:rPr lang="ru-RU" dirty="0" smtClean="0">
                <a:solidFill>
                  <a:schemeClr val="bg1"/>
                </a:solidFill>
              </a:rPr>
              <a:t> Буда </a:t>
            </a:r>
            <a:r>
              <a:rPr lang="ru-RU" dirty="0" err="1" smtClean="0">
                <a:solidFill>
                  <a:schemeClr val="bg1"/>
                </a:solidFill>
              </a:rPr>
              <a:t>скидають</a:t>
            </a:r>
            <a:r>
              <a:rPr lang="ru-RU" dirty="0" smtClean="0">
                <a:solidFill>
                  <a:schemeClr val="bg1"/>
                </a:solidFill>
              </a:rPr>
              <a:t> в р. Бобрик 0,049 млн. м3 </a:t>
            </a:r>
            <a:r>
              <a:rPr lang="ru-RU" dirty="0" err="1" smtClean="0">
                <a:solidFill>
                  <a:schemeClr val="bg1"/>
                </a:solidFill>
              </a:rPr>
              <a:t>неочищених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стічних</a:t>
            </a:r>
            <a:r>
              <a:rPr lang="ru-RU" dirty="0" smtClean="0">
                <a:solidFill>
                  <a:schemeClr val="bg1"/>
                </a:solidFill>
              </a:rPr>
              <a:t> вод.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	</a:t>
            </a:r>
            <a:r>
              <a:rPr lang="ru-RU" dirty="0" err="1" smtClean="0">
                <a:solidFill>
                  <a:schemeClr val="bg1"/>
                </a:solidFill>
              </a:rPr>
              <a:t>Також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потужний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вплив</a:t>
            </a:r>
            <a:r>
              <a:rPr lang="ru-RU" dirty="0" smtClean="0">
                <a:solidFill>
                  <a:schemeClr val="bg1"/>
                </a:solidFill>
              </a:rPr>
              <a:t> на </a:t>
            </a:r>
            <a:r>
              <a:rPr lang="ru-RU" dirty="0" err="1" smtClean="0">
                <a:solidFill>
                  <a:schemeClr val="bg1"/>
                </a:solidFill>
              </a:rPr>
              <a:t>її</a:t>
            </a:r>
            <a:r>
              <a:rPr lang="ru-RU" dirty="0" smtClean="0">
                <a:solidFill>
                  <a:schemeClr val="bg1"/>
                </a:solidFill>
              </a:rPr>
              <a:t> стан </a:t>
            </a:r>
            <a:r>
              <a:rPr lang="ru-RU" dirty="0" err="1" smtClean="0">
                <a:solidFill>
                  <a:schemeClr val="bg1"/>
                </a:solidFill>
              </a:rPr>
              <a:t>можуть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спричиняти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такі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підприємства</a:t>
            </a:r>
            <a:r>
              <a:rPr lang="ru-RU" dirty="0" smtClean="0">
                <a:solidFill>
                  <a:schemeClr val="bg1"/>
                </a:solidFill>
              </a:rPr>
              <a:t> КП ШКЗ «</a:t>
            </a:r>
            <a:r>
              <a:rPr lang="ru-RU" dirty="0" err="1" smtClean="0">
                <a:solidFill>
                  <a:schemeClr val="bg1"/>
                </a:solidFill>
              </a:rPr>
              <a:t>Зірка</a:t>
            </a:r>
            <a:r>
              <a:rPr lang="ru-RU" dirty="0" smtClean="0">
                <a:solidFill>
                  <a:schemeClr val="bg1"/>
                </a:solidFill>
              </a:rPr>
              <a:t>» м. </a:t>
            </a:r>
            <a:r>
              <a:rPr lang="ru-RU" dirty="0" err="1" smtClean="0">
                <a:solidFill>
                  <a:schemeClr val="bg1"/>
                </a:solidFill>
              </a:rPr>
              <a:t>Шостка</a:t>
            </a:r>
            <a:r>
              <a:rPr lang="ru-RU" dirty="0" smtClean="0">
                <a:solidFill>
                  <a:schemeClr val="bg1"/>
                </a:solidFill>
              </a:rPr>
              <a:t>, КП ВУВКГ м. </a:t>
            </a:r>
            <a:r>
              <a:rPr lang="ru-RU" dirty="0" err="1" smtClean="0">
                <a:solidFill>
                  <a:schemeClr val="bg1"/>
                </a:solidFill>
              </a:rPr>
              <a:t>Шостка</a:t>
            </a:r>
            <a:r>
              <a:rPr lang="ru-RU" dirty="0" smtClean="0">
                <a:solidFill>
                  <a:schemeClr val="bg1"/>
                </a:solidFill>
              </a:rPr>
              <a:t>, КП «</a:t>
            </a:r>
            <a:r>
              <a:rPr lang="ru-RU" dirty="0" err="1" smtClean="0">
                <a:solidFill>
                  <a:schemeClr val="bg1"/>
                </a:solidFill>
              </a:rPr>
              <a:t>Аква-Сервіс</a:t>
            </a:r>
            <a:r>
              <a:rPr lang="ru-RU" dirty="0" smtClean="0">
                <a:solidFill>
                  <a:schemeClr val="bg1"/>
                </a:solidFill>
              </a:rPr>
              <a:t>» м. </a:t>
            </a:r>
            <a:r>
              <a:rPr lang="ru-RU" dirty="0" err="1" smtClean="0">
                <a:solidFill>
                  <a:schemeClr val="bg1"/>
                </a:solidFill>
              </a:rPr>
              <a:t>Ямпіль</a:t>
            </a:r>
            <a:r>
              <a:rPr lang="ru-RU" dirty="0" smtClean="0">
                <a:solidFill>
                  <a:schemeClr val="bg1"/>
                </a:solidFill>
              </a:rPr>
              <a:t>, КП ВУВКГ м. </a:t>
            </a:r>
            <a:r>
              <a:rPr lang="ru-RU" dirty="0" err="1" smtClean="0">
                <a:solidFill>
                  <a:schemeClr val="bg1"/>
                </a:solidFill>
              </a:rPr>
              <a:t>Глухів</a:t>
            </a:r>
            <a:r>
              <a:rPr lang="ru-RU" dirty="0" smtClean="0">
                <a:solidFill>
                  <a:schemeClr val="bg1"/>
                </a:solidFill>
              </a:rPr>
              <a:t>, КП «</a:t>
            </a:r>
            <a:r>
              <a:rPr lang="ru-RU" dirty="0" err="1" smtClean="0">
                <a:solidFill>
                  <a:schemeClr val="bg1"/>
                </a:solidFill>
              </a:rPr>
              <a:t>Водоканал-Білопілля</a:t>
            </a:r>
            <a:r>
              <a:rPr lang="ru-RU" dirty="0" smtClean="0">
                <a:solidFill>
                  <a:schemeClr val="bg1"/>
                </a:solidFill>
              </a:rPr>
              <a:t>», ТОВ НВО «</a:t>
            </a:r>
            <a:r>
              <a:rPr lang="ru-RU" dirty="0" err="1" smtClean="0">
                <a:solidFill>
                  <a:schemeClr val="bg1"/>
                </a:solidFill>
              </a:rPr>
              <a:t>Червоний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металіст</a:t>
            </a:r>
            <a:r>
              <a:rPr lang="ru-RU" dirty="0" smtClean="0">
                <a:solidFill>
                  <a:schemeClr val="bg1"/>
                </a:solidFill>
              </a:rPr>
              <a:t>» м. Конотоп, </a:t>
            </a:r>
            <a:r>
              <a:rPr lang="ru-RU" dirty="0" err="1" smtClean="0">
                <a:solidFill>
                  <a:schemeClr val="bg1"/>
                </a:solidFill>
              </a:rPr>
              <a:t>тов</a:t>
            </a:r>
            <a:r>
              <a:rPr lang="ru-RU" dirty="0" smtClean="0">
                <a:solidFill>
                  <a:schemeClr val="bg1"/>
                </a:solidFill>
              </a:rPr>
              <a:t> «</a:t>
            </a:r>
            <a:r>
              <a:rPr lang="ru-RU" dirty="0" err="1" smtClean="0">
                <a:solidFill>
                  <a:schemeClr val="bg1"/>
                </a:solidFill>
              </a:rPr>
              <a:t>Мотордеталь-Конотоп</a:t>
            </a:r>
            <a:r>
              <a:rPr lang="ru-RU" dirty="0" smtClean="0">
                <a:solidFill>
                  <a:schemeClr val="bg1"/>
                </a:solidFill>
              </a:rPr>
              <a:t>», ВАТ «</a:t>
            </a:r>
            <a:r>
              <a:rPr lang="ru-RU" dirty="0" err="1" smtClean="0">
                <a:solidFill>
                  <a:schemeClr val="bg1"/>
                </a:solidFill>
              </a:rPr>
              <a:t>Сумирибгосп</a:t>
            </a:r>
            <a:r>
              <a:rPr lang="ru-RU" dirty="0" smtClean="0">
                <a:solidFill>
                  <a:schemeClr val="bg1"/>
                </a:solidFill>
              </a:rPr>
              <a:t>» м. Конотоп та м. </a:t>
            </a:r>
            <a:r>
              <a:rPr lang="ru-RU" dirty="0" err="1" smtClean="0">
                <a:solidFill>
                  <a:schemeClr val="bg1"/>
                </a:solidFill>
              </a:rPr>
              <a:t>Глухів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Буринський</a:t>
            </a:r>
            <a:r>
              <a:rPr lang="ru-RU" dirty="0" smtClean="0">
                <a:solidFill>
                  <a:schemeClr val="bg1"/>
                </a:solidFill>
              </a:rPr>
              <a:t> завод СОМ м. </a:t>
            </a:r>
            <a:r>
              <a:rPr lang="ru-RU" dirty="0" err="1" smtClean="0">
                <a:solidFill>
                  <a:schemeClr val="bg1"/>
                </a:solidFill>
              </a:rPr>
              <a:t>Буринь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Кролевецький</a:t>
            </a:r>
            <a:r>
              <a:rPr lang="ru-RU" dirty="0" smtClean="0">
                <a:solidFill>
                  <a:schemeClr val="bg1"/>
                </a:solidFill>
              </a:rPr>
              <a:t> КХП </a:t>
            </a:r>
            <a:r>
              <a:rPr lang="ru-RU" dirty="0" err="1" smtClean="0">
                <a:solidFill>
                  <a:schemeClr val="bg1"/>
                </a:solidFill>
              </a:rPr>
              <a:t>м.Кролевець</a:t>
            </a:r>
            <a:r>
              <a:rPr lang="ru-RU" dirty="0" smtClean="0">
                <a:solidFill>
                  <a:schemeClr val="bg1"/>
                </a:solidFill>
              </a:rPr>
              <a:t>, ВАТ «</a:t>
            </a:r>
            <a:r>
              <a:rPr lang="ru-RU" dirty="0" err="1" smtClean="0">
                <a:solidFill>
                  <a:schemeClr val="bg1"/>
                </a:solidFill>
              </a:rPr>
              <a:t>Шосткинський</a:t>
            </a:r>
            <a:r>
              <a:rPr lang="ru-RU" dirty="0" smtClean="0">
                <a:solidFill>
                  <a:schemeClr val="bg1"/>
                </a:solidFill>
              </a:rPr>
              <a:t> завод </a:t>
            </a:r>
            <a:r>
              <a:rPr lang="ru-RU" dirty="0" err="1" smtClean="0">
                <a:solidFill>
                  <a:schemeClr val="bg1"/>
                </a:solidFill>
              </a:rPr>
              <a:t>хімічних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реактивів</a:t>
            </a:r>
            <a:r>
              <a:rPr lang="ru-RU" dirty="0" smtClean="0">
                <a:solidFill>
                  <a:schemeClr val="bg1"/>
                </a:solidFill>
              </a:rPr>
              <a:t>» м. </a:t>
            </a:r>
            <a:r>
              <a:rPr lang="ru-RU" dirty="0" err="1" smtClean="0">
                <a:solidFill>
                  <a:schemeClr val="bg1"/>
                </a:solidFill>
              </a:rPr>
              <a:t>Шостка</a:t>
            </a:r>
            <a:r>
              <a:rPr lang="ru-RU" dirty="0" smtClean="0">
                <a:solidFill>
                  <a:schemeClr val="bg1"/>
                </a:solidFill>
              </a:rPr>
              <a:t>, ТОВ ЮВС «</a:t>
            </a:r>
            <a:r>
              <a:rPr lang="ru-RU" dirty="0" err="1" smtClean="0">
                <a:solidFill>
                  <a:schemeClr val="bg1"/>
                </a:solidFill>
              </a:rPr>
              <a:t>Віринський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цукровий</a:t>
            </a:r>
            <a:r>
              <a:rPr lang="ru-RU" dirty="0" smtClean="0">
                <a:solidFill>
                  <a:schemeClr val="bg1"/>
                </a:solidFill>
              </a:rPr>
              <a:t> завод» </a:t>
            </a:r>
            <a:r>
              <a:rPr lang="ru-RU" dirty="0" err="1" smtClean="0">
                <a:solidFill>
                  <a:schemeClr val="bg1"/>
                </a:solidFill>
              </a:rPr>
              <a:t>смт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Жовтневе</a:t>
            </a:r>
            <a:r>
              <a:rPr lang="ru-RU" dirty="0" smtClean="0">
                <a:solidFill>
                  <a:schemeClr val="bg1"/>
                </a:solidFill>
              </a:rPr>
              <a:t> (</a:t>
            </a:r>
            <a:r>
              <a:rPr lang="ru-RU" dirty="0" err="1" smtClean="0">
                <a:solidFill>
                  <a:schemeClr val="bg1"/>
                </a:solidFill>
              </a:rPr>
              <a:t>Білопільський</a:t>
            </a:r>
            <a:r>
              <a:rPr lang="ru-RU" dirty="0" smtClean="0">
                <a:solidFill>
                  <a:schemeClr val="bg1"/>
                </a:solidFill>
              </a:rPr>
              <a:t> район).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	</a:t>
            </a:r>
            <a:r>
              <a:rPr lang="ru-RU" dirty="0" err="1" smtClean="0">
                <a:solidFill>
                  <a:schemeClr val="bg1"/>
                </a:solidFill>
              </a:rPr>
              <a:t>Потужний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вплив</a:t>
            </a:r>
            <a:r>
              <a:rPr lang="ru-RU" dirty="0" smtClean="0">
                <a:solidFill>
                  <a:schemeClr val="bg1"/>
                </a:solidFill>
              </a:rPr>
              <a:t> на </a:t>
            </a:r>
            <a:r>
              <a:rPr lang="ru-RU" dirty="0" err="1" smtClean="0">
                <a:solidFill>
                  <a:schemeClr val="bg1"/>
                </a:solidFill>
              </a:rPr>
              <a:t>навколишнє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природне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середовище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становлять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місця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зберігання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непридатними</a:t>
            </a:r>
            <a:r>
              <a:rPr lang="ru-RU" dirty="0" smtClean="0">
                <a:solidFill>
                  <a:schemeClr val="bg1"/>
                </a:solidFill>
              </a:rPr>
              <a:t> та </a:t>
            </a:r>
            <a:r>
              <a:rPr lang="ru-RU" dirty="0" err="1" smtClean="0">
                <a:solidFill>
                  <a:schemeClr val="bg1"/>
                </a:solidFill>
              </a:rPr>
              <a:t>забороненими</a:t>
            </a:r>
            <a:r>
              <a:rPr lang="ru-RU" dirty="0" smtClean="0">
                <a:solidFill>
                  <a:schemeClr val="bg1"/>
                </a:solidFill>
              </a:rPr>
              <a:t> до </a:t>
            </a:r>
            <a:r>
              <a:rPr lang="ru-RU" dirty="0" err="1" smtClean="0">
                <a:solidFill>
                  <a:schemeClr val="bg1"/>
                </a:solidFill>
              </a:rPr>
              <a:t>використання</a:t>
            </a:r>
            <a:r>
              <a:rPr lang="ru-RU" dirty="0" smtClean="0">
                <a:solidFill>
                  <a:schemeClr val="bg1"/>
                </a:solidFill>
              </a:rPr>
              <a:t> пестицидами (НЗП).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	</a:t>
            </a:r>
            <a:r>
              <a:rPr lang="ru-RU" dirty="0" err="1" smtClean="0">
                <a:solidFill>
                  <a:schemeClr val="bg1"/>
                </a:solidFill>
              </a:rPr>
              <a:t>Розгерметизація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контейнерів</a:t>
            </a:r>
            <a:r>
              <a:rPr lang="ru-RU" dirty="0" smtClean="0">
                <a:solidFill>
                  <a:schemeClr val="bg1"/>
                </a:solidFill>
              </a:rPr>
              <a:t> та </a:t>
            </a:r>
            <a:r>
              <a:rPr lang="ru-RU" dirty="0" err="1" smtClean="0">
                <a:solidFill>
                  <a:schemeClr val="bg1"/>
                </a:solidFill>
              </a:rPr>
              <a:t>зберігання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пестицидів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насипом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є</a:t>
            </a:r>
            <a:r>
              <a:rPr lang="ru-RU" dirty="0" smtClean="0">
                <a:solidFill>
                  <a:schemeClr val="bg1"/>
                </a:solidFill>
              </a:rPr>
              <a:t> причиною </a:t>
            </a:r>
            <a:r>
              <a:rPr lang="ru-RU" dirty="0" err="1" smtClean="0">
                <a:solidFill>
                  <a:schemeClr val="bg1"/>
                </a:solidFill>
              </a:rPr>
              <a:t>самовиникнення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хімічних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реакцій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виділенням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токсичних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газів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що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веде</a:t>
            </a:r>
            <a:r>
              <a:rPr lang="ru-RU" dirty="0" smtClean="0">
                <a:solidFill>
                  <a:schemeClr val="bg1"/>
                </a:solidFill>
              </a:rPr>
              <a:t> до </a:t>
            </a:r>
            <a:r>
              <a:rPr lang="ru-RU" dirty="0" err="1" smtClean="0">
                <a:solidFill>
                  <a:schemeClr val="bg1"/>
                </a:solidFill>
              </a:rPr>
              <a:t>забруднення</a:t>
            </a:r>
            <a:r>
              <a:rPr lang="ru-RU" dirty="0" smtClean="0">
                <a:solidFill>
                  <a:schemeClr val="bg1"/>
                </a:solidFill>
              </a:rPr>
              <a:t> атмосферного </a:t>
            </a:r>
            <a:r>
              <a:rPr lang="ru-RU" dirty="0" err="1" smtClean="0">
                <a:solidFill>
                  <a:schemeClr val="bg1"/>
                </a:solidFill>
              </a:rPr>
              <a:t>повітря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становить </a:t>
            </a:r>
            <a:r>
              <a:rPr lang="ru-RU" dirty="0" err="1" smtClean="0">
                <a:solidFill>
                  <a:schemeClr val="bg1"/>
                </a:solidFill>
              </a:rPr>
              <a:t>загрозу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здоров'ю</a:t>
            </a:r>
            <a:r>
              <a:rPr lang="ru-RU" dirty="0" smtClean="0">
                <a:solidFill>
                  <a:schemeClr val="bg1"/>
                </a:solidFill>
              </a:rPr>
              <a:t> людей, </a:t>
            </a:r>
            <a:r>
              <a:rPr lang="ru-RU" dirty="0" err="1" smtClean="0">
                <a:solidFill>
                  <a:schemeClr val="bg1"/>
                </a:solidFill>
              </a:rPr>
              <a:t>які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проживають</a:t>
            </a:r>
            <a:r>
              <a:rPr lang="ru-RU" dirty="0" smtClean="0">
                <a:solidFill>
                  <a:schemeClr val="bg1"/>
                </a:solidFill>
              </a:rPr>
              <a:t> в </a:t>
            </a:r>
            <a:r>
              <a:rPr lang="ru-RU" dirty="0" err="1" smtClean="0">
                <a:solidFill>
                  <a:schemeClr val="bg1"/>
                </a:solidFill>
              </a:rPr>
              <a:t>даному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регіоні</a:t>
            </a:r>
            <a:r>
              <a:rPr lang="ru-RU" dirty="0" smtClean="0">
                <a:solidFill>
                  <a:schemeClr val="bg1"/>
                </a:solidFill>
              </a:rPr>
              <a:t>, а </a:t>
            </a:r>
            <a:r>
              <a:rPr lang="ru-RU" dirty="0" err="1" smtClean="0">
                <a:solidFill>
                  <a:schemeClr val="bg1"/>
                </a:solidFill>
              </a:rPr>
              <a:t>також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потенційну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загрозу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забруднення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всіх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компонентів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довкілля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високотоксичними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сполуками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	Одними </a:t>
            </a:r>
            <a:r>
              <a:rPr lang="ru-RU" dirty="0" err="1" smtClean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найбільших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місць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накопичення</a:t>
            </a:r>
            <a:r>
              <a:rPr lang="ru-RU" dirty="0" smtClean="0">
                <a:solidFill>
                  <a:schemeClr val="bg1"/>
                </a:solidFill>
              </a:rPr>
              <a:t> НЗП </a:t>
            </a:r>
            <a:r>
              <a:rPr lang="ru-RU" dirty="0" err="1" smtClean="0">
                <a:solidFill>
                  <a:schemeClr val="bg1"/>
                </a:solidFill>
              </a:rPr>
              <a:t>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станція</a:t>
            </a:r>
            <a:r>
              <a:rPr lang="ru-RU" dirty="0" smtClean="0">
                <a:solidFill>
                  <a:schemeClr val="bg1"/>
                </a:solidFill>
              </a:rPr>
              <a:t> «</a:t>
            </a:r>
            <a:r>
              <a:rPr lang="ru-RU" dirty="0" err="1" smtClean="0">
                <a:solidFill>
                  <a:schemeClr val="bg1"/>
                </a:solidFill>
              </a:rPr>
              <a:t>Побєда</a:t>
            </a:r>
            <a:r>
              <a:rPr lang="ru-RU" dirty="0" smtClean="0">
                <a:solidFill>
                  <a:schemeClr val="bg1"/>
                </a:solidFill>
              </a:rPr>
              <a:t>» </a:t>
            </a:r>
            <a:r>
              <a:rPr lang="ru-RU" dirty="0" err="1" smtClean="0">
                <a:solidFill>
                  <a:schemeClr val="bg1"/>
                </a:solidFill>
              </a:rPr>
              <a:t>Середино-Будського</a:t>
            </a:r>
            <a:r>
              <a:rPr lang="ru-RU" dirty="0" smtClean="0">
                <a:solidFill>
                  <a:schemeClr val="bg1"/>
                </a:solidFill>
              </a:rPr>
              <a:t> району в </a:t>
            </a:r>
            <a:r>
              <a:rPr lang="ru-RU" dirty="0" err="1" smtClean="0">
                <a:solidFill>
                  <a:schemeClr val="bg1"/>
                </a:solidFill>
              </a:rPr>
              <a:t>кількості</a:t>
            </a:r>
            <a:r>
              <a:rPr lang="ru-RU" dirty="0" smtClean="0">
                <a:solidFill>
                  <a:schemeClr val="bg1"/>
                </a:solidFill>
              </a:rPr>
              <a:t> 940 тон та склад </a:t>
            </a:r>
            <a:r>
              <a:rPr lang="ru-RU" dirty="0" err="1" smtClean="0">
                <a:solidFill>
                  <a:schemeClr val="bg1"/>
                </a:solidFill>
              </a:rPr>
              <a:t>колишнього</a:t>
            </a:r>
            <a:r>
              <a:rPr lang="ru-RU" dirty="0" smtClean="0">
                <a:solidFill>
                  <a:schemeClr val="bg1"/>
                </a:solidFill>
              </a:rPr>
              <a:t> ВАТ «</a:t>
            </a:r>
            <a:r>
              <a:rPr lang="ru-RU" dirty="0" err="1" smtClean="0">
                <a:solidFill>
                  <a:schemeClr val="bg1"/>
                </a:solidFill>
              </a:rPr>
              <a:t>Ямпільський</a:t>
            </a:r>
            <a:r>
              <a:rPr lang="ru-RU" dirty="0" smtClean="0">
                <a:solidFill>
                  <a:schemeClr val="bg1"/>
                </a:solidFill>
              </a:rPr>
              <a:t>  «</a:t>
            </a:r>
            <a:r>
              <a:rPr lang="ru-RU" dirty="0" err="1" smtClean="0">
                <a:solidFill>
                  <a:schemeClr val="bg1"/>
                </a:solidFill>
              </a:rPr>
              <a:t>Агрохім</a:t>
            </a:r>
            <a:r>
              <a:rPr lang="ru-RU" dirty="0" smtClean="0">
                <a:solidFill>
                  <a:schemeClr val="bg1"/>
                </a:solidFill>
              </a:rPr>
              <a:t>» (</a:t>
            </a:r>
            <a:r>
              <a:rPr lang="ru-RU" dirty="0" err="1" smtClean="0">
                <a:solidFill>
                  <a:schemeClr val="bg1"/>
                </a:solidFill>
              </a:rPr>
              <a:t>смт</a:t>
            </a:r>
            <a:r>
              <a:rPr lang="ru-RU" dirty="0" smtClean="0">
                <a:solidFill>
                  <a:schemeClr val="bg1"/>
                </a:solidFill>
              </a:rPr>
              <a:t> Свеса </a:t>
            </a:r>
            <a:r>
              <a:rPr lang="ru-RU" dirty="0" err="1" smtClean="0">
                <a:solidFill>
                  <a:schemeClr val="bg1"/>
                </a:solidFill>
              </a:rPr>
              <a:t>Ямпільського</a:t>
            </a:r>
            <a:r>
              <a:rPr lang="ru-RU" dirty="0" smtClean="0">
                <a:solidFill>
                  <a:schemeClr val="bg1"/>
                </a:solidFill>
              </a:rPr>
              <a:t> району), у </a:t>
            </a:r>
            <a:r>
              <a:rPr lang="ru-RU" dirty="0" err="1" smtClean="0">
                <a:solidFill>
                  <a:schemeClr val="bg1"/>
                </a:solidFill>
              </a:rPr>
              <a:t>якому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згідно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матеріалів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останньої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інвентаризації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зберігається</a:t>
            </a:r>
            <a:r>
              <a:rPr lang="ru-RU" dirty="0" smtClean="0">
                <a:solidFill>
                  <a:schemeClr val="bg1"/>
                </a:solidFill>
              </a:rPr>
              <a:t> 84,401 т </a:t>
            </a:r>
            <a:r>
              <a:rPr lang="ru-RU" dirty="0" err="1" smtClean="0">
                <a:solidFill>
                  <a:schemeClr val="bg1"/>
                </a:solidFill>
              </a:rPr>
              <a:t>непридатних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пестицидів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Зазначений</a:t>
            </a:r>
            <a:r>
              <a:rPr lang="ru-RU" dirty="0" smtClean="0">
                <a:solidFill>
                  <a:schemeClr val="bg1"/>
                </a:solidFill>
              </a:rPr>
              <a:t> склад </a:t>
            </a:r>
            <a:r>
              <a:rPr lang="ru-RU" dirty="0" err="1" smtClean="0">
                <a:solidFill>
                  <a:schemeClr val="bg1"/>
                </a:solidFill>
              </a:rPr>
              <a:t>розташований</a:t>
            </a:r>
            <a:r>
              <a:rPr lang="ru-RU" dirty="0" smtClean="0">
                <a:solidFill>
                  <a:schemeClr val="bg1"/>
                </a:solidFill>
              </a:rPr>
              <a:t> у </a:t>
            </a:r>
            <a:r>
              <a:rPr lang="ru-RU" dirty="0" err="1" smtClean="0">
                <a:solidFill>
                  <a:schemeClr val="bg1"/>
                </a:solidFill>
              </a:rPr>
              <a:t>безпосередній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близькості</a:t>
            </a:r>
            <a:r>
              <a:rPr lang="ru-RU" dirty="0" smtClean="0">
                <a:solidFill>
                  <a:schemeClr val="bg1"/>
                </a:solidFill>
              </a:rPr>
              <a:t> до </a:t>
            </a:r>
            <a:r>
              <a:rPr lang="ru-RU" dirty="0" err="1" smtClean="0">
                <a:solidFill>
                  <a:schemeClr val="bg1"/>
                </a:solidFill>
              </a:rPr>
              <a:t>житлової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забудови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знаходиться</a:t>
            </a:r>
            <a:r>
              <a:rPr lang="ru-RU" dirty="0" smtClean="0">
                <a:solidFill>
                  <a:schemeClr val="bg1"/>
                </a:solidFill>
              </a:rPr>
              <a:t> у </a:t>
            </a:r>
            <a:r>
              <a:rPr lang="ru-RU" dirty="0" err="1" smtClean="0">
                <a:solidFill>
                  <a:schemeClr val="bg1"/>
                </a:solidFill>
              </a:rPr>
              <a:t>напівзруйнованому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стані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Пестициди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зберігаються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насипом</a:t>
            </a:r>
            <a:r>
              <a:rPr lang="ru-RU" dirty="0" smtClean="0">
                <a:solidFill>
                  <a:schemeClr val="bg1"/>
                </a:solidFill>
              </a:rPr>
              <a:t> у </a:t>
            </a:r>
            <a:r>
              <a:rPr lang="ru-RU" dirty="0" err="1" smtClean="0">
                <a:solidFill>
                  <a:schemeClr val="bg1"/>
                </a:solidFill>
              </a:rPr>
              <a:t>порушеній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тарі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становлять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значну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загрозу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навколишньому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середовищу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0F0F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</Words>
  <PresentationFormat>Экран (4:3)</PresentationFormat>
  <Paragraphs>21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Шляхи вирішення проблеми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SPA</cp:lastModifiedBy>
  <cp:revision>4</cp:revision>
  <dcterms:modified xsi:type="dcterms:W3CDTF">2013-11-24T17:30:44Z</dcterms:modified>
</cp:coreProperties>
</file>