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80" r:id="rId10"/>
    <p:sldId id="281" r:id="rId11"/>
    <p:sldId id="264" r:id="rId12"/>
    <p:sldId id="265" r:id="rId13"/>
    <p:sldId id="266" r:id="rId14"/>
    <p:sldId id="276" r:id="rId15"/>
    <p:sldId id="277" r:id="rId16"/>
    <p:sldId id="278" r:id="rId17"/>
    <p:sldId id="268" r:id="rId18"/>
    <p:sldId id="270" r:id="rId19"/>
    <p:sldId id="273" r:id="rId20"/>
    <p:sldId id="274" r:id="rId21"/>
    <p:sldId id="282" r:id="rId22"/>
    <p:sldId id="27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0F0"/>
    <a:srgbClr val="EBFBE9"/>
    <a:srgbClr val="FFF0E1"/>
    <a:srgbClr val="FFE7E7"/>
    <a:srgbClr val="E8F8FE"/>
    <a:srgbClr val="FDD7D7"/>
    <a:srgbClr val="D9FFFF"/>
    <a:srgbClr val="C9C9FF"/>
    <a:srgbClr val="FFFFCC"/>
    <a:srgbClr val="FFE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97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1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6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45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9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9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5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8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9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05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8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B2BD-E3CB-4360-9327-BA4355421726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C315-14FA-494C-8F96-E678FF29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5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300">
              <a:srgbClr val="FFF1C4"/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88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7952" y="158496"/>
            <a:ext cx="1141171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Міністерство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освіти</a:t>
            </a:r>
            <a:r>
              <a:rPr lang="ru-RU" sz="2000" b="1" dirty="0" smtClean="0"/>
              <a:t> і науки </a:t>
            </a:r>
            <a:r>
              <a:rPr lang="ru-RU" sz="2000" b="1" dirty="0" err="1" smtClean="0"/>
              <a:t>України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Броварська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Спеціалізована</a:t>
            </a:r>
            <a:r>
              <a:rPr lang="ru-RU" sz="2000" b="1" dirty="0" smtClean="0"/>
              <a:t> школа </a:t>
            </a:r>
            <a:r>
              <a:rPr lang="en-US" sz="2000" b="1" dirty="0" smtClean="0"/>
              <a:t>I-III </a:t>
            </a:r>
            <a:r>
              <a:rPr lang="ru-RU" sz="2000" b="1" dirty="0" err="1" smtClean="0"/>
              <a:t>ступенів</a:t>
            </a:r>
            <a:r>
              <a:rPr lang="ru-RU" sz="2000" b="1" dirty="0" smtClean="0"/>
              <a:t> №5</a:t>
            </a:r>
          </a:p>
          <a:p>
            <a:endParaRPr lang="ru-RU" sz="2000" b="1" dirty="0" smtClean="0"/>
          </a:p>
          <a:p>
            <a:endParaRPr lang="uk-UA" sz="2000" b="1" dirty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pPr algn="ctr"/>
            <a:r>
              <a:rPr lang="ru-RU" sz="2000" b="1" dirty="0" smtClean="0"/>
              <a:t>Проект</a:t>
            </a:r>
          </a:p>
          <a:p>
            <a:pPr algn="ctr"/>
            <a:r>
              <a:rPr lang="ru-RU" sz="2000" b="1" dirty="0" smtClean="0"/>
              <a:t>На тему: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800" b="1" i="1" u="sng" dirty="0" smtClean="0">
                <a:latin typeface="MS Gothic" panose="020B0609070205080204" pitchFamily="49" charset="-128"/>
                <a:ea typeface="MS Gothic" panose="020B0609070205080204" pitchFamily="49" charset="-128"/>
                <a:cs typeface="DilleniaUPC" panose="02020603050405020304" pitchFamily="18" charset="-34"/>
              </a:rPr>
              <a:t>«СТЕРЕОТИПИ»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                                                                                                                                                  Роботу </a:t>
            </a:r>
            <a:r>
              <a:rPr lang="ru-RU" sz="2000" b="1" dirty="0" err="1" smtClean="0"/>
              <a:t>виконала</a:t>
            </a:r>
            <a:r>
              <a:rPr lang="ru-RU" sz="2000" b="1" dirty="0" smtClean="0"/>
              <a:t>:</a:t>
            </a:r>
          </a:p>
          <a:p>
            <a:r>
              <a:rPr lang="ru-RU" sz="2000" b="1" dirty="0" smtClean="0"/>
              <a:t>                                                                                                                                                  </a:t>
            </a:r>
            <a:r>
              <a:rPr lang="ru-RU" sz="2000" b="1" dirty="0" err="1" smtClean="0"/>
              <a:t>Учениця</a:t>
            </a:r>
            <a:r>
              <a:rPr lang="ru-RU" sz="2000" b="1" dirty="0" smtClean="0"/>
              <a:t> 11-Б </a:t>
            </a:r>
            <a:r>
              <a:rPr lang="ru-RU" sz="2000" b="1" dirty="0" err="1" smtClean="0"/>
              <a:t>класу</a:t>
            </a:r>
            <a:endParaRPr lang="ru-RU" sz="2000" b="1" dirty="0" smtClean="0"/>
          </a:p>
          <a:p>
            <a:r>
              <a:rPr lang="ru-RU" sz="2000" b="1" dirty="0" smtClean="0"/>
              <a:t>                                                                                                                                                   </a:t>
            </a:r>
            <a:r>
              <a:rPr lang="ru-RU" sz="2000" b="1" dirty="0" err="1" smtClean="0"/>
              <a:t>Галєєва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Дарина</a:t>
            </a:r>
            <a:r>
              <a:rPr lang="ru-RU" sz="2000" b="1" dirty="0" smtClean="0"/>
              <a:t> 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pPr algn="ctr"/>
            <a:r>
              <a:rPr lang="ru-RU" sz="2000" b="1" dirty="0" err="1" smtClean="0"/>
              <a:t>Бровари</a:t>
            </a:r>
            <a:r>
              <a:rPr lang="ru-RU" sz="2000" b="1" dirty="0" smtClean="0"/>
              <a:t> 2014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606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53581"/>
            <a:ext cx="12277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6</a:t>
            </a:r>
            <a:r>
              <a:rPr lang="ru-RU" b="1" i="1" dirty="0" smtClean="0"/>
              <a:t>. </a:t>
            </a:r>
            <a:r>
              <a:rPr lang="ru-RU" dirty="0" smtClean="0"/>
              <a:t>Прерогатива </a:t>
            </a:r>
            <a:r>
              <a:rPr lang="ru-RU" dirty="0" err="1" smtClean="0"/>
              <a:t>жінок</a:t>
            </a:r>
            <a:r>
              <a:rPr lang="ru-RU" dirty="0" smtClean="0"/>
              <a:t> - </a:t>
            </a:r>
            <a:r>
              <a:rPr lang="ru-RU" dirty="0" err="1" smtClean="0"/>
              <a:t>хатня</a:t>
            </a:r>
            <a:r>
              <a:rPr lang="ru-RU" dirty="0" smtClean="0"/>
              <a:t> робота та </a:t>
            </a:r>
            <a:r>
              <a:rPr lang="ru-RU" dirty="0" err="1" smtClean="0"/>
              <a:t>виховання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Жодна</a:t>
            </a:r>
            <a:r>
              <a:rPr lang="ru-RU" dirty="0" smtClean="0"/>
              <a:t> стать не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схильностей</a:t>
            </a:r>
            <a:r>
              <a:rPr lang="ru-RU" dirty="0" smtClean="0"/>
              <a:t> до </a:t>
            </a:r>
            <a:r>
              <a:rPr lang="ru-RU" dirty="0" err="1" smtClean="0"/>
              <a:t>опікувальної</a:t>
            </a:r>
            <a:r>
              <a:rPr lang="ru-RU" dirty="0" smtClean="0"/>
              <a:t>, </a:t>
            </a:r>
            <a:r>
              <a:rPr lang="ru-RU" dirty="0" err="1" smtClean="0"/>
              <a:t>обслуговуючої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 </a:t>
            </a:r>
            <a:r>
              <a:rPr lang="ru-RU" dirty="0" err="1" smtClean="0"/>
              <a:t>Статевотипізований</a:t>
            </a:r>
            <a:r>
              <a:rPr lang="ru-RU" dirty="0" smtClean="0"/>
              <a:t> </a:t>
            </a:r>
            <a:r>
              <a:rPr lang="ru-RU" dirty="0" err="1" smtClean="0"/>
              <a:t>розподіл</a:t>
            </a:r>
            <a:r>
              <a:rPr lang="ru-RU" dirty="0" smtClean="0"/>
              <a:t> </a:t>
            </a:r>
            <a:r>
              <a:rPr lang="ru-RU" dirty="0" err="1" smtClean="0"/>
              <a:t>праці</a:t>
            </a:r>
            <a:r>
              <a:rPr lang="ru-RU" dirty="0" smtClean="0"/>
              <a:t> </a:t>
            </a:r>
            <a:r>
              <a:rPr lang="ru-RU" dirty="0" err="1" smtClean="0"/>
              <a:t>характерний</a:t>
            </a:r>
            <a:r>
              <a:rPr lang="ru-RU" dirty="0" smtClean="0"/>
              <a:t> для </a:t>
            </a:r>
            <a:r>
              <a:rPr lang="ru-RU" dirty="0" err="1" smtClean="0"/>
              <a:t>патріархальних</a:t>
            </a:r>
            <a:r>
              <a:rPr lang="ru-RU" dirty="0" smtClean="0"/>
              <a:t> </a:t>
            </a:r>
            <a:r>
              <a:rPr lang="ru-RU" dirty="0" err="1" smtClean="0"/>
              <a:t>взаємин</a:t>
            </a:r>
            <a:r>
              <a:rPr lang="ru-RU" dirty="0" smtClean="0"/>
              <a:t>. </a:t>
            </a:r>
            <a:r>
              <a:rPr lang="ru-RU" dirty="0" err="1" smtClean="0"/>
              <a:t>Партнерський</a:t>
            </a:r>
            <a:r>
              <a:rPr lang="ru-RU" dirty="0" smtClean="0"/>
              <a:t> тип </a:t>
            </a:r>
            <a:r>
              <a:rPr lang="ru-RU" dirty="0" err="1" smtClean="0"/>
              <a:t>шлюбних</a:t>
            </a:r>
            <a:r>
              <a:rPr lang="ru-RU" dirty="0" smtClean="0"/>
              <a:t> </a:t>
            </a:r>
            <a:r>
              <a:rPr lang="ru-RU" dirty="0" err="1" smtClean="0"/>
              <a:t>стосунків</a:t>
            </a:r>
            <a:r>
              <a:rPr lang="ru-RU" dirty="0" smtClean="0"/>
              <a:t> </a:t>
            </a:r>
            <a:r>
              <a:rPr lang="ru-RU" dirty="0" err="1" smtClean="0"/>
              <a:t>побудований</a:t>
            </a:r>
            <a:r>
              <a:rPr lang="ru-RU" dirty="0" smtClean="0"/>
              <a:t> на </a:t>
            </a:r>
            <a:r>
              <a:rPr lang="ru-RU" dirty="0" err="1" smtClean="0"/>
              <a:t>взаємозамінності</a:t>
            </a:r>
            <a:r>
              <a:rPr lang="ru-RU" dirty="0" smtClean="0"/>
              <a:t>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сімейних</a:t>
            </a:r>
            <a:r>
              <a:rPr lang="ru-RU" dirty="0" smtClean="0"/>
              <a:t> ролей. </a:t>
            </a:r>
            <a:r>
              <a:rPr lang="ru-RU" dirty="0" err="1" smtClean="0"/>
              <a:t>Виконує</a:t>
            </a:r>
            <a:r>
              <a:rPr lang="ru-RU" dirty="0" smtClean="0"/>
              <a:t> </a:t>
            </a:r>
            <a:r>
              <a:rPr lang="ru-RU" dirty="0" err="1" smtClean="0"/>
              <a:t>домашню</a:t>
            </a:r>
            <a:r>
              <a:rPr lang="ru-RU" dirty="0" smtClean="0"/>
              <a:t> роботу не той,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жіночої</a:t>
            </a:r>
            <a:r>
              <a:rPr lang="ru-RU" dirty="0" smtClean="0"/>
              <a:t> </a:t>
            </a:r>
            <a:r>
              <a:rPr lang="ru-RU" dirty="0" err="1" smtClean="0"/>
              <a:t>статі</a:t>
            </a:r>
            <a:r>
              <a:rPr lang="ru-RU" dirty="0" smtClean="0"/>
              <a:t>, а той,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вільний</a:t>
            </a:r>
            <a:r>
              <a:rPr lang="ru-RU" dirty="0" smtClean="0"/>
              <a:t> час. Морально-</a:t>
            </a:r>
            <a:r>
              <a:rPr lang="ru-RU" dirty="0" err="1" smtClean="0"/>
              <a:t>психологічний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сім'ї</a:t>
            </a:r>
            <a:r>
              <a:rPr lang="ru-RU" dirty="0" smtClean="0"/>
              <a:t>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домінуючих</a:t>
            </a:r>
            <a:r>
              <a:rPr lang="ru-RU" dirty="0" smtClean="0"/>
              <a:t> </a:t>
            </a:r>
            <a:r>
              <a:rPr lang="ru-RU" dirty="0" err="1" smtClean="0"/>
              <a:t>настроїв</a:t>
            </a:r>
            <a:r>
              <a:rPr lang="ru-RU" dirty="0" smtClean="0"/>
              <a:t> </a:t>
            </a:r>
            <a:r>
              <a:rPr lang="ru-RU" dirty="0" err="1" smtClean="0"/>
              <a:t>обох</a:t>
            </a:r>
            <a:r>
              <a:rPr lang="ru-RU" dirty="0" smtClean="0"/>
              <a:t> - </a:t>
            </a:r>
            <a:r>
              <a:rPr lang="ru-RU" dirty="0" err="1" smtClean="0"/>
              <a:t>чоловіка</a:t>
            </a:r>
            <a:r>
              <a:rPr lang="ru-RU" dirty="0" smtClean="0"/>
              <a:t> та </a:t>
            </a:r>
            <a:r>
              <a:rPr lang="ru-RU" dirty="0" err="1" smtClean="0"/>
              <a:t>дружини</a:t>
            </a:r>
            <a:r>
              <a:rPr lang="ru-RU" dirty="0" smtClean="0"/>
              <a:t>. </a:t>
            </a:r>
            <a:r>
              <a:rPr lang="ru-RU" dirty="0" err="1" smtClean="0"/>
              <a:t>Маскулінна</a:t>
            </a:r>
            <a:r>
              <a:rPr lang="ru-RU" dirty="0" smtClean="0"/>
              <a:t> </a:t>
            </a:r>
            <a:r>
              <a:rPr lang="ru-RU" dirty="0" err="1" smtClean="0"/>
              <a:t>лінія</a:t>
            </a:r>
            <a:r>
              <a:rPr lang="ru-RU" dirty="0" smtClean="0"/>
              <a:t> </a:t>
            </a:r>
            <a:r>
              <a:rPr lang="ru-RU" dirty="0" err="1" smtClean="0"/>
              <a:t>поведінки</a:t>
            </a:r>
            <a:r>
              <a:rPr lang="ru-RU" dirty="0" smtClean="0"/>
              <a:t> </a:t>
            </a:r>
            <a:r>
              <a:rPr lang="ru-RU" dirty="0" err="1" smtClean="0"/>
              <a:t>чоловіка</a:t>
            </a:r>
            <a:r>
              <a:rPr lang="ru-RU" dirty="0" smtClean="0"/>
              <a:t> в </a:t>
            </a:r>
            <a:r>
              <a:rPr lang="ru-RU" dirty="0" err="1" smtClean="0"/>
              <a:t>сім'ї</a:t>
            </a:r>
            <a:r>
              <a:rPr lang="ru-RU" dirty="0" smtClean="0"/>
              <a:t> часто </a:t>
            </a:r>
            <a:r>
              <a:rPr lang="ru-RU" dirty="0" err="1" smtClean="0"/>
              <a:t>обертається</a:t>
            </a:r>
            <a:r>
              <a:rPr lang="ru-RU" dirty="0" smtClean="0"/>
              <a:t> диктатом не </a:t>
            </a:r>
            <a:r>
              <a:rPr lang="ru-RU" dirty="0" err="1" smtClean="0"/>
              <a:t>тільки</a:t>
            </a:r>
            <a:r>
              <a:rPr lang="ru-RU" dirty="0" smtClean="0"/>
              <a:t> над </a:t>
            </a:r>
            <a:r>
              <a:rPr lang="ru-RU" dirty="0" err="1" smtClean="0"/>
              <a:t>жінкою</a:t>
            </a:r>
            <a:r>
              <a:rPr lang="ru-RU" dirty="0" smtClean="0"/>
              <a:t>, а й над </a:t>
            </a:r>
            <a:r>
              <a:rPr lang="ru-RU" dirty="0" err="1" smtClean="0"/>
              <a:t>дітьми</a:t>
            </a:r>
            <a:r>
              <a:rPr lang="ru-RU" dirty="0" smtClean="0"/>
              <a:t>.</a:t>
            </a:r>
          </a:p>
          <a:p>
            <a:r>
              <a:rPr lang="en-US" b="1" i="1" dirty="0" smtClean="0"/>
              <a:t>7</a:t>
            </a:r>
            <a:r>
              <a:rPr lang="ru-RU" b="1" i="1" dirty="0" smtClean="0"/>
              <a:t>.</a:t>
            </a:r>
            <a:r>
              <a:rPr lang="ru-RU" dirty="0" smtClean="0"/>
              <a:t> </a:t>
            </a:r>
            <a:r>
              <a:rPr lang="ru-RU" dirty="0" err="1" smtClean="0"/>
              <a:t>Жінкам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 err="1" smtClean="0"/>
              <a:t>орієнтуватися</a:t>
            </a:r>
            <a:r>
              <a:rPr lang="ru-RU" dirty="0" smtClean="0"/>
              <a:t> на </a:t>
            </a:r>
            <a:r>
              <a:rPr lang="ru-RU" dirty="0" err="1" smtClean="0"/>
              <a:t>підлеглі</a:t>
            </a:r>
            <a:r>
              <a:rPr lang="ru-RU" dirty="0" smtClean="0"/>
              <a:t> </a:t>
            </a:r>
            <a:r>
              <a:rPr lang="ru-RU" dirty="0" err="1" smtClean="0"/>
              <a:t>ролі</a:t>
            </a:r>
            <a:r>
              <a:rPr lang="ru-RU" dirty="0" smtClean="0"/>
              <a:t>. </a:t>
            </a:r>
            <a:r>
              <a:rPr lang="ru-RU" dirty="0" err="1" smtClean="0"/>
              <a:t>Чоловіки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 err="1" smtClean="0"/>
              <a:t>справляються</a:t>
            </a:r>
            <a:r>
              <a:rPr lang="ru-RU" dirty="0" smtClean="0"/>
              <a:t> з  </a:t>
            </a:r>
            <a:r>
              <a:rPr lang="ru-RU" dirty="0" err="1" smtClean="0"/>
              <a:t>керівними</a:t>
            </a:r>
            <a:r>
              <a:rPr lang="ru-RU" dirty="0" smtClean="0"/>
              <a:t> посадами і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розуміються</a:t>
            </a:r>
            <a:r>
              <a:rPr lang="ru-RU" dirty="0" smtClean="0"/>
              <a:t> на , </a:t>
            </a:r>
            <a:r>
              <a:rPr lang="ru-RU" dirty="0" err="1" smtClean="0"/>
              <a:t>економіці</a:t>
            </a:r>
            <a:r>
              <a:rPr lang="ru-RU" dirty="0" smtClean="0"/>
              <a:t>, </a:t>
            </a:r>
            <a:r>
              <a:rPr lang="ru-RU" dirty="0" err="1" smtClean="0"/>
              <a:t>науці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нічим</a:t>
            </a:r>
            <a:r>
              <a:rPr lang="ru-RU" dirty="0" smtClean="0"/>
              <a:t> не </a:t>
            </a:r>
            <a:r>
              <a:rPr lang="ru-RU" dirty="0" err="1" smtClean="0"/>
              <a:t>поступаються</a:t>
            </a:r>
            <a:r>
              <a:rPr lang="ru-RU" dirty="0" smtClean="0"/>
              <a:t> </a:t>
            </a:r>
            <a:r>
              <a:rPr lang="ru-RU" dirty="0" err="1" smtClean="0"/>
              <a:t>чоловікам</a:t>
            </a:r>
            <a:r>
              <a:rPr lang="ru-RU" dirty="0" smtClean="0"/>
              <a:t> у </a:t>
            </a:r>
            <a:r>
              <a:rPr lang="ru-RU" dirty="0" err="1" smtClean="0"/>
              <a:t>професійній</a:t>
            </a:r>
            <a:r>
              <a:rPr lang="ru-RU" dirty="0" smtClean="0"/>
              <a:t> </a:t>
            </a:r>
            <a:r>
              <a:rPr lang="ru-RU" dirty="0" err="1" smtClean="0"/>
              <a:t>придатності</a:t>
            </a:r>
            <a:r>
              <a:rPr lang="ru-RU" dirty="0" smtClean="0"/>
              <a:t> до </a:t>
            </a:r>
            <a:r>
              <a:rPr lang="ru-RU" dirty="0" err="1" smtClean="0"/>
              <a:t>найрізноманітніших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 Серед </a:t>
            </a:r>
            <a:r>
              <a:rPr lang="ru-RU" dirty="0" err="1" smtClean="0"/>
              <a:t>жінок</a:t>
            </a:r>
            <a:r>
              <a:rPr lang="ru-RU" dirty="0" smtClean="0"/>
              <a:t> є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вчені</a:t>
            </a:r>
            <a:r>
              <a:rPr lang="ru-RU" dirty="0" smtClean="0"/>
              <a:t>, </a:t>
            </a:r>
            <a:r>
              <a:rPr lang="ru-RU" dirty="0" err="1" smtClean="0"/>
              <a:t>керівники</a:t>
            </a:r>
            <a:r>
              <a:rPr lang="ru-RU" dirty="0" smtClean="0"/>
              <a:t> </a:t>
            </a:r>
            <a:r>
              <a:rPr lang="ru-RU" dirty="0" err="1" smtClean="0"/>
              <a:t>фірм</a:t>
            </a:r>
            <a:r>
              <a:rPr lang="ru-RU" dirty="0" smtClean="0"/>
              <a:t>, </a:t>
            </a:r>
            <a:r>
              <a:rPr lang="ru-RU" dirty="0" err="1" smtClean="0"/>
              <a:t>підприємств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міністри</a:t>
            </a:r>
            <a:r>
              <a:rPr lang="ru-RU" dirty="0" smtClean="0"/>
              <a:t>, </a:t>
            </a:r>
            <a:r>
              <a:rPr lang="ru-RU" dirty="0" err="1" smtClean="0"/>
              <a:t>прем'єри</a:t>
            </a:r>
            <a:r>
              <a:rPr lang="ru-RU" dirty="0" smtClean="0"/>
              <a:t> </a:t>
            </a:r>
            <a:r>
              <a:rPr lang="ru-RU" dirty="0" err="1" smtClean="0"/>
              <a:t>урядів</a:t>
            </a:r>
            <a:r>
              <a:rPr lang="ru-RU" dirty="0" smtClean="0"/>
              <a:t>, </a:t>
            </a:r>
            <a:r>
              <a:rPr lang="ru-RU" dirty="0" err="1" smtClean="0"/>
              <a:t>командири</a:t>
            </a:r>
            <a:r>
              <a:rPr lang="ru-RU" dirty="0" smtClean="0"/>
              <a:t> </a:t>
            </a:r>
            <a:r>
              <a:rPr lang="ru-RU" dirty="0" err="1" smtClean="0"/>
              <a:t>космічних</a:t>
            </a:r>
            <a:r>
              <a:rPr lang="ru-RU" dirty="0" smtClean="0"/>
              <a:t> </a:t>
            </a:r>
            <a:r>
              <a:rPr lang="ru-RU" dirty="0" err="1" smtClean="0"/>
              <a:t>екіпажів</a:t>
            </a:r>
            <a:r>
              <a:rPr lang="ru-RU" dirty="0" smtClean="0"/>
              <a:t> та </a:t>
            </a:r>
            <a:r>
              <a:rPr lang="ru-RU" dirty="0" err="1" smtClean="0"/>
              <a:t>президенти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: </a:t>
            </a:r>
            <a:r>
              <a:rPr lang="ru-RU" dirty="0" err="1" smtClean="0"/>
              <a:t>всі</a:t>
            </a:r>
            <a:r>
              <a:rPr lang="ru-RU" dirty="0" smtClean="0"/>
              <a:t> вони </a:t>
            </a:r>
            <a:r>
              <a:rPr lang="ru-RU" dirty="0" err="1" smtClean="0"/>
              <a:t>чудово</a:t>
            </a:r>
            <a:r>
              <a:rPr lang="ru-RU" dirty="0" smtClean="0"/>
              <a:t> </a:t>
            </a:r>
            <a:r>
              <a:rPr lang="ru-RU" dirty="0" err="1" smtClean="0"/>
              <a:t>справляються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своїми</a:t>
            </a:r>
            <a:r>
              <a:rPr lang="ru-RU" dirty="0" smtClean="0"/>
              <a:t> </a:t>
            </a:r>
            <a:r>
              <a:rPr lang="ru-RU" dirty="0" err="1" smtClean="0"/>
              <a:t>обов’язками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46" y="670940"/>
            <a:ext cx="4997958" cy="2498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76" y="302480"/>
            <a:ext cx="4991100" cy="32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8364" y="147566"/>
            <a:ext cx="3048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/>
              <a:t>Упередження </a:t>
            </a:r>
            <a:endParaRPr lang="ru-RU" sz="36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2608" y="1292644"/>
            <a:ext cx="7400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</a:t>
            </a:r>
            <a:r>
              <a:rPr lang="ru-RU" dirty="0" err="1" smtClean="0">
                <a:latin typeface="Comic Sans MS" panose="030F0702030302020204" pitchFamily="66" charset="0"/>
              </a:rPr>
              <a:t>Всі</a:t>
            </a:r>
            <a:r>
              <a:rPr lang="ru-RU" dirty="0" smtClean="0">
                <a:latin typeface="Comic Sans MS" panose="030F0702030302020204" pitchFamily="66" charset="0"/>
              </a:rPr>
              <a:t> люди </a:t>
            </a:r>
            <a:r>
              <a:rPr lang="ru-RU" dirty="0" err="1" smtClean="0">
                <a:latin typeface="Comic Sans MS" panose="030F0702030302020204" pitchFamily="66" charset="0"/>
              </a:rPr>
              <a:t>народжуються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вільними</a:t>
            </a:r>
            <a:r>
              <a:rPr lang="ru-RU" dirty="0" smtClean="0">
                <a:latin typeface="Comic Sans MS" panose="030F0702030302020204" pitchFamily="66" charset="0"/>
              </a:rPr>
              <a:t> і </a:t>
            </a:r>
            <a:r>
              <a:rPr lang="ru-RU" dirty="0" err="1" smtClean="0">
                <a:latin typeface="Comic Sans MS" panose="030F0702030302020204" pitchFamily="66" charset="0"/>
              </a:rPr>
              <a:t>рівними</a:t>
            </a:r>
            <a:r>
              <a:rPr lang="ru-RU" dirty="0" smtClean="0">
                <a:latin typeface="Comic Sans MS" panose="030F0702030302020204" pitchFamily="66" charset="0"/>
              </a:rPr>
              <a:t> у </a:t>
            </a:r>
            <a:r>
              <a:rPr lang="ru-RU" dirty="0" err="1" smtClean="0">
                <a:latin typeface="Comic Sans MS" panose="030F0702030302020204" pitchFamily="66" charset="0"/>
              </a:rPr>
              <a:t>своїй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гідності</a:t>
            </a:r>
            <a:r>
              <a:rPr lang="ru-RU" dirty="0" smtClean="0">
                <a:latin typeface="Comic Sans MS" panose="030F0702030302020204" pitchFamily="66" charset="0"/>
              </a:rPr>
              <a:t> та правах. Вони </a:t>
            </a:r>
            <a:r>
              <a:rPr lang="ru-RU" dirty="0" err="1" smtClean="0">
                <a:latin typeface="Comic Sans MS" panose="030F0702030302020204" pitchFamily="66" charset="0"/>
              </a:rPr>
              <a:t>наділені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розумом</a:t>
            </a:r>
            <a:r>
              <a:rPr lang="ru-RU" dirty="0" smtClean="0">
                <a:latin typeface="Comic Sans MS" panose="030F0702030302020204" pitchFamily="66" charset="0"/>
              </a:rPr>
              <a:t> і </a:t>
            </a:r>
            <a:r>
              <a:rPr lang="ru-RU" dirty="0" err="1" smtClean="0">
                <a:latin typeface="Comic Sans MS" panose="030F0702030302020204" pitchFamily="66" charset="0"/>
              </a:rPr>
              <a:t>совістю</a:t>
            </a:r>
            <a:r>
              <a:rPr lang="ru-RU" dirty="0" smtClean="0">
                <a:latin typeface="Comic Sans MS" panose="030F0702030302020204" pitchFamily="66" charset="0"/>
              </a:rPr>
              <a:t> і </a:t>
            </a:r>
            <a:r>
              <a:rPr lang="ru-RU" dirty="0" err="1" smtClean="0">
                <a:latin typeface="Comic Sans MS" panose="030F0702030302020204" pitchFamily="66" charset="0"/>
              </a:rPr>
              <a:t>повинні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діяти</a:t>
            </a:r>
            <a:r>
              <a:rPr lang="ru-RU" dirty="0" smtClean="0">
                <a:latin typeface="Comic Sans MS" panose="030F0702030302020204" pitchFamily="66" charset="0"/>
              </a:rPr>
              <a:t> у </a:t>
            </a:r>
            <a:r>
              <a:rPr lang="ru-RU" dirty="0" err="1" smtClean="0">
                <a:latin typeface="Comic Sans MS" panose="030F0702030302020204" pitchFamily="66" charset="0"/>
              </a:rPr>
              <a:t>відношенні</a:t>
            </a:r>
            <a:r>
              <a:rPr lang="ru-RU" dirty="0" smtClean="0">
                <a:latin typeface="Comic Sans MS" panose="030F0702030302020204" pitchFamily="66" charset="0"/>
              </a:rPr>
              <a:t> один до одного в </a:t>
            </a:r>
            <a:r>
              <a:rPr lang="ru-RU" dirty="0" err="1" smtClean="0">
                <a:latin typeface="Comic Sans MS" panose="030F0702030302020204" pitchFamily="66" charset="0"/>
              </a:rPr>
              <a:t>дусі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братерства</a:t>
            </a:r>
            <a:r>
              <a:rPr lang="ru-RU" dirty="0" smtClean="0">
                <a:latin typeface="Comic Sans MS" panose="030F0702030302020204" pitchFamily="66" charset="0"/>
              </a:rPr>
              <a:t>»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ru-RU" dirty="0" smtClean="0">
                <a:latin typeface="Comic Sans MS" panose="030F0702030302020204" pitchFamily="66" charset="0"/>
              </a:rPr>
              <a:t> (</a:t>
            </a:r>
            <a:r>
              <a:rPr lang="ru-RU" dirty="0" err="1" smtClean="0">
                <a:latin typeface="Comic Sans MS" panose="030F0702030302020204" pitchFamily="66" charset="0"/>
              </a:rPr>
              <a:t>Загальна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декларація</a:t>
            </a:r>
            <a:r>
              <a:rPr lang="ru-RU" dirty="0" smtClean="0">
                <a:latin typeface="Comic Sans MS" panose="030F0702030302020204" pitchFamily="66" charset="0"/>
              </a:rPr>
              <a:t> прав </a:t>
            </a:r>
            <a:r>
              <a:rPr lang="ru-RU" dirty="0" err="1" smtClean="0">
                <a:latin typeface="Comic Sans MS" panose="030F0702030302020204" pitchFamily="66" charset="0"/>
              </a:rPr>
              <a:t>людини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стаття</a:t>
            </a:r>
            <a:r>
              <a:rPr lang="ru-RU" dirty="0" smtClean="0">
                <a:latin typeface="Comic Sans MS" panose="030F0702030302020204" pitchFamily="66" charset="0"/>
              </a:rPr>
              <a:t> 1).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336" y="2839087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/>
              <a:t>Причини </a:t>
            </a:r>
            <a:r>
              <a:rPr lang="ru-RU" sz="2000" b="1" i="1" dirty="0" err="1" smtClean="0"/>
              <a:t>упередження</a:t>
            </a:r>
            <a:endParaRPr lang="ru-RU" sz="2000" b="1" i="1" dirty="0" smtClean="0"/>
          </a:p>
          <a:p>
            <a:r>
              <a:rPr lang="ru-RU" sz="2000" dirty="0" smtClean="0"/>
              <a:t>Через </a:t>
            </a:r>
            <a:r>
              <a:rPr lang="ru-RU" sz="2000" dirty="0" err="1" smtClean="0"/>
              <a:t>упередження</a:t>
            </a:r>
            <a:r>
              <a:rPr lang="ru-RU" sz="2000" dirty="0" smtClean="0"/>
              <a:t> люди </a:t>
            </a:r>
            <a:r>
              <a:rPr lang="ru-RU" sz="2000" dirty="0" err="1" smtClean="0"/>
              <a:t>спотворюють</a:t>
            </a:r>
            <a:r>
              <a:rPr lang="ru-RU" sz="2000" dirty="0" smtClean="0"/>
              <a:t>, неправильно </a:t>
            </a:r>
            <a:r>
              <a:rPr lang="ru-RU" sz="2000" dirty="0" err="1" smtClean="0"/>
              <a:t>тлумачать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</a:t>
            </a:r>
            <a:r>
              <a:rPr lang="ru-RU" sz="2000" dirty="0" err="1" smtClean="0"/>
              <a:t>ігнорують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факти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суперечать</a:t>
            </a:r>
            <a:r>
              <a:rPr lang="ru-RU" sz="2000" dirty="0" smtClean="0"/>
              <a:t> </a:t>
            </a:r>
            <a:r>
              <a:rPr lang="ru-RU" sz="2000" dirty="0" err="1" smtClean="0"/>
              <a:t>їхнім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переконанням</a:t>
            </a:r>
            <a:r>
              <a:rPr lang="ru-RU" sz="2000" dirty="0" smtClean="0"/>
              <a:t>. У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 </a:t>
            </a:r>
            <a:r>
              <a:rPr lang="ru-RU" sz="2000" dirty="0" err="1" smtClean="0"/>
              <a:t>упередження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розвинути</a:t>
            </a:r>
            <a:r>
              <a:rPr lang="ru-RU" sz="2000" dirty="0" smtClean="0"/>
              <a:t> батьки,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прищеплюють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їм</a:t>
            </a:r>
            <a:r>
              <a:rPr lang="ru-RU" sz="2000" dirty="0" smtClean="0"/>
              <a:t> </a:t>
            </a:r>
            <a:r>
              <a:rPr lang="ru-RU" sz="2000" dirty="0" err="1" smtClean="0"/>
              <a:t>нібито</a:t>
            </a:r>
            <a:r>
              <a:rPr lang="ru-RU" sz="2000" dirty="0" smtClean="0"/>
              <a:t> </a:t>
            </a:r>
            <a:r>
              <a:rPr lang="ru-RU" sz="2000" dirty="0" err="1" smtClean="0"/>
              <a:t>невинні</a:t>
            </a:r>
            <a:r>
              <a:rPr lang="ru-RU" sz="2000" dirty="0" smtClean="0"/>
              <a:t>, </a:t>
            </a:r>
            <a:r>
              <a:rPr lang="ru-RU" sz="2000" dirty="0" err="1" smtClean="0"/>
              <a:t>однак</a:t>
            </a:r>
            <a:r>
              <a:rPr lang="ru-RU" sz="2000" dirty="0" smtClean="0"/>
              <a:t> </a:t>
            </a:r>
            <a:r>
              <a:rPr lang="ru-RU" sz="2000" dirty="0" err="1" smtClean="0"/>
              <a:t>хибні</a:t>
            </a:r>
            <a:r>
              <a:rPr lang="ru-RU" sz="2000" dirty="0" smtClean="0"/>
              <a:t> погляди. </a:t>
            </a:r>
            <a:r>
              <a:rPr lang="ru-RU" sz="2000" dirty="0" err="1" smtClean="0"/>
              <a:t>Негативне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ставлення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культур і рас, </a:t>
            </a:r>
            <a:r>
              <a:rPr lang="ru-RU" sz="2000" dirty="0" err="1" smtClean="0"/>
              <a:t>націоналізм</a:t>
            </a:r>
            <a:r>
              <a:rPr lang="ru-RU" sz="2000" dirty="0" smtClean="0"/>
              <a:t>, </a:t>
            </a:r>
            <a:r>
              <a:rPr lang="ru-RU" sz="2000" dirty="0" err="1" smtClean="0"/>
              <a:t>фальшиві</a:t>
            </a:r>
            <a:r>
              <a:rPr lang="ru-RU" sz="2000" dirty="0" smtClean="0"/>
              <a:t> </a:t>
            </a:r>
            <a:r>
              <a:rPr lang="ru-RU" sz="2000" dirty="0" err="1" smtClean="0"/>
              <a:t>релігійні</a:t>
            </a:r>
            <a:r>
              <a:rPr lang="ru-RU" sz="2000" dirty="0" smtClean="0"/>
              <a:t> </a:t>
            </a:r>
            <a:r>
              <a:rPr lang="ru-RU" sz="2000" dirty="0" err="1" smtClean="0"/>
              <a:t>вчення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надто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висока</a:t>
            </a:r>
            <a:r>
              <a:rPr lang="ru-RU" sz="2000" dirty="0" smtClean="0"/>
              <a:t> думка про себе </a:t>
            </a:r>
            <a:r>
              <a:rPr lang="ru-RU" sz="2000" dirty="0" err="1" smtClean="0"/>
              <a:t>теж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підґрунтям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упередження</a:t>
            </a:r>
            <a:r>
              <a:rPr lang="ru-RU" sz="2000" dirty="0" smtClean="0"/>
              <a:t>. </a:t>
            </a:r>
            <a:r>
              <a:rPr lang="ru-RU" sz="2000" dirty="0" err="1" smtClean="0"/>
              <a:t>Розгляньмо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кілька</a:t>
            </a:r>
            <a:r>
              <a:rPr lang="ru-RU" sz="2000" dirty="0" smtClean="0"/>
              <a:t> </a:t>
            </a:r>
            <a:r>
              <a:rPr lang="ru-RU" sz="2000" dirty="0" err="1" smtClean="0"/>
              <a:t>чинників</a:t>
            </a:r>
            <a:r>
              <a:rPr lang="ru-RU" sz="2000" dirty="0" smtClean="0"/>
              <a:t>, через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іноді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виникає</a:t>
            </a:r>
            <a:r>
              <a:rPr lang="ru-RU" sz="2000" dirty="0" smtClean="0"/>
              <a:t> </a:t>
            </a:r>
            <a:r>
              <a:rPr lang="ru-RU" sz="2000" dirty="0" err="1" smtClean="0"/>
              <a:t>упередження</a:t>
            </a:r>
            <a:r>
              <a:rPr lang="ru-RU" sz="2000" dirty="0" smtClean="0"/>
              <a:t>,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091" y="2492973"/>
            <a:ext cx="49244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792" y="0"/>
            <a:ext cx="110825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/>
              <a:t>T</a:t>
            </a:r>
            <a:r>
              <a:rPr lang="ru-RU" sz="3200" b="1" i="1" u="sng" dirty="0" err="1" smtClean="0"/>
              <a:t>овариство</a:t>
            </a:r>
            <a:r>
              <a:rPr lang="ru-RU" sz="3200" b="1" i="1" u="sng" dirty="0" smtClean="0"/>
              <a:t>.</a:t>
            </a:r>
          </a:p>
          <a:p>
            <a:pPr algn="ctr"/>
            <a:endParaRPr lang="uk-UA" sz="2400" b="1" i="1" u="sng" dirty="0"/>
          </a:p>
          <a:p>
            <a:pPr algn="ctr"/>
            <a:endParaRPr lang="uk-UA" sz="2400" b="1" i="1" u="sng" dirty="0" smtClean="0"/>
          </a:p>
          <a:p>
            <a:pPr algn="ctr"/>
            <a:endParaRPr lang="uk-UA" sz="2400" b="1" i="1" u="sng" dirty="0"/>
          </a:p>
          <a:p>
            <a:pPr algn="ctr"/>
            <a:endParaRPr lang="uk-UA" sz="2400" b="1" i="1" u="sng" dirty="0" smtClean="0"/>
          </a:p>
          <a:p>
            <a:pPr algn="ctr"/>
            <a:endParaRPr lang="uk-UA" sz="2400" b="1" i="1" u="sng" dirty="0"/>
          </a:p>
          <a:p>
            <a:pPr algn="ctr"/>
            <a:endParaRPr lang="uk-UA" sz="2400" u="sng" dirty="0" smtClean="0"/>
          </a:p>
          <a:p>
            <a:pPr algn="ctr"/>
            <a:endParaRPr lang="uk-UA" sz="2400" u="sng" dirty="0"/>
          </a:p>
          <a:p>
            <a:pPr algn="ctr"/>
            <a:endParaRPr lang="uk-UA" sz="2400" u="sng" dirty="0" smtClean="0"/>
          </a:p>
          <a:p>
            <a:pPr algn="ctr"/>
            <a:endParaRPr lang="uk-UA" sz="2400" u="sng" dirty="0" smtClean="0"/>
          </a:p>
          <a:p>
            <a:pPr algn="ctr"/>
            <a:endParaRPr lang="uk-UA" sz="2400" u="sng" dirty="0"/>
          </a:p>
          <a:p>
            <a:r>
              <a:rPr lang="ru-RU" sz="2400" dirty="0" smtClean="0"/>
              <a:t>Люди </a:t>
            </a:r>
            <a:r>
              <a:rPr lang="ru-RU" sz="2400" dirty="0" err="1" smtClean="0"/>
              <a:t>мають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вроджену</a:t>
            </a:r>
            <a:r>
              <a:rPr lang="ru-RU" sz="2400" dirty="0" smtClean="0"/>
              <a:t> потребу в </a:t>
            </a:r>
            <a:r>
              <a:rPr lang="ru-RU" sz="2400" dirty="0" err="1" smtClean="0"/>
              <a:t>спілкуванні</a:t>
            </a:r>
            <a:r>
              <a:rPr lang="ru-RU" sz="2400" dirty="0" smtClean="0"/>
              <a:t>. </a:t>
            </a:r>
            <a:r>
              <a:rPr lang="ru-RU" sz="2400" dirty="0" err="1" smtClean="0"/>
              <a:t>Проте</a:t>
            </a:r>
            <a:r>
              <a:rPr lang="ru-RU" sz="2400" dirty="0" smtClean="0"/>
              <a:t> </a:t>
            </a:r>
            <a:r>
              <a:rPr lang="ru-RU" sz="2400" dirty="0" err="1" smtClean="0"/>
              <a:t>слід</a:t>
            </a:r>
            <a:r>
              <a:rPr lang="ru-RU" sz="2400" dirty="0" smtClean="0"/>
              <a:t> мудро </a:t>
            </a:r>
            <a:r>
              <a:rPr lang="ru-RU" sz="2400" dirty="0" err="1" smtClean="0"/>
              <a:t>вибирати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товариство</a:t>
            </a:r>
            <a:r>
              <a:rPr lang="ru-RU" sz="2400" dirty="0" smtClean="0"/>
              <a:t>,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</a:t>
            </a:r>
            <a:r>
              <a:rPr lang="ru-RU" sz="2400" dirty="0" err="1" smtClean="0"/>
              <a:t>воно</a:t>
            </a:r>
            <a:r>
              <a:rPr lang="ru-RU" sz="2400" dirty="0" smtClean="0"/>
              <a:t> </a:t>
            </a:r>
            <a:r>
              <a:rPr lang="ru-RU" sz="2400" dirty="0" err="1" smtClean="0"/>
              <a:t>справляє</a:t>
            </a:r>
            <a:r>
              <a:rPr lang="ru-RU" sz="2400" dirty="0" smtClean="0"/>
              <a:t> на нас </a:t>
            </a:r>
            <a:r>
              <a:rPr lang="ru-RU" sz="2400" dirty="0" err="1" smtClean="0"/>
              <a:t>сильний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</a:t>
            </a:r>
            <a:r>
              <a:rPr lang="ru-RU" sz="2400" dirty="0" smtClean="0"/>
              <a:t>. Тому батьки </a:t>
            </a:r>
            <a:r>
              <a:rPr lang="ru-RU" sz="2400" dirty="0" err="1" smtClean="0"/>
              <a:t>цікавляться</a:t>
            </a:r>
            <a:r>
              <a:rPr lang="ru-RU" sz="2400" dirty="0" smtClean="0"/>
              <a:t>, з ким </a:t>
            </a:r>
            <a:r>
              <a:rPr lang="ru-RU" sz="2400" dirty="0" err="1" smtClean="0"/>
              <a:t>спілкуються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їхні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. </a:t>
            </a:r>
            <a:r>
              <a:rPr lang="ru-RU" sz="2400" dirty="0" err="1" smtClean="0"/>
              <a:t>Згідно</a:t>
            </a:r>
            <a:r>
              <a:rPr lang="ru-RU" sz="2400" dirty="0" smtClean="0"/>
              <a:t> з </a:t>
            </a:r>
            <a:r>
              <a:rPr lang="uk-UA" sz="2400" dirty="0" smtClean="0"/>
              <a:t>дослідженням</a:t>
            </a:r>
            <a:r>
              <a:rPr lang="ru-RU" sz="2400" dirty="0" smtClean="0"/>
              <a:t>,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 smtClean="0"/>
              <a:t>трирічні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малюки</a:t>
            </a:r>
            <a:r>
              <a:rPr lang="ru-RU" sz="2400" dirty="0" smtClean="0"/>
              <a:t> </a:t>
            </a:r>
            <a:r>
              <a:rPr lang="ru-RU" sz="2400" dirty="0" err="1" smtClean="0"/>
              <a:t>можуть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расове</a:t>
            </a:r>
            <a:r>
              <a:rPr lang="ru-RU" sz="2400" dirty="0" smtClean="0"/>
              <a:t> </a:t>
            </a:r>
            <a:r>
              <a:rPr lang="ru-RU" sz="2400" dirty="0" err="1" smtClean="0"/>
              <a:t>упередження</a:t>
            </a:r>
            <a:r>
              <a:rPr lang="ru-RU" sz="2400" dirty="0" smtClean="0"/>
              <a:t>. </a:t>
            </a:r>
            <a:r>
              <a:rPr lang="ru-RU" sz="2400" dirty="0" err="1" smtClean="0"/>
              <a:t>Найчастіше</a:t>
            </a:r>
            <a:r>
              <a:rPr lang="ru-RU" sz="2400" dirty="0" smtClean="0"/>
              <a:t> </a:t>
            </a:r>
            <a:r>
              <a:rPr lang="ru-RU" sz="2400" dirty="0" err="1" smtClean="0"/>
              <a:t>воно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виникає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впливом</a:t>
            </a:r>
            <a:r>
              <a:rPr lang="ru-RU" sz="2400" dirty="0" smtClean="0"/>
              <a:t> </a:t>
            </a:r>
            <a:r>
              <a:rPr lang="ru-RU" sz="2400" dirty="0" err="1" smtClean="0"/>
              <a:t>вчинків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слів</a:t>
            </a:r>
            <a:r>
              <a:rPr lang="ru-RU" sz="2400" dirty="0" smtClean="0"/>
              <a:t>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 smtClean="0"/>
              <a:t>жестів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людей. А </a:t>
            </a:r>
            <a:r>
              <a:rPr lang="ru-RU" sz="2400" dirty="0" err="1" smtClean="0"/>
              <a:t>оскільки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цінності</a:t>
            </a:r>
            <a:r>
              <a:rPr lang="ru-RU" sz="2400" dirty="0" smtClean="0"/>
              <a:t> в </a:t>
            </a:r>
            <a:r>
              <a:rPr lang="ru-RU" sz="2400" dirty="0" err="1" smtClean="0"/>
              <a:t>дитини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передусім</a:t>
            </a:r>
            <a:r>
              <a:rPr lang="ru-RU" sz="2400" dirty="0" smtClean="0"/>
              <a:t> </a:t>
            </a:r>
            <a:r>
              <a:rPr lang="ru-RU" sz="2400" dirty="0" err="1" smtClean="0"/>
              <a:t>формують</a:t>
            </a:r>
            <a:r>
              <a:rPr lang="ru-RU" sz="2400" dirty="0" smtClean="0"/>
              <a:t> батьки, то вони </a:t>
            </a:r>
            <a:r>
              <a:rPr lang="ru-RU" sz="2400" dirty="0" err="1" smtClean="0"/>
              <a:t>повинні</a:t>
            </a:r>
            <a:r>
              <a:rPr lang="ru-RU" sz="2400" dirty="0" smtClean="0"/>
              <a:t> з </a:t>
            </a:r>
            <a:r>
              <a:rPr lang="ru-RU" sz="2400" dirty="0" err="1" smtClean="0"/>
              <a:t>усіх</a:t>
            </a:r>
            <a:r>
              <a:rPr lang="ru-RU" sz="2400" dirty="0" smtClean="0"/>
              <a:t> сил </a:t>
            </a:r>
            <a:r>
              <a:rPr lang="ru-RU" sz="2400" dirty="0" err="1" smtClean="0"/>
              <a:t>старатися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подавати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їй</a:t>
            </a:r>
            <a:r>
              <a:rPr lang="ru-RU" sz="2400" dirty="0" smtClean="0"/>
              <a:t> </a:t>
            </a:r>
            <a:r>
              <a:rPr lang="ru-RU" sz="2400" dirty="0" err="1" smtClean="0"/>
              <a:t>добрий</a:t>
            </a:r>
            <a:r>
              <a:rPr lang="ru-RU" sz="2400" dirty="0" smtClean="0"/>
              <a:t> приклад.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91" y="976494"/>
            <a:ext cx="4262057" cy="2896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56" y="1139689"/>
            <a:ext cx="5163788" cy="25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39710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/>
              <a:t>Націоналізм</a:t>
            </a:r>
            <a:endParaRPr lang="en-US" sz="2800" b="1" i="1" dirty="0" smtClean="0"/>
          </a:p>
          <a:p>
            <a:pPr algn="ctr"/>
            <a:endParaRPr lang="en-US" sz="2800" b="1" i="1" dirty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/>
          </a:p>
          <a:p>
            <a:pPr algn="ctr"/>
            <a:endParaRPr lang="en-US" sz="2800" b="1" i="1" dirty="0" smtClean="0"/>
          </a:p>
          <a:p>
            <a:pPr algn="ctr"/>
            <a:endParaRPr lang="uk-UA" sz="2800" b="1" i="1" dirty="0" smtClean="0"/>
          </a:p>
          <a:p>
            <a:pPr algn="ctr"/>
            <a:endParaRPr lang="en-US" sz="2800" b="1" i="1" dirty="0" smtClean="0"/>
          </a:p>
          <a:p>
            <a:pPr algn="ctr"/>
            <a:endParaRPr lang="en-US" sz="2800" b="1" i="1" dirty="0"/>
          </a:p>
          <a:p>
            <a:pPr algn="ctr"/>
            <a:endParaRPr lang="en-US" sz="2800" b="1" i="1" dirty="0"/>
          </a:p>
          <a:p>
            <a:r>
              <a:rPr lang="ru-RU" dirty="0" smtClean="0"/>
              <a:t> </a:t>
            </a:r>
            <a:r>
              <a:rPr lang="ru-RU" sz="2000" dirty="0" smtClean="0"/>
              <a:t>За </a:t>
            </a:r>
            <a:r>
              <a:rPr lang="ru-RU" sz="2000" dirty="0" err="1" smtClean="0"/>
              <a:t>визначенням</a:t>
            </a:r>
            <a:r>
              <a:rPr lang="ru-RU" sz="2000" dirty="0" smtClean="0"/>
              <a:t> одного словника, </a:t>
            </a:r>
            <a:r>
              <a:rPr lang="ru-RU" sz="2000" dirty="0" err="1" smtClean="0"/>
              <a:t>націоналізм</a:t>
            </a:r>
            <a:r>
              <a:rPr lang="ru-RU" sz="2000" dirty="0" smtClean="0"/>
              <a:t> — </a:t>
            </a:r>
            <a:r>
              <a:rPr lang="ru-RU" sz="2000" dirty="0" err="1" smtClean="0"/>
              <a:t>це</a:t>
            </a:r>
            <a:r>
              <a:rPr lang="ru-RU" sz="2000" dirty="0" smtClean="0"/>
              <a:t> «</a:t>
            </a:r>
            <a:r>
              <a:rPr lang="ru-RU" sz="2000" dirty="0" err="1" smtClean="0"/>
              <a:t>ідеологія</a:t>
            </a:r>
            <a:r>
              <a:rPr lang="ru-RU" sz="2000" dirty="0" smtClean="0"/>
              <a:t> й </a:t>
            </a:r>
            <a:r>
              <a:rPr lang="ru-RU" sz="2000" dirty="0" err="1" smtClean="0"/>
              <a:t>політика</a:t>
            </a:r>
            <a:r>
              <a:rPr lang="ru-RU" sz="2000" dirty="0" smtClean="0"/>
              <a:t>, яка </a:t>
            </a:r>
            <a:r>
              <a:rPr lang="ru-RU" sz="2000" dirty="0" err="1" smtClean="0"/>
              <a:t>проповідує</a:t>
            </a:r>
            <a:r>
              <a:rPr lang="ru-RU" sz="2000" dirty="0" smtClean="0"/>
              <a:t> </a:t>
            </a:r>
            <a:r>
              <a:rPr lang="ru-RU" sz="2000" dirty="0" err="1" smtClean="0"/>
              <a:t>зверхність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інтересів</a:t>
            </a:r>
            <a:r>
              <a:rPr lang="ru-RU" sz="2000" dirty="0" smtClean="0"/>
              <a:t> над </a:t>
            </a:r>
            <a:r>
              <a:rPr lang="ru-RU" sz="2000" dirty="0" err="1" smtClean="0"/>
              <a:t>загальнолюдськими</a:t>
            </a:r>
            <a:r>
              <a:rPr lang="ru-RU" sz="2000" dirty="0" smtClean="0"/>
              <a:t>, </a:t>
            </a:r>
            <a:r>
              <a:rPr lang="ru-RU" sz="2000" dirty="0" err="1" smtClean="0"/>
              <a:t>панування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однієї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нації</a:t>
            </a:r>
            <a:r>
              <a:rPr lang="ru-RU" sz="2000" dirty="0" smtClean="0"/>
              <a:t> за </a:t>
            </a:r>
            <a:r>
              <a:rPr lang="ru-RU" sz="2000" dirty="0" err="1" smtClean="0"/>
              <a:t>рахунок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пригнічення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іншої</a:t>
            </a:r>
            <a:r>
              <a:rPr lang="ru-RU" sz="2000" dirty="0" smtClean="0"/>
              <a:t>». Люди </a:t>
            </a:r>
            <a:r>
              <a:rPr lang="ru-RU" sz="2000" dirty="0" err="1" smtClean="0"/>
              <a:t>мислять</a:t>
            </a:r>
            <a:r>
              <a:rPr lang="ru-RU" sz="2000" dirty="0" smtClean="0"/>
              <a:t> у першу </a:t>
            </a:r>
            <a:r>
              <a:rPr lang="ru-RU" sz="2000" dirty="0" err="1" smtClean="0"/>
              <a:t>чергу</a:t>
            </a:r>
            <a:r>
              <a:rPr lang="ru-RU" sz="2000" dirty="0" smtClean="0"/>
              <a:t> </a:t>
            </a:r>
            <a:r>
              <a:rPr lang="ru-RU" sz="2000" dirty="0" err="1" smtClean="0"/>
              <a:t>по-американськи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по-російськи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по-китайськи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по-єгипетськи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по-перуанськи</a:t>
            </a:r>
            <a:r>
              <a:rPr lang="ru-RU" sz="2000" dirty="0" smtClean="0"/>
              <a:t> і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потім</a:t>
            </a:r>
            <a:r>
              <a:rPr lang="ru-RU" sz="2000" dirty="0" smtClean="0"/>
              <a:t>,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взагалі</a:t>
            </a:r>
            <a:r>
              <a:rPr lang="ru-RU" sz="2000" dirty="0" smtClean="0"/>
              <a:t>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роблять</a:t>
            </a:r>
            <a:r>
              <a:rPr lang="ru-RU" sz="2000" dirty="0" smtClean="0"/>
              <a:t>,— </a:t>
            </a:r>
            <a:r>
              <a:rPr lang="ru-RU" sz="2000" dirty="0" err="1" smtClean="0"/>
              <a:t>по-людськи</a:t>
            </a:r>
            <a:r>
              <a:rPr lang="ru-RU" sz="2000" dirty="0" smtClean="0"/>
              <a:t>». А </a:t>
            </a:r>
            <a:r>
              <a:rPr lang="ru-RU" sz="2000" dirty="0" err="1" smtClean="0"/>
              <a:t>колишній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Генеральний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секретар</a:t>
            </a:r>
            <a:r>
              <a:rPr lang="ru-RU" sz="2000" dirty="0" smtClean="0"/>
              <a:t> ООН писав: «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сучасних</a:t>
            </a:r>
            <a:r>
              <a:rPr lang="ru-RU" sz="2000" dirty="0" smtClean="0"/>
              <a:t> проблем </a:t>
            </a:r>
            <a:r>
              <a:rPr lang="ru-RU" sz="2000" dirty="0" err="1" smtClean="0"/>
              <a:t>виникають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неправильні</a:t>
            </a:r>
            <a:r>
              <a:rPr lang="ru-RU" sz="2000" dirty="0" smtClean="0"/>
              <a:t> погляди,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ми </a:t>
            </a:r>
            <a:r>
              <a:rPr lang="ru-RU" sz="2000" dirty="0" err="1" smtClean="0"/>
              <a:t>непомітно</a:t>
            </a:r>
            <a:r>
              <a:rPr lang="ru-RU" sz="2000" dirty="0" smtClean="0"/>
              <a:t> для себе </a:t>
            </a:r>
            <a:r>
              <a:rPr lang="ru-RU" sz="2000" dirty="0" err="1" smtClean="0"/>
              <a:t>переймаємо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. </a:t>
            </a:r>
            <a:r>
              <a:rPr lang="ru-RU" sz="2000" dirty="0" err="1" smtClean="0"/>
              <a:t>Наприклад</a:t>
            </a:r>
            <a:r>
              <a:rPr lang="ru-RU" sz="2000" dirty="0" smtClean="0"/>
              <a:t>, </a:t>
            </a:r>
            <a:r>
              <a:rPr lang="ru-RU" sz="2000" dirty="0" err="1" smtClean="0"/>
              <a:t>дехто</a:t>
            </a:r>
            <a:r>
              <a:rPr lang="ru-RU" sz="2000" dirty="0" smtClean="0"/>
              <a:t> </a:t>
            </a:r>
            <a:r>
              <a:rPr lang="ru-RU" sz="2000" dirty="0" err="1" smtClean="0"/>
              <a:t>дотримується</a:t>
            </a:r>
            <a:r>
              <a:rPr lang="ru-RU" sz="2000" dirty="0" smtClean="0"/>
              <a:t> таких </a:t>
            </a:r>
            <a:r>
              <a:rPr lang="ru-RU" sz="2000" dirty="0" err="1" smtClean="0"/>
              <a:t>націоналістичних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ідей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держава </a:t>
            </a:r>
            <a:r>
              <a:rPr lang="ru-RU" sz="2000" dirty="0" err="1" smtClean="0"/>
              <a:t>завжди</a:t>
            </a:r>
            <a:r>
              <a:rPr lang="ru-RU" sz="2000" dirty="0" smtClean="0"/>
              <a:t> права, </a:t>
            </a:r>
            <a:r>
              <a:rPr lang="ru-RU" sz="2000" dirty="0" err="1" smtClean="0"/>
              <a:t>хоч</a:t>
            </a:r>
            <a:r>
              <a:rPr lang="ru-RU" sz="2000" dirty="0" smtClean="0"/>
              <a:t> </a:t>
            </a:r>
            <a:r>
              <a:rPr lang="ru-RU" sz="2000" dirty="0" err="1" smtClean="0"/>
              <a:t>би</a:t>
            </a:r>
            <a:r>
              <a:rPr lang="ru-RU" sz="2000" dirty="0" smtClean="0"/>
              <a:t> </a:t>
            </a:r>
            <a:r>
              <a:rPr lang="ru-RU" sz="2000" dirty="0" err="1" smtClean="0"/>
              <a:t>що</a:t>
            </a:r>
            <a:r>
              <a:rPr lang="ru-RU" sz="2000" dirty="0" smtClean="0"/>
              <a:t> вона </a:t>
            </a:r>
            <a:r>
              <a:rPr lang="ru-RU" sz="2000" dirty="0" err="1" smtClean="0"/>
              <a:t>робила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" y="880832"/>
            <a:ext cx="3810000" cy="2409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76" y="880832"/>
            <a:ext cx="4242816" cy="2837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504" y="1650960"/>
            <a:ext cx="3998976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" y="169039"/>
            <a:ext cx="12082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Ось </a:t>
            </a:r>
            <a:r>
              <a:rPr lang="ru-RU" sz="2400" b="1" i="1" dirty="0" err="1" smtClean="0"/>
              <a:t>вже</a:t>
            </a:r>
            <a:r>
              <a:rPr lang="ru-RU" sz="2400" b="1" i="1" dirty="0" smtClean="0"/>
              <a:t> 21 </a:t>
            </a:r>
            <a:r>
              <a:rPr lang="ru-RU" sz="2400" b="1" i="1" dirty="0" err="1" smtClean="0"/>
              <a:t>рік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існує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незалежна</a:t>
            </a:r>
            <a:r>
              <a:rPr lang="ru-RU" sz="2400" b="1" i="1" dirty="0" smtClean="0"/>
              <a:t>, суверенна, </a:t>
            </a:r>
            <a:r>
              <a:rPr lang="ru-RU" sz="2400" b="1" i="1" dirty="0" err="1" smtClean="0"/>
              <a:t>самостійна</a:t>
            </a:r>
            <a:r>
              <a:rPr lang="ru-RU" sz="2400" b="1" i="1" dirty="0" smtClean="0"/>
              <a:t> держава </a:t>
            </a:r>
            <a:r>
              <a:rPr lang="ru-RU" sz="2400" b="1" i="1" dirty="0" err="1" smtClean="0"/>
              <a:t>Україна</a:t>
            </a:r>
            <a:r>
              <a:rPr lang="ru-RU" sz="2400" b="1" i="1" dirty="0" smtClean="0"/>
              <a:t>. Та на превеликий жаль, мало </a:t>
            </a:r>
            <a:r>
              <a:rPr lang="ru-RU" sz="2400" b="1" i="1" dirty="0" err="1" smtClean="0"/>
              <a:t>хто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знає</a:t>
            </a:r>
            <a:r>
              <a:rPr lang="ru-RU" sz="2400" b="1" i="1" dirty="0" smtClean="0"/>
              <a:t> про </a:t>
            </a:r>
            <a:r>
              <a:rPr lang="ru-RU" sz="2400" b="1" i="1" dirty="0" err="1" smtClean="0"/>
              <a:t>неї</a:t>
            </a:r>
            <a:r>
              <a:rPr lang="ru-RU" sz="2400" b="1" i="1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Тому не </a:t>
            </a:r>
            <a:r>
              <a:rPr lang="ru-RU" dirty="0" err="1" smtClean="0"/>
              <a:t>дивуйтеся</a:t>
            </a:r>
            <a:r>
              <a:rPr lang="ru-RU" dirty="0" smtClean="0"/>
              <a:t>, коли за кордоном вас </a:t>
            </a:r>
            <a:r>
              <a:rPr lang="ru-RU" dirty="0" err="1" smtClean="0"/>
              <a:t>переконуватимуть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Росії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шукатимуть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 </a:t>
            </a:r>
            <a:r>
              <a:rPr lang="ru-RU" dirty="0" err="1" smtClean="0"/>
              <a:t>Африки.Отже</a:t>
            </a:r>
            <a:r>
              <a:rPr lang="ru-RU" dirty="0" smtClean="0"/>
              <a:t>, </a:t>
            </a:r>
            <a:r>
              <a:rPr lang="ru-RU" dirty="0" err="1" smtClean="0"/>
              <a:t>висновок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: </a:t>
            </a:r>
            <a:r>
              <a:rPr lang="ru-RU" dirty="0" err="1" smtClean="0"/>
              <a:t>іноземці</a:t>
            </a:r>
            <a:r>
              <a:rPr lang="ru-RU" dirty="0" smtClean="0"/>
              <a:t> про </a:t>
            </a:r>
            <a:r>
              <a:rPr lang="ru-RU" dirty="0" err="1" smtClean="0"/>
              <a:t>Україну</a:t>
            </a:r>
            <a:r>
              <a:rPr lang="ru-RU" dirty="0" smtClean="0"/>
              <a:t> </a:t>
            </a:r>
            <a:r>
              <a:rPr lang="ru-RU" dirty="0" err="1" smtClean="0"/>
              <a:t>знають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мало. </a:t>
            </a:r>
            <a:r>
              <a:rPr lang="ru-RU" dirty="0" err="1" smtClean="0"/>
              <a:t>Настільки</a:t>
            </a:r>
            <a:r>
              <a:rPr lang="ru-RU" dirty="0" smtClean="0"/>
              <a:t> мало,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ліпше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б </a:t>
            </a:r>
            <a:r>
              <a:rPr lang="ru-RU" dirty="0" err="1" smtClean="0"/>
              <a:t>сказати</a:t>
            </a:r>
            <a:r>
              <a:rPr lang="ru-RU" dirty="0" smtClean="0"/>
              <a:t>: не </a:t>
            </a:r>
            <a:r>
              <a:rPr lang="ru-RU" dirty="0" err="1" smtClean="0"/>
              <a:t>знають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нічого</a:t>
            </a:r>
            <a:r>
              <a:rPr lang="ru-RU" dirty="0" smtClean="0"/>
              <a:t>, </a:t>
            </a:r>
            <a:r>
              <a:rPr lang="ru-RU" dirty="0" err="1" smtClean="0"/>
              <a:t>окрім</a:t>
            </a:r>
            <a:r>
              <a:rPr lang="ru-RU" dirty="0" smtClean="0"/>
              <a:t> </a:t>
            </a:r>
            <a:r>
              <a:rPr lang="ru-RU" dirty="0" err="1" smtClean="0"/>
              <a:t>нашого</a:t>
            </a:r>
            <a:r>
              <a:rPr lang="ru-RU" dirty="0" smtClean="0"/>
              <a:t> </a:t>
            </a:r>
            <a:r>
              <a:rPr lang="ru-RU" dirty="0" err="1" smtClean="0"/>
              <a:t>Чорнобиля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про </a:t>
            </a:r>
            <a:r>
              <a:rPr lang="ru-RU" dirty="0" err="1" smtClean="0"/>
              <a:t>помаранчеву</a:t>
            </a:r>
            <a:r>
              <a:rPr lang="ru-RU" dirty="0" smtClean="0"/>
              <a:t> </a:t>
            </a:r>
            <a:r>
              <a:rPr lang="ru-RU" dirty="0" err="1" smtClean="0"/>
              <a:t>революцію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42" y="2391884"/>
            <a:ext cx="4867275" cy="400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410" y="2315684"/>
            <a:ext cx="2729293" cy="41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7577"/>
            <a:ext cx="12192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Все ж </a:t>
            </a:r>
            <a:r>
              <a:rPr lang="ru-RU" sz="2800" b="1" i="1" dirty="0" err="1" smtClean="0"/>
              <a:t>певні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стереотипи</a:t>
            </a:r>
            <a:r>
              <a:rPr lang="ru-RU" sz="2800" b="1" i="1" dirty="0" smtClean="0"/>
              <a:t> про </a:t>
            </a:r>
            <a:r>
              <a:rPr lang="ru-RU" sz="2800" b="1" i="1" dirty="0" err="1" smtClean="0"/>
              <a:t>Україну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існують</a:t>
            </a:r>
            <a:r>
              <a:rPr lang="ru-RU" sz="2800" b="1" i="1" dirty="0" smtClean="0"/>
              <a:t> :</a:t>
            </a:r>
          </a:p>
          <a:p>
            <a:endParaRPr lang="uk-UA" sz="2800" b="1" i="1" dirty="0"/>
          </a:p>
          <a:p>
            <a:endParaRPr lang="ru-RU" sz="2800" b="1" i="1" dirty="0" smtClean="0"/>
          </a:p>
          <a:p>
            <a:endParaRPr lang="uk-UA" sz="2800" b="1" i="1" dirty="0"/>
          </a:p>
          <a:p>
            <a:endParaRPr lang="uk-UA" sz="2800" b="1" i="1" dirty="0" smtClean="0"/>
          </a:p>
          <a:p>
            <a:endParaRPr lang="uk-UA" sz="2800" b="1" i="1" dirty="0"/>
          </a:p>
          <a:p>
            <a:endParaRPr lang="uk-UA" sz="2800" b="1" i="1" dirty="0" smtClean="0"/>
          </a:p>
          <a:p>
            <a:endParaRPr lang="uk-UA" sz="2800" b="1" i="1" dirty="0"/>
          </a:p>
          <a:p>
            <a:endParaRPr lang="uk-UA" sz="2800" b="1" i="1" dirty="0" smtClean="0"/>
          </a:p>
          <a:p>
            <a:endParaRPr lang="ru-RU" dirty="0" smtClean="0"/>
          </a:p>
          <a:p>
            <a:r>
              <a:rPr lang="ru-RU" b="1" i="1" dirty="0" smtClean="0"/>
              <a:t>1.</a:t>
            </a:r>
            <a:r>
              <a:rPr lang="ru-RU" dirty="0" smtClean="0"/>
              <a:t>Люди,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асоціюють</a:t>
            </a:r>
            <a:r>
              <a:rPr lang="ru-RU" dirty="0" smtClean="0"/>
              <a:t> нашу </a:t>
            </a:r>
            <a:r>
              <a:rPr lang="ru-RU" dirty="0" err="1" smtClean="0"/>
              <a:t>країну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Росією</a:t>
            </a:r>
            <a:r>
              <a:rPr lang="ru-RU" dirty="0" smtClean="0"/>
              <a:t>, </a:t>
            </a:r>
            <a:r>
              <a:rPr lang="ru-RU" dirty="0" err="1" smtClean="0"/>
              <a:t>вважають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у нас </a:t>
            </a:r>
            <a:r>
              <a:rPr lang="ru-RU" dirty="0" err="1" smtClean="0"/>
              <a:t>дуже</a:t>
            </a:r>
            <a:r>
              <a:rPr lang="ru-RU" dirty="0" smtClean="0"/>
              <a:t> холодно і </a:t>
            </a:r>
            <a:r>
              <a:rPr lang="ru-RU" dirty="0" err="1" smtClean="0"/>
              <a:t>ніби</a:t>
            </a:r>
            <a:r>
              <a:rPr lang="ru-RU" dirty="0" smtClean="0"/>
              <a:t> тут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ходять</a:t>
            </a:r>
            <a:r>
              <a:rPr lang="ru-RU" dirty="0" smtClean="0"/>
              <a:t> в шапках </a:t>
            </a:r>
            <a:r>
              <a:rPr lang="ru-RU" dirty="0" err="1" smtClean="0"/>
              <a:t>вушанках</a:t>
            </a:r>
            <a:r>
              <a:rPr lang="ru-RU" dirty="0" smtClean="0"/>
              <a:t>. Ми ж </a:t>
            </a:r>
            <a:r>
              <a:rPr lang="ru-RU" dirty="0" err="1" smtClean="0"/>
              <a:t>знаємо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не так. </a:t>
            </a:r>
            <a:r>
              <a:rPr lang="ru-RU" dirty="0" err="1" smtClean="0"/>
              <a:t>Мінусова</a:t>
            </a:r>
            <a:r>
              <a:rPr lang="ru-RU" dirty="0" smtClean="0"/>
              <a:t> температура у нас, </a:t>
            </a:r>
            <a:r>
              <a:rPr lang="ru-RU" dirty="0" err="1" smtClean="0"/>
              <a:t>звичайно</a:t>
            </a:r>
            <a:r>
              <a:rPr lang="ru-RU" dirty="0" smtClean="0"/>
              <a:t>, </a:t>
            </a:r>
            <a:r>
              <a:rPr lang="ru-RU" dirty="0" err="1" smtClean="0"/>
              <a:t>буває</a:t>
            </a:r>
            <a:r>
              <a:rPr lang="ru-RU" dirty="0" smtClean="0"/>
              <a:t>, але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взимку</a:t>
            </a:r>
            <a:r>
              <a:rPr lang="ru-RU" dirty="0" smtClean="0"/>
              <a:t>.</a:t>
            </a:r>
          </a:p>
          <a:p>
            <a:r>
              <a:rPr lang="ru-RU" b="1" i="1" dirty="0" smtClean="0"/>
              <a:t>2</a:t>
            </a:r>
            <a:r>
              <a:rPr lang="ru-RU" dirty="0" smtClean="0"/>
              <a:t>. </a:t>
            </a:r>
            <a:r>
              <a:rPr lang="ru-RU" dirty="0" err="1" smtClean="0"/>
              <a:t>Ходять</a:t>
            </a:r>
            <a:r>
              <a:rPr lang="ru-RU" dirty="0" smtClean="0"/>
              <a:t> чутки,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українці</a:t>
            </a:r>
            <a:r>
              <a:rPr lang="ru-RU" dirty="0" smtClean="0"/>
              <a:t> </a:t>
            </a:r>
            <a:r>
              <a:rPr lang="ru-RU" dirty="0" err="1" smtClean="0"/>
              <a:t>вживають</a:t>
            </a:r>
            <a:r>
              <a:rPr lang="ru-RU" dirty="0" smtClean="0"/>
              <a:t> </a:t>
            </a:r>
            <a:r>
              <a:rPr lang="ru-RU" dirty="0" err="1" smtClean="0"/>
              <a:t>занадто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спиртного.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теж</a:t>
            </a:r>
            <a:r>
              <a:rPr lang="ru-RU" dirty="0" smtClean="0"/>
              <a:t> не </a:t>
            </a:r>
            <a:r>
              <a:rPr lang="ru-RU" dirty="0" err="1" smtClean="0"/>
              <a:t>зовсім</a:t>
            </a:r>
            <a:r>
              <a:rPr lang="ru-RU" dirty="0" smtClean="0"/>
              <a:t> так. За </a:t>
            </a:r>
            <a:r>
              <a:rPr lang="ru-RU" dirty="0" err="1" smtClean="0"/>
              <a:t>даними</a:t>
            </a:r>
            <a:r>
              <a:rPr lang="ru-RU" dirty="0" smtClean="0"/>
              <a:t> </a:t>
            </a:r>
            <a:r>
              <a:rPr lang="ru-RU" dirty="0" err="1" smtClean="0"/>
              <a:t>Всесвітньої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здоров’я</a:t>
            </a:r>
            <a:r>
              <a:rPr lang="ru-RU" dirty="0" smtClean="0"/>
              <a:t> на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 по </a:t>
            </a:r>
            <a:r>
              <a:rPr lang="ru-RU" dirty="0" err="1" smtClean="0"/>
              <a:t>споживанню</a:t>
            </a:r>
            <a:r>
              <a:rPr lang="ru-RU" dirty="0" smtClean="0"/>
              <a:t> алкоголю стоять Люксембург (через </a:t>
            </a:r>
            <a:r>
              <a:rPr lang="ru-RU" dirty="0" err="1" smtClean="0"/>
              <a:t>істотний</a:t>
            </a:r>
            <a:r>
              <a:rPr lang="ru-RU" dirty="0" smtClean="0"/>
              <a:t> </a:t>
            </a:r>
            <a:r>
              <a:rPr lang="ru-RU" dirty="0" err="1" smtClean="0"/>
              <a:t>експорт</a:t>
            </a:r>
            <a:r>
              <a:rPr lang="ru-RU" dirty="0" smtClean="0"/>
              <a:t>) і </a:t>
            </a:r>
            <a:r>
              <a:rPr lang="ru-RU" dirty="0" err="1" smtClean="0"/>
              <a:t>Франція</a:t>
            </a:r>
            <a:r>
              <a:rPr lang="ru-RU" dirty="0" smtClean="0"/>
              <a:t>, за </a:t>
            </a:r>
            <a:r>
              <a:rPr lang="ru-RU" dirty="0" err="1" smtClean="0"/>
              <a:t>якими</a:t>
            </a:r>
            <a:r>
              <a:rPr lang="ru-RU" dirty="0" smtClean="0"/>
              <a:t> </a:t>
            </a:r>
            <a:r>
              <a:rPr lang="ru-RU" dirty="0" err="1" smtClean="0"/>
              <a:t>йдуть</a:t>
            </a:r>
            <a:r>
              <a:rPr lang="ru-RU" dirty="0" smtClean="0"/>
              <a:t> </a:t>
            </a:r>
            <a:r>
              <a:rPr lang="ru-RU" dirty="0" err="1" smtClean="0"/>
              <a:t>Ірландія</a:t>
            </a:r>
            <a:r>
              <a:rPr lang="ru-RU" dirty="0" smtClean="0"/>
              <a:t>, </a:t>
            </a:r>
            <a:r>
              <a:rPr lang="ru-RU" dirty="0" err="1" smtClean="0"/>
              <a:t>Угорщина</a:t>
            </a:r>
            <a:r>
              <a:rPr lang="ru-RU" dirty="0" smtClean="0"/>
              <a:t> і </a:t>
            </a:r>
            <a:r>
              <a:rPr lang="ru-RU" dirty="0" err="1" smtClean="0"/>
              <a:t>Чехія</a:t>
            </a:r>
            <a:r>
              <a:rPr lang="ru-RU" dirty="0" smtClean="0"/>
              <a:t>. </a:t>
            </a:r>
            <a:r>
              <a:rPr lang="ru-RU" dirty="0" err="1" smtClean="0"/>
              <a:t>Обсяг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 алкоголю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, як і в </a:t>
            </a:r>
            <a:r>
              <a:rPr lang="ru-RU" dirty="0" err="1" smtClean="0"/>
              <a:t>Італії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22 </a:t>
            </a:r>
            <a:r>
              <a:rPr lang="ru-RU" dirty="0" err="1" smtClean="0"/>
              <a:t>місце</a:t>
            </a:r>
            <a:r>
              <a:rPr lang="ru-RU" dirty="0" smtClean="0"/>
              <a:t>. </a:t>
            </a:r>
            <a:r>
              <a:rPr lang="ru-RU" dirty="0" err="1" smtClean="0"/>
              <a:t>Проте</a:t>
            </a:r>
            <a:r>
              <a:rPr lang="ru-RU" dirty="0" smtClean="0"/>
              <a:t>, </a:t>
            </a:r>
            <a:r>
              <a:rPr lang="ru-RU" dirty="0" err="1" smtClean="0"/>
              <a:t>слід</a:t>
            </a:r>
            <a:r>
              <a:rPr lang="ru-RU" dirty="0" smtClean="0"/>
              <a:t> </a:t>
            </a:r>
            <a:r>
              <a:rPr lang="ru-RU" dirty="0" err="1" smtClean="0"/>
              <a:t>зауважити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нам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серйозніше</a:t>
            </a:r>
            <a:r>
              <a:rPr lang="ru-RU" dirty="0" smtClean="0"/>
              <a:t> </a:t>
            </a:r>
            <a:r>
              <a:rPr lang="ru-RU" dirty="0" err="1" smtClean="0"/>
              <a:t>поставитись</a:t>
            </a:r>
            <a:r>
              <a:rPr lang="ru-RU" dirty="0" smtClean="0"/>
              <a:t> до </a:t>
            </a:r>
            <a:r>
              <a:rPr lang="ru-RU" dirty="0" err="1" smtClean="0"/>
              <a:t>проблеми</a:t>
            </a:r>
            <a:r>
              <a:rPr lang="ru-RU" dirty="0" smtClean="0"/>
              <a:t> </a:t>
            </a:r>
            <a:r>
              <a:rPr lang="ru-RU" dirty="0" err="1" smtClean="0"/>
              <a:t>алкоголізму</a:t>
            </a:r>
            <a:r>
              <a:rPr lang="ru-RU" dirty="0" smtClean="0"/>
              <a:t> та не </a:t>
            </a:r>
            <a:r>
              <a:rPr lang="ru-RU" dirty="0" err="1" smtClean="0"/>
              <a:t>перетворювати</a:t>
            </a:r>
            <a:r>
              <a:rPr lang="ru-RU" dirty="0" smtClean="0"/>
              <a:t> чутки на правду!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17" y="1168449"/>
            <a:ext cx="5140071" cy="2889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69" y="327577"/>
            <a:ext cx="3951351" cy="39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46144"/>
            <a:ext cx="1219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3.</a:t>
            </a:r>
            <a:r>
              <a:rPr lang="ru-RU" sz="2000" dirty="0" smtClean="0"/>
              <a:t>Існує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стереотип,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українці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споживають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занадто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сала і </a:t>
            </a:r>
            <a:r>
              <a:rPr lang="ru-RU" sz="2000" dirty="0" err="1" smtClean="0"/>
              <a:t>що</a:t>
            </a:r>
            <a:r>
              <a:rPr lang="ru-RU" sz="2000" dirty="0" smtClean="0"/>
              <a:t> сало </a:t>
            </a:r>
            <a:r>
              <a:rPr lang="ru-RU" sz="2000" dirty="0" err="1" smtClean="0"/>
              <a:t>ледь</a:t>
            </a:r>
            <a:r>
              <a:rPr lang="ru-RU" sz="2000" dirty="0" smtClean="0"/>
              <a:t> не є основною </a:t>
            </a:r>
            <a:r>
              <a:rPr lang="ru-RU" sz="2000" dirty="0" err="1" smtClean="0"/>
              <a:t>стравою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столі</a:t>
            </a:r>
            <a:r>
              <a:rPr lang="ru-RU" sz="2000" dirty="0" smtClean="0"/>
              <a:t> </a:t>
            </a:r>
            <a:r>
              <a:rPr lang="ru-RU" sz="2000" dirty="0" err="1" smtClean="0"/>
              <a:t>звичайних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українців</a:t>
            </a:r>
            <a:r>
              <a:rPr lang="ru-RU" sz="2000" dirty="0" smtClean="0"/>
              <a:t>! </a:t>
            </a:r>
            <a:r>
              <a:rPr lang="ru-RU" sz="2000" dirty="0" err="1" smtClean="0"/>
              <a:t>Попоїсти</a:t>
            </a:r>
            <a:r>
              <a:rPr lang="ru-RU" sz="2000" dirty="0" smtClean="0"/>
              <a:t> ми </a:t>
            </a:r>
            <a:r>
              <a:rPr lang="ru-RU" sz="2000" dirty="0" err="1" smtClean="0"/>
              <a:t>звичайно</a:t>
            </a:r>
            <a:r>
              <a:rPr lang="ru-RU" sz="2000" dirty="0" smtClean="0"/>
              <a:t> любимо і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сала не </a:t>
            </a:r>
            <a:r>
              <a:rPr lang="ru-RU" sz="2000" dirty="0" err="1" smtClean="0"/>
              <a:t>відмовимось</a:t>
            </a:r>
            <a:r>
              <a:rPr lang="ru-RU" sz="2000" dirty="0" smtClean="0"/>
              <a:t>, але </a:t>
            </a:r>
            <a:r>
              <a:rPr lang="ru-RU" sz="2000" dirty="0" err="1" smtClean="0"/>
              <a:t>наші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столи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сповнені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різноманітних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наїдків</a:t>
            </a:r>
            <a:r>
              <a:rPr lang="ru-RU" sz="2000" dirty="0" smtClean="0"/>
              <a:t>, ми не </a:t>
            </a:r>
            <a:r>
              <a:rPr lang="ru-RU" sz="2000" dirty="0" err="1" smtClean="0"/>
              <a:t>обмежуємось</a:t>
            </a:r>
            <a:r>
              <a:rPr lang="ru-RU" sz="2000" dirty="0" smtClean="0"/>
              <a:t>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салом.</a:t>
            </a:r>
          </a:p>
          <a:p>
            <a:r>
              <a:rPr lang="ru-RU" sz="2000" b="1" i="1" dirty="0" smtClean="0"/>
              <a:t>4.</a:t>
            </a:r>
            <a:r>
              <a:rPr lang="ru-RU" sz="2000" dirty="0" smtClean="0"/>
              <a:t>Варто </a:t>
            </a:r>
            <a:r>
              <a:rPr lang="ru-RU" sz="2000" dirty="0" err="1" smtClean="0"/>
              <a:t>згадати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іноземцям</a:t>
            </a:r>
            <a:r>
              <a:rPr lang="ru-RU" sz="2000" dirty="0" smtClean="0"/>
              <a:t> ми часто </a:t>
            </a:r>
            <a:r>
              <a:rPr lang="ru-RU" sz="2000" dirty="0" err="1" smtClean="0"/>
              <a:t>здаємося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надто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похмурими</a:t>
            </a:r>
            <a:r>
              <a:rPr lang="ru-RU" sz="2000" dirty="0" smtClean="0"/>
              <a:t>, а </a:t>
            </a:r>
            <a:r>
              <a:rPr lang="ru-RU" sz="2000" dirty="0" err="1" smtClean="0"/>
              <a:t>ще</a:t>
            </a:r>
            <a:r>
              <a:rPr lang="ru-RU" sz="2000" dirty="0" smtClean="0"/>
              <a:t> –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постійно</a:t>
            </a:r>
            <a:r>
              <a:rPr lang="ru-RU" sz="2000" dirty="0" smtClean="0"/>
              <a:t> один з одним </a:t>
            </a:r>
            <a:r>
              <a:rPr lang="ru-RU" sz="2000" dirty="0" err="1" smtClean="0"/>
              <a:t>сваримося</a:t>
            </a:r>
            <a:r>
              <a:rPr lang="ru-RU" sz="2000" dirty="0" smtClean="0"/>
              <a:t> (особливо </a:t>
            </a:r>
            <a:r>
              <a:rPr lang="ru-RU" sz="2000" dirty="0" err="1" smtClean="0"/>
              <a:t>тим</a:t>
            </a:r>
            <a:r>
              <a:rPr lang="ru-RU" sz="2000" dirty="0" smtClean="0"/>
              <a:t>,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не </a:t>
            </a:r>
            <a:r>
              <a:rPr lang="ru-RU" sz="2000" dirty="0" err="1" smtClean="0"/>
              <a:t>розуміє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мови</a:t>
            </a:r>
            <a:r>
              <a:rPr lang="ru-RU" sz="2000" dirty="0" smtClean="0"/>
              <a:t>).</a:t>
            </a:r>
            <a:r>
              <a:rPr lang="ru-RU" sz="2000" dirty="0" err="1" smtClean="0"/>
              <a:t>Отже</a:t>
            </a:r>
            <a:r>
              <a:rPr lang="ru-RU" sz="2000" dirty="0" smtClean="0"/>
              <a:t>, </a:t>
            </a:r>
            <a:r>
              <a:rPr lang="ru-RU" sz="2000" dirty="0" err="1" smtClean="0"/>
              <a:t>потрібно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висновки</a:t>
            </a:r>
            <a:r>
              <a:rPr lang="ru-RU" sz="2000" dirty="0" smtClean="0"/>
              <a:t> і, </a:t>
            </a:r>
            <a:r>
              <a:rPr lang="ru-RU" sz="2000" dirty="0" err="1" smtClean="0"/>
              <a:t>хоч</a:t>
            </a:r>
            <a:r>
              <a:rPr lang="ru-RU" sz="2000" dirty="0" smtClean="0"/>
              <a:t> </a:t>
            </a:r>
            <a:r>
              <a:rPr lang="ru-RU" sz="2000" dirty="0" err="1" smtClean="0"/>
              <a:t>іноді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забувати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турботи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щиро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посміхатись</a:t>
            </a:r>
            <a:r>
              <a:rPr lang="ru-RU" sz="2000" dirty="0" smtClean="0"/>
              <a:t> людям.</a:t>
            </a:r>
          </a:p>
          <a:p>
            <a:r>
              <a:rPr lang="ru-RU" sz="2000" b="1" i="1" dirty="0" smtClean="0"/>
              <a:t>5.</a:t>
            </a:r>
            <a:r>
              <a:rPr lang="ru-RU" sz="2000" dirty="0" smtClean="0"/>
              <a:t> </a:t>
            </a:r>
            <a:r>
              <a:rPr lang="ru-RU" sz="2000" dirty="0" err="1" smtClean="0"/>
              <a:t>Вважають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дівчата</a:t>
            </a:r>
            <a:r>
              <a:rPr lang="ru-RU" sz="2000" dirty="0" smtClean="0"/>
              <a:t> — </a:t>
            </a:r>
            <a:r>
              <a:rPr lang="ru-RU" sz="2000" dirty="0" err="1" smtClean="0"/>
              <a:t>одні</a:t>
            </a:r>
            <a:r>
              <a:rPr lang="ru-RU" sz="2000" dirty="0" smtClean="0"/>
              <a:t> з </a:t>
            </a:r>
            <a:r>
              <a:rPr lang="ru-RU" sz="2000" dirty="0" err="1" smtClean="0"/>
              <a:t>найпривабливіших</a:t>
            </a:r>
            <a:r>
              <a:rPr lang="ru-RU" sz="2000" dirty="0" smtClean="0"/>
              <a:t>! Ми не </a:t>
            </a:r>
            <a:r>
              <a:rPr lang="ru-RU" sz="2000" dirty="0" err="1" smtClean="0"/>
              <a:t>можемо</a:t>
            </a:r>
            <a:r>
              <a:rPr lang="ru-RU" sz="2000" dirty="0" smtClean="0"/>
              <a:t> з </a:t>
            </a:r>
            <a:r>
              <a:rPr lang="ru-RU" sz="2000" dirty="0" err="1" smtClean="0"/>
              <a:t>цим</a:t>
            </a:r>
            <a:r>
              <a:rPr lang="ru-RU" sz="2000" dirty="0" smtClean="0"/>
              <a:t> не </a:t>
            </a:r>
            <a:r>
              <a:rPr lang="ru-RU" sz="2000" dirty="0" err="1" smtClean="0"/>
              <a:t>погодитись</a:t>
            </a:r>
            <a:r>
              <a:rPr lang="ru-RU" sz="2000" dirty="0" smtClean="0"/>
              <a:t>. </a:t>
            </a:r>
            <a:r>
              <a:rPr lang="ru-RU" sz="2000" dirty="0" err="1" smtClean="0"/>
              <a:t>Українські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красуні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справді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велику</a:t>
            </a:r>
            <a:r>
              <a:rPr lang="ru-RU" sz="2000" dirty="0" smtClean="0"/>
              <a:t> </a:t>
            </a:r>
            <a:r>
              <a:rPr lang="ru-RU" sz="2000" dirty="0" err="1" smtClean="0"/>
              <a:t>увагу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приділяють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своєму</a:t>
            </a:r>
            <a:r>
              <a:rPr lang="ru-RU" sz="2000" dirty="0" smtClean="0"/>
              <a:t> </a:t>
            </a:r>
            <a:r>
              <a:rPr lang="ru-RU" sz="2000" dirty="0" err="1" smtClean="0"/>
              <a:t>зовнішньому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вигляду</a:t>
            </a:r>
            <a:r>
              <a:rPr lang="ru-RU" sz="2000" dirty="0" smtClean="0"/>
              <a:t>, </a:t>
            </a:r>
            <a:r>
              <a:rPr lang="ru-RU" sz="2000" dirty="0" err="1" smtClean="0"/>
              <a:t>вміють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гарно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причепуритись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показати</a:t>
            </a:r>
            <a:r>
              <a:rPr lang="ru-RU" sz="2000" dirty="0" smtClean="0"/>
              <a:t> себе. </a:t>
            </a:r>
            <a:r>
              <a:rPr lang="ru-RU" sz="2000" dirty="0" err="1" smtClean="0"/>
              <a:t>Пишаймось</a:t>
            </a:r>
            <a:r>
              <a:rPr lang="ru-RU" sz="2000" dirty="0" smtClean="0"/>
              <a:t> ними!</a:t>
            </a:r>
          </a:p>
          <a:p>
            <a:r>
              <a:rPr lang="ru-RU" sz="2000" b="1" i="1" dirty="0" smtClean="0"/>
              <a:t>6.</a:t>
            </a:r>
            <a:r>
              <a:rPr lang="ru-RU" sz="2000" dirty="0" smtClean="0"/>
              <a:t> </a:t>
            </a:r>
            <a:r>
              <a:rPr lang="ru-RU" sz="2000" dirty="0" err="1" smtClean="0"/>
              <a:t>Ходять</a:t>
            </a:r>
            <a:r>
              <a:rPr lang="ru-RU" sz="2000" dirty="0" smtClean="0"/>
              <a:t> чутки,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нашою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мовою</a:t>
            </a:r>
            <a:r>
              <a:rPr lang="ru-RU" sz="2000" dirty="0" smtClean="0"/>
              <a:t> є </a:t>
            </a:r>
            <a:r>
              <a:rPr lang="ru-RU" sz="2000" dirty="0" err="1" smtClean="0"/>
              <a:t>російська</a:t>
            </a:r>
            <a:r>
              <a:rPr lang="ru-RU" sz="2000" dirty="0" smtClean="0"/>
              <a:t>. </a:t>
            </a:r>
            <a:r>
              <a:rPr lang="ru-RU" sz="2000" dirty="0" err="1" smtClean="0"/>
              <a:t>Це</a:t>
            </a:r>
            <a:r>
              <a:rPr lang="ru-RU" sz="2000" dirty="0" smtClean="0"/>
              <a:t> неправда, </a:t>
            </a:r>
            <a:r>
              <a:rPr lang="ru-RU" sz="2000" dirty="0" err="1" smtClean="0"/>
              <a:t>хоч</a:t>
            </a:r>
            <a:r>
              <a:rPr lang="en-US" sz="2000" dirty="0" smtClean="0"/>
              <a:t>a </a:t>
            </a:r>
            <a:r>
              <a:rPr lang="ru-RU" sz="2000" dirty="0" err="1" smtClean="0"/>
              <a:t>нещодавно</a:t>
            </a:r>
            <a:r>
              <a:rPr lang="ru-RU" sz="2000" dirty="0" smtClean="0"/>
              <a:t>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прийнятий</a:t>
            </a:r>
            <a:r>
              <a:rPr lang="ru-RU" sz="2000" dirty="0" smtClean="0"/>
              <a:t> закон,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надає</a:t>
            </a:r>
            <a:r>
              <a:rPr lang="ru-RU" sz="2000" dirty="0" smtClean="0"/>
              <a:t> </a:t>
            </a:r>
            <a:r>
              <a:rPr lang="ru-RU" sz="2000" dirty="0" err="1" smtClean="0"/>
              <a:t>російській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мові</a:t>
            </a:r>
            <a:r>
              <a:rPr lang="ru-RU" sz="2000" dirty="0" smtClean="0"/>
              <a:t> статусу </a:t>
            </a:r>
            <a:r>
              <a:rPr lang="ru-RU" sz="2000" dirty="0" err="1" smtClean="0"/>
              <a:t>регіональної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державною </a:t>
            </a:r>
            <a:r>
              <a:rPr lang="ru-RU" sz="2000" dirty="0" err="1" smtClean="0"/>
              <a:t>мовою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була,є</a:t>
            </a:r>
            <a:r>
              <a:rPr lang="ru-RU" sz="2000" dirty="0" smtClean="0"/>
              <a:t> і буде </a:t>
            </a:r>
            <a:r>
              <a:rPr lang="ru-RU" sz="2000" dirty="0" err="1" smtClean="0"/>
              <a:t>українська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2" y="224116"/>
            <a:ext cx="4221480" cy="2912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388" y="203931"/>
            <a:ext cx="2028444" cy="2924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728" y="428473"/>
            <a:ext cx="3966899" cy="25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144" y="132829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</a:t>
            </a:r>
            <a:r>
              <a:rPr lang="ru-RU" dirty="0" err="1" smtClean="0"/>
              <a:t>ідставою</a:t>
            </a:r>
            <a:r>
              <a:rPr lang="ru-RU" dirty="0" smtClean="0"/>
              <a:t> расизму є </a:t>
            </a:r>
            <a:r>
              <a:rPr lang="ru-RU" dirty="0" err="1" smtClean="0"/>
              <a:t>расова</a:t>
            </a:r>
            <a:r>
              <a:rPr lang="ru-RU" dirty="0" smtClean="0"/>
              <a:t> </a:t>
            </a:r>
            <a:r>
              <a:rPr lang="ru-RU" dirty="0" err="1" smtClean="0"/>
              <a:t>приналежність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,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справи</a:t>
            </a:r>
            <a:r>
              <a:rPr lang="ru-RU" dirty="0" smtClean="0"/>
              <a:t> </a:t>
            </a:r>
            <a:r>
              <a:rPr lang="ru-RU" dirty="0" err="1" smtClean="0"/>
              <a:t>певний</a:t>
            </a:r>
            <a:r>
              <a:rPr lang="ru-RU" dirty="0" smtClean="0"/>
              <a:t> </a:t>
            </a:r>
            <a:r>
              <a:rPr lang="ru-RU" dirty="0" err="1" smtClean="0"/>
              <a:t>зовнішній</a:t>
            </a:r>
            <a:r>
              <a:rPr lang="ru-RU" dirty="0" smtClean="0"/>
              <a:t> </a:t>
            </a:r>
            <a:r>
              <a:rPr lang="ru-RU" dirty="0" err="1" smtClean="0"/>
              <a:t>неподібність</a:t>
            </a:r>
            <a:r>
              <a:rPr lang="ru-RU" dirty="0" smtClean="0"/>
              <a:t>, </a:t>
            </a:r>
            <a:r>
              <a:rPr lang="ru-RU" dirty="0" err="1" smtClean="0"/>
              <a:t>певні</a:t>
            </a:r>
            <a:r>
              <a:rPr lang="ru-RU" dirty="0" smtClean="0"/>
              <a:t> </a:t>
            </a:r>
            <a:r>
              <a:rPr lang="ru-RU" dirty="0" err="1" smtClean="0"/>
              <a:t>розбіжності</a:t>
            </a:r>
            <a:r>
              <a:rPr lang="ru-RU" dirty="0" smtClean="0"/>
              <a:t> у </a:t>
            </a:r>
            <a:r>
              <a:rPr lang="ru-RU" dirty="0" err="1" smtClean="0"/>
              <a:t>способі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Слід</a:t>
            </a:r>
            <a:r>
              <a:rPr lang="ru-RU" dirty="0" smtClean="0"/>
              <a:t> </a:t>
            </a:r>
            <a:r>
              <a:rPr lang="ru-RU" dirty="0" err="1" smtClean="0"/>
              <a:t>зазначити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расові</a:t>
            </a:r>
            <a:r>
              <a:rPr lang="ru-RU" dirty="0" smtClean="0"/>
              <a:t> </a:t>
            </a:r>
            <a:r>
              <a:rPr lang="ru-RU" dirty="0" err="1" smtClean="0"/>
              <a:t>забобони</a:t>
            </a:r>
            <a:r>
              <a:rPr lang="ru-RU" dirty="0" smtClean="0"/>
              <a:t>, будучи </a:t>
            </a:r>
            <a:r>
              <a:rPr lang="ru-RU" dirty="0" err="1" smtClean="0"/>
              <a:t>досить</a:t>
            </a:r>
            <a:r>
              <a:rPr lang="ru-RU" dirty="0" smtClean="0"/>
              <a:t> часто </a:t>
            </a:r>
            <a:r>
              <a:rPr lang="ru-RU" dirty="0" err="1" smtClean="0"/>
              <a:t>акцентовано</a:t>
            </a:r>
            <a:r>
              <a:rPr lang="ru-RU" dirty="0" smtClean="0"/>
              <a:t> критикуемыми, у </a:t>
            </a:r>
            <a:r>
              <a:rPr lang="ru-RU" dirty="0" err="1" smtClean="0"/>
              <a:t>суспільстві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вытиснились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свідомості</a:t>
            </a:r>
            <a:r>
              <a:rPr lang="ru-RU" dirty="0" smtClean="0"/>
              <a:t>.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зовні</a:t>
            </a:r>
            <a:r>
              <a:rPr lang="ru-RU" dirty="0" smtClean="0"/>
              <a:t> </a:t>
            </a:r>
            <a:r>
              <a:rPr lang="ru-RU" dirty="0" err="1" smtClean="0"/>
              <a:t>якось</a:t>
            </a:r>
            <a:r>
              <a:rPr lang="ru-RU" dirty="0" smtClean="0"/>
              <a:t> непристойно у </a:t>
            </a:r>
            <a:r>
              <a:rPr lang="ru-RU" dirty="0" err="1" smtClean="0"/>
              <a:t>суспільстві</a:t>
            </a:r>
            <a:r>
              <a:rPr lang="ru-RU" dirty="0" smtClean="0"/>
              <a:t> активно </a:t>
            </a:r>
            <a:r>
              <a:rPr lang="ru-RU" dirty="0" err="1" smtClean="0"/>
              <a:t>показувати</a:t>
            </a:r>
            <a:r>
              <a:rPr lang="ru-RU" dirty="0" smtClean="0"/>
              <a:t>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расові</a:t>
            </a:r>
            <a:r>
              <a:rPr lang="ru-RU" dirty="0" smtClean="0"/>
              <a:t> </a:t>
            </a:r>
            <a:r>
              <a:rPr lang="ru-RU" dirty="0" err="1" smtClean="0"/>
              <a:t>забобони</a:t>
            </a:r>
            <a:r>
              <a:rPr lang="ru-RU" dirty="0" smtClean="0"/>
              <a:t> й </a:t>
            </a:r>
            <a:r>
              <a:rPr lang="ru-RU" dirty="0" err="1" smtClean="0"/>
              <a:t>відкрито</a:t>
            </a:r>
            <a:r>
              <a:rPr lang="ru-RU" dirty="0" smtClean="0"/>
              <a:t> </a:t>
            </a:r>
            <a:r>
              <a:rPr lang="ru-RU" dirty="0" err="1" smtClean="0"/>
              <a:t>дискримінувати</a:t>
            </a:r>
            <a:r>
              <a:rPr lang="ru-RU" dirty="0" smtClean="0"/>
              <a:t>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</a:t>
            </a:r>
            <a:r>
              <a:rPr lang="ru-RU" dirty="0" err="1" smtClean="0"/>
              <a:t>інший</a:t>
            </a:r>
            <a:r>
              <a:rPr lang="ru-RU" dirty="0" smtClean="0"/>
              <a:t> </a:t>
            </a:r>
            <a:r>
              <a:rPr lang="ru-RU" dirty="0" err="1" smtClean="0"/>
              <a:t>раси</a:t>
            </a:r>
            <a:r>
              <a:rPr lang="ru-RU" dirty="0" smtClean="0"/>
              <a:t>. </a:t>
            </a:r>
            <a:r>
              <a:rPr lang="ru-RU" dirty="0" err="1" smtClean="0"/>
              <a:t>Понад</a:t>
            </a:r>
            <a:r>
              <a:rPr lang="ru-RU" dirty="0" smtClean="0"/>
              <a:t> те,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запитати</a:t>
            </a:r>
            <a:r>
              <a:rPr lang="ru-RU" dirty="0" smtClean="0"/>
              <a:t> </a:t>
            </a:r>
            <a:r>
              <a:rPr lang="ru-RU" dirty="0" err="1" smtClean="0"/>
              <a:t>піддослідних</a:t>
            </a:r>
            <a:r>
              <a:rPr lang="ru-RU" dirty="0" smtClean="0"/>
              <a:t> про </a:t>
            </a:r>
            <a:r>
              <a:rPr lang="ru-RU" dirty="0" err="1" smtClean="0"/>
              <a:t>їхнє</a:t>
            </a:r>
            <a:r>
              <a:rPr lang="ru-RU" dirty="0" smtClean="0"/>
              <a:t> </a:t>
            </a:r>
            <a:r>
              <a:rPr lang="ru-RU" dirty="0" err="1" smtClean="0"/>
              <a:t>расових</a:t>
            </a:r>
            <a:r>
              <a:rPr lang="ru-RU" dirty="0" smtClean="0"/>
              <a:t> </a:t>
            </a:r>
            <a:r>
              <a:rPr lang="ru-RU" dirty="0" err="1" smtClean="0"/>
              <a:t>упередженнях</a:t>
            </a:r>
            <a:r>
              <a:rPr lang="ru-RU" dirty="0" smtClean="0"/>
              <a:t>,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ні</a:t>
            </a:r>
            <a:r>
              <a:rPr lang="ru-RU" dirty="0" smtClean="0"/>
              <a:t> про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расові</a:t>
            </a:r>
            <a:r>
              <a:rPr lang="ru-RU" dirty="0" smtClean="0"/>
              <a:t> </a:t>
            </a:r>
            <a:r>
              <a:rPr lang="ru-RU" dirty="0" err="1" smtClean="0"/>
              <a:t>забобони</a:t>
            </a:r>
            <a:r>
              <a:rPr lang="ru-RU" dirty="0" smtClean="0"/>
              <a:t> вони </a:t>
            </a:r>
            <a:r>
              <a:rPr lang="ru-RU" dirty="0" err="1" smtClean="0"/>
              <a:t>існують</a:t>
            </a:r>
            <a:r>
              <a:rPr lang="ru-RU" dirty="0" smtClean="0"/>
              <a:t>.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рішення</a:t>
            </a:r>
            <a:r>
              <a:rPr lang="ru-RU" dirty="0" smtClean="0"/>
              <a:t> з </a:t>
            </a:r>
            <a:r>
              <a:rPr lang="ru-RU" dirty="0" err="1" smtClean="0"/>
              <a:t>суті</a:t>
            </a:r>
            <a:r>
              <a:rPr lang="ru-RU" dirty="0" smtClean="0"/>
              <a:t> </a:t>
            </a:r>
            <a:r>
              <a:rPr lang="ru-RU" dirty="0" err="1" smtClean="0"/>
              <a:t>жорстких</a:t>
            </a:r>
            <a:r>
              <a:rPr lang="ru-RU" dirty="0" smtClean="0"/>
              <a:t> форм расового </a:t>
            </a:r>
            <a:r>
              <a:rPr lang="ru-RU" dirty="0" err="1" smtClean="0"/>
              <a:t>неприйняття</a:t>
            </a:r>
            <a:r>
              <a:rPr lang="ru-RU" dirty="0" smtClean="0"/>
              <a:t>, </a:t>
            </a:r>
            <a:r>
              <a:rPr lang="ru-RU" dirty="0" err="1" smtClean="0"/>
              <a:t>жорстких</a:t>
            </a:r>
            <a:r>
              <a:rPr lang="ru-RU" dirty="0" smtClean="0"/>
              <a:t> форм </a:t>
            </a:r>
            <a:r>
              <a:rPr lang="ru-RU" dirty="0" err="1" smtClean="0"/>
              <a:t>расової</a:t>
            </a:r>
            <a:r>
              <a:rPr lang="ru-RU" dirty="0" smtClean="0"/>
              <a:t> </a:t>
            </a:r>
            <a:r>
              <a:rPr lang="ru-RU" dirty="0" err="1" smtClean="0"/>
              <a:t>дискримінації</a:t>
            </a:r>
            <a:r>
              <a:rPr lang="ru-RU" dirty="0" smtClean="0"/>
              <a:t> (</a:t>
            </a:r>
            <a:r>
              <a:rPr lang="ru-RU" dirty="0" err="1" smtClean="0"/>
              <a:t>апартеїд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.) з часом </a:t>
            </a:r>
            <a:r>
              <a:rPr lang="ru-RU" dirty="0" err="1" smtClean="0"/>
              <a:t>слабшають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.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дискримінація</a:t>
            </a:r>
            <a:r>
              <a:rPr lang="ru-RU" dirty="0" smtClean="0"/>
              <a:t> </a:t>
            </a:r>
            <a:r>
              <a:rPr lang="ru-RU" dirty="0" err="1" smtClean="0"/>
              <a:t>хіба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пом'якшується</a:t>
            </a:r>
            <a:r>
              <a:rPr lang="ru-RU" dirty="0" smtClean="0"/>
              <a:t>, але з </a:t>
            </a:r>
            <a:r>
              <a:rPr lang="ru-RU" dirty="0" err="1" smtClean="0"/>
              <a:t>зникає</a:t>
            </a:r>
            <a:r>
              <a:rPr lang="ru-RU" dirty="0" smtClean="0"/>
              <a:t> </a:t>
            </a:r>
            <a:r>
              <a:rPr lang="ru-RU" dirty="0" err="1" smtClean="0"/>
              <a:t>назовсім</a:t>
            </a:r>
            <a:r>
              <a:rPr lang="ru-RU" dirty="0" smtClean="0"/>
              <a:t> і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проявитися</a:t>
            </a:r>
            <a:r>
              <a:rPr lang="ru-RU" dirty="0" smtClean="0"/>
              <a:t>, коли </a:t>
            </a:r>
            <a:r>
              <a:rPr lang="ru-RU" dirty="0" err="1" smtClean="0"/>
              <a:t>питання</a:t>
            </a:r>
            <a:r>
              <a:rPr lang="ru-RU" dirty="0" smtClean="0"/>
              <a:t> </a:t>
            </a:r>
            <a:r>
              <a:rPr lang="ru-RU" dirty="0" err="1" smtClean="0"/>
              <a:t>стосується</a:t>
            </a:r>
            <a:r>
              <a:rPr lang="ru-RU" dirty="0" smtClean="0"/>
              <a:t> </a:t>
            </a:r>
            <a:r>
              <a:rPr lang="ru-RU" dirty="0" err="1" smtClean="0"/>
              <a:t>якихось</a:t>
            </a:r>
            <a:r>
              <a:rPr lang="ru-RU" dirty="0" smtClean="0"/>
              <a:t> </a:t>
            </a:r>
            <a:r>
              <a:rPr lang="ru-RU" dirty="0" err="1" smtClean="0"/>
              <a:t>інтимних</a:t>
            </a:r>
            <a:r>
              <a:rPr lang="ru-RU" dirty="0" smtClean="0"/>
              <a:t> сфер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6096" y="292387"/>
            <a:ext cx="688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u="sng" dirty="0" smtClean="0"/>
              <a:t>Расизм</a:t>
            </a:r>
            <a:endParaRPr lang="ru-RU" sz="3200" b="1" i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748" y="292387"/>
            <a:ext cx="4332732" cy="60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1792"/>
            <a:ext cx="12192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/>
              <a:t>Мінуси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стереотипів</a:t>
            </a:r>
            <a:endParaRPr lang="en-US" sz="2800" b="1" i="1" dirty="0" smtClean="0"/>
          </a:p>
          <a:p>
            <a:pPr algn="ctr"/>
            <a:endParaRPr lang="ru-RU" sz="2800" b="1" i="1" dirty="0" smtClean="0"/>
          </a:p>
          <a:p>
            <a:endParaRPr lang="ru-RU" dirty="0" smtClean="0"/>
          </a:p>
          <a:p>
            <a:r>
              <a:rPr lang="ru-RU" dirty="0" err="1" smtClean="0"/>
              <a:t>Прогресивна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приділяє</a:t>
            </a:r>
            <a:r>
              <a:rPr lang="ru-RU" dirty="0" smtClean="0"/>
              <a:t> </a:t>
            </a:r>
            <a:r>
              <a:rPr lang="ru-RU" dirty="0" err="1" smtClean="0"/>
              <a:t>увагу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, </a:t>
            </a:r>
            <a:r>
              <a:rPr lang="ru-RU" dirty="0" err="1" smtClean="0"/>
              <a:t>обов'язково</a:t>
            </a:r>
            <a:r>
              <a:rPr lang="ru-RU" dirty="0" smtClean="0"/>
              <a:t> </a:t>
            </a:r>
            <a:r>
              <a:rPr lang="ru-RU" dirty="0" err="1" smtClean="0"/>
              <a:t>скаже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маячня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вона </a:t>
            </a:r>
            <a:r>
              <a:rPr lang="ru-RU" dirty="0" err="1" smtClean="0"/>
              <a:t>ніколи</a:t>
            </a:r>
            <a:r>
              <a:rPr lang="ru-RU" dirty="0" smtClean="0"/>
              <a:t> не буде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перевагу</a:t>
            </a:r>
            <a:r>
              <a:rPr lang="ru-RU" dirty="0" smtClean="0"/>
              <a:t> </a:t>
            </a:r>
            <a:r>
              <a:rPr lang="ru-RU" dirty="0" err="1" smtClean="0"/>
              <a:t>молодій</a:t>
            </a:r>
            <a:r>
              <a:rPr lang="ru-RU" dirty="0" smtClean="0"/>
              <a:t> </a:t>
            </a:r>
            <a:r>
              <a:rPr lang="ru-RU" dirty="0" err="1" smtClean="0"/>
              <a:t>людині</a:t>
            </a:r>
            <a:r>
              <a:rPr lang="ru-RU" dirty="0" smtClean="0"/>
              <a:t> </a:t>
            </a:r>
            <a:r>
              <a:rPr lang="ru-RU" dirty="0" err="1" smtClean="0"/>
              <a:t>виключно</a:t>
            </a:r>
            <a:r>
              <a:rPr lang="ru-RU" dirty="0" smtClean="0"/>
              <a:t> через </a:t>
            </a:r>
            <a:r>
              <a:rPr lang="ru-RU" dirty="0" err="1" smtClean="0"/>
              <a:t>вік</a:t>
            </a:r>
            <a:r>
              <a:rPr lang="ru-RU" dirty="0" smtClean="0"/>
              <a:t>, </a:t>
            </a:r>
            <a:r>
              <a:rPr lang="ru-RU" dirty="0" err="1" smtClean="0"/>
              <a:t>ніколи</a:t>
            </a:r>
            <a:r>
              <a:rPr lang="ru-RU" dirty="0" smtClean="0"/>
              <a:t> не буде </a:t>
            </a:r>
            <a:r>
              <a:rPr lang="ru-RU" dirty="0" err="1" smtClean="0"/>
              <a:t>відмовляти</a:t>
            </a:r>
            <a:r>
              <a:rPr lang="ru-RU" dirty="0" smtClean="0"/>
              <a:t> в </a:t>
            </a:r>
            <a:r>
              <a:rPr lang="ru-RU" dirty="0" err="1" smtClean="0"/>
              <a:t>допомозі</a:t>
            </a:r>
            <a:r>
              <a:rPr lang="ru-RU" dirty="0" smtClean="0"/>
              <a:t> людям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національності</a:t>
            </a:r>
            <a:r>
              <a:rPr lang="ru-RU" dirty="0" smtClean="0"/>
              <a:t>. Все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сказано з пафосом і </a:t>
            </a:r>
            <a:r>
              <a:rPr lang="ru-RU" dirty="0" err="1" smtClean="0"/>
              <a:t>завзяттям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через 5 </a:t>
            </a:r>
            <a:r>
              <a:rPr lang="ru-RU" dirty="0" err="1" smtClean="0"/>
              <a:t>хвилин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ж перспективна </a:t>
            </a:r>
            <a:r>
              <a:rPr lang="ru-RU" dirty="0" err="1" smtClean="0"/>
              <a:t>людина</a:t>
            </a:r>
            <a:r>
              <a:rPr lang="ru-RU" dirty="0" smtClean="0"/>
              <a:t> буде </a:t>
            </a:r>
            <a:r>
              <a:rPr lang="ru-RU" dirty="0" err="1" smtClean="0"/>
              <a:t>сміятися</a:t>
            </a:r>
            <a:r>
              <a:rPr lang="ru-RU" dirty="0" smtClean="0"/>
              <a:t> над анекдотом про блондинок. Так, </a:t>
            </a:r>
            <a:r>
              <a:rPr lang="ru-RU" dirty="0" err="1" smtClean="0"/>
              <a:t>асоціація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 з </a:t>
            </a:r>
            <a:r>
              <a:rPr lang="ru-RU" dirty="0" err="1" smtClean="0"/>
              <a:t>розумовими</a:t>
            </a:r>
            <a:r>
              <a:rPr lang="ru-RU" dirty="0" smtClean="0"/>
              <a:t> </a:t>
            </a:r>
            <a:r>
              <a:rPr lang="ru-RU" dirty="0" err="1" smtClean="0"/>
              <a:t>здібностями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теж</a:t>
            </a:r>
            <a:r>
              <a:rPr lang="ru-RU" dirty="0" smtClean="0"/>
              <a:t> стереотип.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відчуття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якийсь</a:t>
            </a:r>
            <a:r>
              <a:rPr lang="ru-RU" dirty="0" smtClean="0"/>
              <a:t> момент </a:t>
            </a:r>
            <a:r>
              <a:rPr lang="ru-RU" dirty="0" err="1" smtClean="0"/>
              <a:t>стереотипи</a:t>
            </a:r>
            <a:r>
              <a:rPr lang="ru-RU" dirty="0" smtClean="0"/>
              <a:t> </a:t>
            </a:r>
            <a:r>
              <a:rPr lang="ru-RU" dirty="0" err="1" smtClean="0"/>
              <a:t>перестають</a:t>
            </a:r>
            <a:r>
              <a:rPr lang="ru-RU" dirty="0" smtClean="0"/>
              <a:t> </a:t>
            </a:r>
            <a:r>
              <a:rPr lang="ru-RU" dirty="0" err="1" smtClean="0"/>
              <a:t>виконувати</a:t>
            </a:r>
            <a:r>
              <a:rPr lang="ru-RU" dirty="0" smtClean="0"/>
              <a:t> </a:t>
            </a:r>
            <a:r>
              <a:rPr lang="ru-RU" dirty="0" err="1" smtClean="0"/>
              <a:t>функцію</a:t>
            </a:r>
            <a:r>
              <a:rPr lang="ru-RU" dirty="0" smtClean="0"/>
              <a:t> </a:t>
            </a:r>
            <a:r>
              <a:rPr lang="ru-RU" dirty="0" err="1" smtClean="0"/>
              <a:t>фільтра</a:t>
            </a:r>
            <a:r>
              <a:rPr lang="ru-RU" dirty="0" smtClean="0"/>
              <a:t>, а 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проектувати</a:t>
            </a:r>
            <a:r>
              <a:rPr lang="ru-RU" dirty="0" smtClean="0"/>
              <a:t> негатив, </a:t>
            </a:r>
            <a:r>
              <a:rPr lang="ru-RU" dirty="0" err="1" smtClean="0"/>
              <a:t>недовіра</a:t>
            </a:r>
            <a:r>
              <a:rPr lang="ru-RU" dirty="0" smtClean="0"/>
              <a:t> на людей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вчинки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вважаються</a:t>
            </a:r>
            <a:r>
              <a:rPr lang="ru-RU" dirty="0" smtClean="0"/>
              <a:t> «чужими» в </a:t>
            </a:r>
            <a:r>
              <a:rPr lang="ru-RU" dirty="0" err="1" smtClean="0"/>
              <a:t>системі</a:t>
            </a:r>
            <a:r>
              <a:rPr lang="ru-RU" dirty="0" smtClean="0"/>
              <a:t> </a:t>
            </a:r>
            <a:r>
              <a:rPr lang="ru-RU" dirty="0" err="1" smtClean="0"/>
              <a:t>цінностей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пов'язано</a:t>
            </a:r>
            <a:r>
              <a:rPr lang="ru-RU" dirty="0" smtClean="0"/>
              <a:t> з </a:t>
            </a:r>
            <a:r>
              <a:rPr lang="ru-RU" dirty="0" err="1" smtClean="0"/>
              <a:t>тим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в одному </a:t>
            </a:r>
            <a:r>
              <a:rPr lang="ru-RU" dirty="0" err="1" smtClean="0"/>
              <a:t>ланцюжку</a:t>
            </a:r>
            <a:r>
              <a:rPr lang="ru-RU" dirty="0" smtClean="0"/>
              <a:t> з </a:t>
            </a:r>
            <a:r>
              <a:rPr lang="ru-RU" dirty="0" err="1" smtClean="0"/>
              <a:t>упередженнями</a:t>
            </a:r>
            <a:r>
              <a:rPr lang="ru-RU" dirty="0" smtClean="0"/>
              <a:t> та </a:t>
            </a:r>
            <a:r>
              <a:rPr lang="ru-RU" dirty="0" err="1" smtClean="0"/>
              <a:t>забобонами</a:t>
            </a:r>
            <a:r>
              <a:rPr lang="ru-RU" dirty="0" smtClean="0"/>
              <a:t>. В </a:t>
            </a:r>
            <a:r>
              <a:rPr lang="ru-RU" dirty="0" err="1" smtClean="0"/>
              <a:t>останніх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поняттях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негативу, вони </a:t>
            </a:r>
            <a:r>
              <a:rPr lang="ru-RU" dirty="0" err="1" smtClean="0"/>
              <a:t>можуть</a:t>
            </a:r>
            <a:r>
              <a:rPr lang="ru-RU" dirty="0" smtClean="0"/>
              <a:t> стати причиною </a:t>
            </a:r>
            <a:r>
              <a:rPr lang="ru-RU" dirty="0" err="1" smtClean="0"/>
              <a:t>дискримінацій</a:t>
            </a:r>
            <a:r>
              <a:rPr lang="ru-RU" dirty="0" smtClean="0"/>
              <a:t>. </a:t>
            </a:r>
            <a:r>
              <a:rPr lang="ru-RU" dirty="0" err="1" smtClean="0"/>
              <a:t>Стереотипи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наш щит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дійсності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захищає</a:t>
            </a:r>
            <a:r>
              <a:rPr lang="ru-RU" dirty="0" smtClean="0"/>
              <a:t> нас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прикрощів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переживань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ми </a:t>
            </a:r>
            <a:r>
              <a:rPr lang="ru-RU" dirty="0" err="1" smtClean="0"/>
              <a:t>можемо</a:t>
            </a:r>
            <a:r>
              <a:rPr lang="ru-RU" dirty="0" smtClean="0"/>
              <a:t> </a:t>
            </a:r>
            <a:r>
              <a:rPr lang="ru-RU" dirty="0" err="1" smtClean="0"/>
              <a:t>відчувати</a:t>
            </a:r>
            <a:r>
              <a:rPr lang="ru-RU" dirty="0" smtClean="0"/>
              <a:t> до людям, </a:t>
            </a:r>
            <a:r>
              <a:rPr lang="ru-RU" dirty="0" err="1" smtClean="0"/>
              <a:t>маркованим</a:t>
            </a:r>
            <a:r>
              <a:rPr lang="ru-RU" dirty="0" smtClean="0"/>
              <a:t> в </a:t>
            </a:r>
            <a:r>
              <a:rPr lang="ru-RU" dirty="0" err="1" smtClean="0"/>
              <a:t>нашій</a:t>
            </a:r>
            <a:r>
              <a:rPr lang="ru-RU" dirty="0" smtClean="0"/>
              <a:t> </a:t>
            </a:r>
            <a:r>
              <a:rPr lang="ru-RU" dirty="0" err="1" smtClean="0"/>
              <a:t>свідомості</a:t>
            </a:r>
            <a:r>
              <a:rPr lang="ru-RU" dirty="0" smtClean="0"/>
              <a:t> </a:t>
            </a:r>
            <a:r>
              <a:rPr lang="ru-RU" dirty="0" err="1" smtClean="0"/>
              <a:t>міткою</a:t>
            </a:r>
            <a:r>
              <a:rPr lang="ru-RU" dirty="0" smtClean="0"/>
              <a:t> «</a:t>
            </a:r>
            <a:r>
              <a:rPr lang="ru-RU" dirty="0" err="1" smtClean="0"/>
              <a:t>чужі</a:t>
            </a:r>
            <a:r>
              <a:rPr lang="ru-RU" dirty="0" smtClean="0"/>
              <a:t>». </a:t>
            </a:r>
            <a:r>
              <a:rPr lang="ru-RU" dirty="0" err="1" smtClean="0"/>
              <a:t>Тобто</a:t>
            </a:r>
            <a:r>
              <a:rPr lang="ru-RU" dirty="0" smtClean="0"/>
              <a:t>, ми </a:t>
            </a:r>
            <a:r>
              <a:rPr lang="ru-RU" dirty="0" err="1" smtClean="0"/>
              <a:t>перестаємо</a:t>
            </a:r>
            <a:r>
              <a:rPr lang="ru-RU" dirty="0" smtClean="0"/>
              <a:t> </a:t>
            </a:r>
            <a:r>
              <a:rPr lang="ru-RU" dirty="0" err="1" smtClean="0"/>
              <a:t>співчувати</a:t>
            </a:r>
            <a:r>
              <a:rPr lang="ru-RU" dirty="0" smtClean="0"/>
              <a:t> людям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раси</a:t>
            </a:r>
            <a:r>
              <a:rPr lang="ru-RU" dirty="0" smtClean="0"/>
              <a:t>, </a:t>
            </a:r>
            <a:r>
              <a:rPr lang="ru-RU" dirty="0" err="1" smtClean="0"/>
              <a:t>віросповідання</a:t>
            </a:r>
            <a:r>
              <a:rPr lang="ru-RU" dirty="0" smtClean="0"/>
              <a:t>, </a:t>
            </a:r>
            <a:r>
              <a:rPr lang="ru-RU" dirty="0" err="1" smtClean="0"/>
              <a:t>національності</a:t>
            </a:r>
            <a:r>
              <a:rPr lang="ru-RU" dirty="0" smtClean="0"/>
              <a:t> </a:t>
            </a:r>
            <a:r>
              <a:rPr lang="ru-RU" dirty="0" err="1" smtClean="0"/>
              <a:t>виключно</a:t>
            </a:r>
            <a:r>
              <a:rPr lang="ru-RU" dirty="0" smtClean="0"/>
              <a:t> через </a:t>
            </a:r>
            <a:r>
              <a:rPr lang="ru-RU" dirty="0" err="1" smtClean="0"/>
              <a:t>тиск</a:t>
            </a:r>
            <a:r>
              <a:rPr lang="ru-RU" dirty="0" smtClean="0"/>
              <a:t> </a:t>
            </a:r>
            <a:r>
              <a:rPr lang="ru-RU" dirty="0" err="1" smtClean="0"/>
              <a:t>стереотипів</a:t>
            </a:r>
            <a:r>
              <a:rPr lang="ru-RU" dirty="0" smtClean="0"/>
              <a:t>. </a:t>
            </a:r>
            <a:r>
              <a:rPr lang="ru-RU" dirty="0" err="1" smtClean="0"/>
              <a:t>Природно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підхід</a:t>
            </a:r>
            <a:r>
              <a:rPr lang="ru-RU" dirty="0" smtClean="0"/>
              <a:t> </a:t>
            </a:r>
            <a:r>
              <a:rPr lang="ru-RU" dirty="0" err="1" smtClean="0"/>
              <a:t>неможливий</a:t>
            </a:r>
            <a:r>
              <a:rPr lang="ru-RU" dirty="0" smtClean="0"/>
              <a:t> для </a:t>
            </a:r>
            <a:r>
              <a:rPr lang="ru-RU" dirty="0" err="1" smtClean="0"/>
              <a:t>людства</a:t>
            </a:r>
            <a:r>
              <a:rPr lang="ru-RU" dirty="0" smtClean="0"/>
              <a:t>, </a:t>
            </a:r>
            <a:r>
              <a:rPr lang="ru-RU" dirty="0" err="1" smtClean="0"/>
              <a:t>адже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 </a:t>
            </a:r>
            <a:r>
              <a:rPr lang="ru-RU" dirty="0" err="1" smtClean="0"/>
              <a:t>дійсно</a:t>
            </a:r>
            <a:r>
              <a:rPr lang="ru-RU" dirty="0" smtClean="0"/>
              <a:t> </a:t>
            </a:r>
            <a:r>
              <a:rPr lang="ru-RU" dirty="0" err="1" smtClean="0"/>
              <a:t>стають</a:t>
            </a:r>
            <a:r>
              <a:rPr lang="ru-RU" dirty="0" smtClean="0"/>
              <a:t> приводом для </a:t>
            </a:r>
            <a:r>
              <a:rPr lang="ru-RU" dirty="0" err="1" smtClean="0"/>
              <a:t>нестями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Однак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негативне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явища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соціальної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назвати</a:t>
            </a:r>
            <a:r>
              <a:rPr lang="ru-RU" dirty="0" smtClean="0"/>
              <a:t> </a:t>
            </a:r>
            <a:r>
              <a:rPr lang="ru-RU" dirty="0" err="1" smtClean="0"/>
              <a:t>мінусом</a:t>
            </a:r>
            <a:r>
              <a:rPr lang="ru-RU" dirty="0" smtClean="0"/>
              <a:t> </a:t>
            </a:r>
            <a:r>
              <a:rPr lang="ru-RU" dirty="0" err="1" smtClean="0"/>
              <a:t>стереотипів</a:t>
            </a:r>
            <a:r>
              <a:rPr lang="ru-RU" dirty="0" smtClean="0"/>
              <a:t>. </a:t>
            </a:r>
            <a:r>
              <a:rPr lang="ru-RU" dirty="0" err="1" smtClean="0"/>
              <a:t>Позитивні</a:t>
            </a:r>
            <a:r>
              <a:rPr lang="ru-RU" dirty="0" smtClean="0"/>
              <a:t> </a:t>
            </a:r>
            <a:r>
              <a:rPr lang="ru-RU" dirty="0" err="1" smtClean="0"/>
              <a:t>упередження</a:t>
            </a:r>
            <a:r>
              <a:rPr lang="ru-RU" dirty="0" smtClean="0"/>
              <a:t> </a:t>
            </a:r>
            <a:r>
              <a:rPr lang="ru-RU" dirty="0" err="1" smtClean="0"/>
              <a:t>призводять</a:t>
            </a:r>
            <a:r>
              <a:rPr lang="ru-RU" dirty="0" smtClean="0"/>
              <a:t> до </a:t>
            </a:r>
            <a:r>
              <a:rPr lang="ru-RU" dirty="0" err="1" smtClean="0"/>
              <a:t>зайвої</a:t>
            </a:r>
            <a:r>
              <a:rPr lang="ru-RU" dirty="0" smtClean="0"/>
              <a:t> </a:t>
            </a:r>
            <a:r>
              <a:rPr lang="ru-RU" dirty="0" err="1" smtClean="0"/>
              <a:t>довірливості</a:t>
            </a:r>
            <a:r>
              <a:rPr lang="ru-RU" dirty="0" smtClean="0"/>
              <a:t>, до </a:t>
            </a:r>
            <a:r>
              <a:rPr lang="ru-RU" dirty="0" err="1" smtClean="0"/>
              <a:t>помилок</a:t>
            </a:r>
            <a:r>
              <a:rPr lang="ru-RU" dirty="0" smtClean="0"/>
              <a:t> і </a:t>
            </a:r>
            <a:r>
              <a:rPr lang="ru-RU" dirty="0" err="1" smtClean="0"/>
              <a:t>деформації</a:t>
            </a:r>
            <a:r>
              <a:rPr lang="ru-RU" dirty="0" smtClean="0"/>
              <a:t> </a:t>
            </a:r>
            <a:r>
              <a:rPr lang="ru-RU" dirty="0" err="1" smtClean="0"/>
              <a:t>процесу</a:t>
            </a:r>
            <a:r>
              <a:rPr lang="ru-RU" dirty="0" smtClean="0"/>
              <a:t> </a:t>
            </a:r>
            <a:r>
              <a:rPr lang="ru-RU" dirty="0" err="1" smtClean="0"/>
              <a:t>інтерпретації</a:t>
            </a:r>
            <a:r>
              <a:rPr lang="ru-RU" dirty="0" smtClean="0"/>
              <a:t>. </a:t>
            </a:r>
            <a:r>
              <a:rPr lang="ru-RU" dirty="0" err="1" smtClean="0"/>
              <a:t>Літня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здатним</a:t>
            </a:r>
            <a:r>
              <a:rPr lang="ru-RU" dirty="0" smtClean="0"/>
              <a:t> до </a:t>
            </a:r>
            <a:r>
              <a:rPr lang="ru-RU" dirty="0" err="1" smtClean="0"/>
              <a:t>роботи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часто на </a:t>
            </a:r>
            <a:r>
              <a:rPr lang="ru-RU" dirty="0" err="1" smtClean="0"/>
              <a:t>співбесіді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відмовляють</a:t>
            </a:r>
            <a:r>
              <a:rPr lang="ru-RU" dirty="0" smtClean="0"/>
              <a:t>, </a:t>
            </a:r>
            <a:r>
              <a:rPr lang="ru-RU" dirty="0" err="1" smtClean="0"/>
              <a:t>віддають</a:t>
            </a:r>
            <a:r>
              <a:rPr lang="ru-RU" dirty="0" smtClean="0"/>
              <a:t> </a:t>
            </a:r>
            <a:r>
              <a:rPr lang="ru-RU" dirty="0" err="1" smtClean="0"/>
              <a:t>перевагу</a:t>
            </a:r>
            <a:r>
              <a:rPr lang="ru-RU" dirty="0" smtClean="0"/>
              <a:t> молодому </a:t>
            </a:r>
            <a:r>
              <a:rPr lang="ru-RU" dirty="0" err="1" smtClean="0"/>
              <a:t>фахівцеві</a:t>
            </a:r>
            <a:r>
              <a:rPr lang="ru-RU" dirty="0" smtClean="0"/>
              <a:t>. </a:t>
            </a:r>
            <a:r>
              <a:rPr lang="ru-RU" dirty="0" err="1" smtClean="0"/>
              <a:t>Природно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така</a:t>
            </a:r>
            <a:r>
              <a:rPr lang="ru-RU" dirty="0" smtClean="0"/>
              <a:t> </a:t>
            </a:r>
            <a:r>
              <a:rPr lang="ru-RU" dirty="0" err="1" smtClean="0"/>
              <a:t>упередженість</a:t>
            </a:r>
            <a:r>
              <a:rPr lang="ru-RU" dirty="0" smtClean="0"/>
              <a:t> негативно </a:t>
            </a:r>
            <a:r>
              <a:rPr lang="ru-RU" dirty="0" err="1" smtClean="0"/>
              <a:t>позначається</a:t>
            </a:r>
            <a:r>
              <a:rPr lang="ru-RU" dirty="0" smtClean="0"/>
              <a:t> на </a:t>
            </a:r>
            <a:r>
              <a:rPr lang="ru-RU" dirty="0" err="1" smtClean="0"/>
              <a:t>успішності</a:t>
            </a:r>
            <a:r>
              <a:rPr lang="ru-RU" dirty="0" smtClean="0"/>
              <a:t> </a:t>
            </a:r>
            <a:r>
              <a:rPr lang="ru-RU" dirty="0" err="1" smtClean="0"/>
              <a:t>компанії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52" y="213710"/>
            <a:ext cx="8420244" cy="6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688" y="298300"/>
            <a:ext cx="1138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u="sng" dirty="0" smtClean="0">
                <a:latin typeface="+mj-lt"/>
                <a:ea typeface="Adobe Gothic Std B" panose="020B0800000000000000" pitchFamily="34" charset="-128"/>
                <a:cs typeface="Aharoni" panose="02010803020104030203" pitchFamily="2" charset="-79"/>
              </a:rPr>
              <a:t>СТЕРЕОТИПИ ТА ЇХ РОЛЬ В ЖИТТІ ЛЮДИНИ ТА СУСПІЛЬСТВА</a:t>
            </a:r>
            <a:endParaRPr lang="ru-RU" sz="2800" b="1" i="1" u="sng" dirty="0">
              <a:latin typeface="+mj-lt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296" y="122026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8096" y="149454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Стереотипи</a:t>
            </a:r>
            <a:r>
              <a:rPr lang="ru-RU" dirty="0" smtClean="0"/>
              <a:t> - </a:t>
            </a:r>
            <a:r>
              <a:rPr lang="ru-RU" dirty="0" err="1" smtClean="0"/>
              <a:t>усталене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людей до </a:t>
            </a:r>
            <a:r>
              <a:rPr lang="ru-RU" dirty="0" err="1" smtClean="0"/>
              <a:t>подій</a:t>
            </a:r>
            <a:r>
              <a:rPr lang="ru-RU" dirty="0" smtClean="0"/>
              <a:t>, </a:t>
            </a:r>
            <a:r>
              <a:rPr lang="ru-RU" dirty="0" err="1" smtClean="0"/>
              <a:t>вироблене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порівняння</a:t>
            </a:r>
            <a:r>
              <a:rPr lang="ru-RU" dirty="0" smtClean="0"/>
              <a:t> з </a:t>
            </a:r>
            <a:r>
              <a:rPr lang="ru-RU" dirty="0" err="1" smtClean="0"/>
              <a:t>внутрішніми</a:t>
            </a:r>
            <a:r>
              <a:rPr lang="ru-RU" dirty="0" smtClean="0"/>
              <a:t> </a:t>
            </a:r>
            <a:r>
              <a:rPr lang="ru-RU" dirty="0" err="1" smtClean="0"/>
              <a:t>ідеалами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Іншими</a:t>
            </a:r>
            <a:r>
              <a:rPr lang="ru-RU" dirty="0" smtClean="0"/>
              <a:t> словами </a:t>
            </a:r>
            <a:r>
              <a:rPr lang="ru-RU" b="1" dirty="0" err="1" smtClean="0"/>
              <a:t>стереотипи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відносно</a:t>
            </a:r>
            <a:r>
              <a:rPr lang="ru-RU" dirty="0" smtClean="0"/>
              <a:t> </a:t>
            </a:r>
            <a:r>
              <a:rPr lang="ru-RU" dirty="0" err="1" smtClean="0"/>
              <a:t>стійкий</a:t>
            </a:r>
            <a:r>
              <a:rPr lang="ru-RU" dirty="0" smtClean="0"/>
              <a:t> і </a:t>
            </a:r>
            <a:r>
              <a:rPr lang="ru-RU" dirty="0" err="1" smtClean="0"/>
              <a:t>спрощений</a:t>
            </a:r>
            <a:r>
              <a:rPr lang="ru-RU" dirty="0" smtClean="0"/>
              <a:t> образ </a:t>
            </a:r>
            <a:r>
              <a:rPr lang="ru-RU" dirty="0" err="1" smtClean="0"/>
              <a:t>соціальної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, </a:t>
            </a:r>
            <a:r>
              <a:rPr lang="ru-RU" dirty="0" err="1" smtClean="0"/>
              <a:t>людини</a:t>
            </a:r>
            <a:r>
              <a:rPr lang="ru-RU" dirty="0" smtClean="0"/>
              <a:t>, </a:t>
            </a:r>
            <a:r>
              <a:rPr lang="ru-RU" dirty="0" err="1" smtClean="0"/>
              <a:t>події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r>
              <a:rPr lang="ru-RU" dirty="0" smtClean="0"/>
              <a:t>. Стереотип, як готова схема </a:t>
            </a:r>
            <a:r>
              <a:rPr lang="ru-RU" dirty="0" err="1" smtClean="0"/>
              <a:t>сприйняття</a:t>
            </a:r>
            <a:r>
              <a:rPr lang="ru-RU" dirty="0" smtClean="0"/>
              <a:t>, </a:t>
            </a:r>
            <a:r>
              <a:rPr lang="ru-RU" dirty="0" err="1" smtClean="0"/>
              <a:t>дозволяє</a:t>
            </a:r>
            <a:r>
              <a:rPr lang="ru-RU" dirty="0" smtClean="0"/>
              <a:t> </a:t>
            </a:r>
            <a:r>
              <a:rPr lang="ru-RU" dirty="0" err="1" smtClean="0"/>
              <a:t>людині</a:t>
            </a:r>
            <a:r>
              <a:rPr lang="ru-RU" dirty="0" smtClean="0"/>
              <a:t> </a:t>
            </a:r>
            <a:r>
              <a:rPr lang="ru-RU" dirty="0" err="1" smtClean="0"/>
              <a:t>скоротити</a:t>
            </a:r>
            <a:r>
              <a:rPr lang="ru-RU" dirty="0" smtClean="0"/>
              <a:t> час </a:t>
            </a:r>
            <a:r>
              <a:rPr lang="ru-RU" dirty="0" err="1" smtClean="0"/>
              <a:t>реагування</a:t>
            </a:r>
            <a:r>
              <a:rPr lang="ru-RU" dirty="0" smtClean="0"/>
              <a:t> на </a:t>
            </a:r>
            <a:r>
              <a:rPr lang="ru-RU" dirty="0" err="1" smtClean="0"/>
              <a:t>мінливі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Але в той же час, стереотип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перешкоджати</a:t>
            </a:r>
            <a:r>
              <a:rPr lang="ru-RU" dirty="0" smtClean="0"/>
              <a:t> </a:t>
            </a:r>
            <a:r>
              <a:rPr lang="ru-RU" dirty="0" err="1" smtClean="0"/>
              <a:t>виникненню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 думок і </a:t>
            </a:r>
            <a:r>
              <a:rPr lang="ru-RU" dirty="0" err="1" smtClean="0"/>
              <a:t>уявлень</a:t>
            </a:r>
            <a:r>
              <a:rPr lang="ru-RU" dirty="0" smtClean="0"/>
              <a:t>. У кожного народу, </a:t>
            </a:r>
            <a:r>
              <a:rPr lang="ru-RU" dirty="0" err="1" smtClean="0"/>
              <a:t>кожної</a:t>
            </a:r>
            <a:r>
              <a:rPr lang="ru-RU" dirty="0" smtClean="0"/>
              <a:t> </a:t>
            </a:r>
            <a:r>
              <a:rPr lang="ru-RU" dirty="0" err="1" smtClean="0"/>
              <a:t>нації</a:t>
            </a:r>
            <a:r>
              <a:rPr lang="ru-RU" dirty="0" smtClean="0"/>
              <a:t> є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власні</a:t>
            </a:r>
            <a:r>
              <a:rPr lang="ru-RU" dirty="0" smtClean="0"/>
              <a:t> </a:t>
            </a:r>
            <a:r>
              <a:rPr lang="ru-RU" dirty="0" err="1" smtClean="0"/>
              <a:t>стереотипні</a:t>
            </a:r>
            <a:r>
              <a:rPr lang="ru-RU" dirty="0" smtClean="0"/>
              <a:t> </a:t>
            </a:r>
            <a:r>
              <a:rPr lang="ru-RU" dirty="0" err="1" smtClean="0"/>
              <a:t>уявлення</a:t>
            </a:r>
            <a:r>
              <a:rPr lang="ru-RU" dirty="0" smtClean="0"/>
              <a:t> про </a:t>
            </a:r>
            <a:r>
              <a:rPr lang="ru-RU" dirty="0" err="1" smtClean="0"/>
              <a:t>навколишній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, про людей, про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. </a:t>
            </a:r>
            <a:r>
              <a:rPr lang="ru-RU" dirty="0" err="1" smtClean="0"/>
              <a:t>Характерний</a:t>
            </a:r>
            <a:r>
              <a:rPr lang="ru-RU" dirty="0" smtClean="0"/>
              <a:t> приклад стереотипу - </a:t>
            </a:r>
            <a:r>
              <a:rPr lang="ru-RU" dirty="0" err="1" smtClean="0"/>
              <a:t>уявлення</a:t>
            </a:r>
            <a:r>
              <a:rPr lang="ru-RU" dirty="0" smtClean="0"/>
              <a:t> </a:t>
            </a:r>
            <a:r>
              <a:rPr lang="ru-RU" dirty="0" err="1" smtClean="0"/>
              <a:t>росіян</a:t>
            </a:r>
            <a:r>
              <a:rPr lang="ru-RU" dirty="0" smtClean="0"/>
              <a:t> про </a:t>
            </a:r>
            <a:r>
              <a:rPr lang="ru-RU" dirty="0" err="1" smtClean="0"/>
              <a:t>чукчів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французів</a:t>
            </a:r>
            <a:r>
              <a:rPr lang="ru-RU" dirty="0" smtClean="0"/>
              <a:t> - про </a:t>
            </a:r>
            <a:r>
              <a:rPr lang="ru-RU" dirty="0" err="1" smtClean="0"/>
              <a:t>бельгійців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016" y="1494541"/>
            <a:ext cx="4859761" cy="42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16" y="243840"/>
            <a:ext cx="8291578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ереотипы нашего общест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9450" y="493967"/>
            <a:ext cx="6540309" cy="3678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7024" y="4547616"/>
            <a:ext cx="7705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</a:t>
            </a:r>
            <a:r>
              <a:rPr lang="uk-UA" dirty="0" err="1" smtClean="0"/>
              <a:t>ін</a:t>
            </a:r>
            <a:r>
              <a:rPr lang="uk-UA" dirty="0" smtClean="0"/>
              <a:t> начальник-Вона злий бос</a:t>
            </a:r>
          </a:p>
          <a:p>
            <a:pPr algn="ctr"/>
            <a:r>
              <a:rPr lang="uk-UA" dirty="0" smtClean="0"/>
              <a:t>Він переконливий –Вона </a:t>
            </a:r>
            <a:r>
              <a:rPr lang="uk-UA" dirty="0" err="1" smtClean="0"/>
              <a:t>нахальна</a:t>
            </a:r>
            <a:endParaRPr lang="uk-UA" dirty="0" smtClean="0"/>
          </a:p>
          <a:p>
            <a:pPr algn="ctr"/>
            <a:r>
              <a:rPr lang="uk-UA" dirty="0" smtClean="0"/>
              <a:t>Він цілеспрямований-Вона самовпевнена</a:t>
            </a:r>
          </a:p>
          <a:p>
            <a:pPr algn="ctr"/>
            <a:r>
              <a:rPr lang="uk-UA" dirty="0" smtClean="0"/>
              <a:t>Він акуратний-Вона марнославна</a:t>
            </a:r>
          </a:p>
          <a:p>
            <a:pPr algn="ctr"/>
            <a:r>
              <a:rPr lang="uk-UA" dirty="0" smtClean="0"/>
              <a:t>Він </a:t>
            </a:r>
            <a:r>
              <a:rPr lang="uk-UA" dirty="0" err="1" smtClean="0"/>
              <a:t>милий,скромний</a:t>
            </a:r>
            <a:r>
              <a:rPr lang="uk-UA" dirty="0" smtClean="0"/>
              <a:t>-Вона дивиться на всіх із висока 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51632" y="5978776"/>
            <a:ext cx="559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Не дозволяй стереотипам заважати тобі у життя.</a:t>
            </a:r>
          </a:p>
          <a:p>
            <a:pPr algn="ctr"/>
            <a:r>
              <a:rPr lang="uk-UA" dirty="0" smtClean="0"/>
              <a:t>Буть сильним та сяй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67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348502"/>
            <a:ext cx="10863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Д</a:t>
            </a:r>
            <a:r>
              <a:rPr lang="ru-RU" sz="2400" dirty="0" smtClean="0"/>
              <a:t>ля </a:t>
            </a:r>
            <a:r>
              <a:rPr lang="ru-RU" sz="2400" dirty="0" err="1" smtClean="0"/>
              <a:t>руйнування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стереотипів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потрібно</a:t>
            </a:r>
            <a:r>
              <a:rPr lang="ru-RU" sz="2400" dirty="0" smtClean="0"/>
              <a:t> </a:t>
            </a:r>
            <a:r>
              <a:rPr lang="ru-RU" sz="2400" dirty="0" err="1" smtClean="0"/>
              <a:t>досить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багато</a:t>
            </a:r>
            <a:r>
              <a:rPr lang="ru-RU" sz="2400" dirty="0" smtClean="0"/>
              <a:t> часу. </a:t>
            </a:r>
            <a:r>
              <a:rPr lang="ru-RU" sz="2400" dirty="0" err="1" smtClean="0"/>
              <a:t>Ймовірно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ви</a:t>
            </a:r>
            <a:r>
              <a:rPr lang="ru-RU" sz="2400" dirty="0" smtClean="0"/>
              <a:t> можете з </a:t>
            </a:r>
            <a:r>
              <a:rPr lang="ru-RU" sz="2400" dirty="0" err="1" smtClean="0"/>
              <a:t>побоюванням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ставитися</a:t>
            </a:r>
            <a:r>
              <a:rPr lang="ru-RU" sz="2400" dirty="0" smtClean="0"/>
              <a:t> до </a:t>
            </a:r>
            <a:r>
              <a:rPr lang="ru-RU" sz="2400" dirty="0" err="1" smtClean="0"/>
              <a:t>свого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колеги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іншої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національності</a:t>
            </a:r>
            <a:r>
              <a:rPr lang="ru-RU" sz="2400" dirty="0" smtClean="0"/>
              <a:t>. Але для </a:t>
            </a:r>
            <a:r>
              <a:rPr lang="ru-RU" sz="2400" dirty="0" err="1" smtClean="0"/>
              <a:t>повноцінного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особистості</a:t>
            </a:r>
            <a:r>
              <a:rPr lang="ru-RU" sz="2400" dirty="0" smtClean="0"/>
              <a:t> не </a:t>
            </a:r>
            <a:r>
              <a:rPr lang="ru-RU" sz="2400" dirty="0" err="1" smtClean="0"/>
              <a:t>потрібно</a:t>
            </a:r>
            <a:r>
              <a:rPr lang="ru-RU" sz="2400" dirty="0" smtClean="0"/>
              <a:t> </a:t>
            </a:r>
            <a:r>
              <a:rPr lang="ru-RU" sz="2400" dirty="0" err="1" smtClean="0"/>
              <a:t>давати</a:t>
            </a:r>
            <a:r>
              <a:rPr lang="ru-RU" sz="2400" dirty="0" smtClean="0"/>
              <a:t> стереотипам </a:t>
            </a:r>
            <a:r>
              <a:rPr lang="ru-RU" sz="2400" dirty="0" err="1" smtClean="0"/>
              <a:t>влада</a:t>
            </a:r>
            <a:r>
              <a:rPr lang="ru-RU" sz="2400" dirty="0" smtClean="0"/>
              <a:t> над </a:t>
            </a:r>
            <a:r>
              <a:rPr lang="ru-RU" sz="2400" dirty="0" err="1" smtClean="0"/>
              <a:t>здоровим</a:t>
            </a:r>
            <a:r>
              <a:rPr lang="ru-RU" sz="2400" dirty="0" smtClean="0"/>
              <a:t> </a:t>
            </a:r>
            <a:r>
              <a:rPr lang="ru-RU" sz="2400" dirty="0" err="1" smtClean="0"/>
              <a:t>глуздом</a:t>
            </a:r>
            <a:r>
              <a:rPr lang="ru-RU" sz="2400" dirty="0" smtClean="0"/>
              <a:t>. </a:t>
            </a:r>
            <a:r>
              <a:rPr lang="ru-RU" sz="2400" dirty="0" err="1" smtClean="0"/>
              <a:t>Можливо</a:t>
            </a:r>
            <a:r>
              <a:rPr lang="ru-RU" sz="2400" dirty="0" smtClean="0"/>
              <a:t>, </a:t>
            </a:r>
            <a:r>
              <a:rPr lang="ru-RU" sz="2400" dirty="0" err="1" smtClean="0"/>
              <a:t>цей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колега</a:t>
            </a:r>
            <a:r>
              <a:rPr lang="ru-RU" sz="2400" dirty="0" smtClean="0"/>
              <a:t> </a:t>
            </a:r>
            <a:r>
              <a:rPr lang="ru-RU" sz="2400" dirty="0" err="1" smtClean="0"/>
              <a:t>здатний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відмінно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працювати</a:t>
            </a:r>
            <a:r>
              <a:rPr lang="ru-RU" sz="2400" dirty="0" smtClean="0"/>
              <a:t> з вами в </a:t>
            </a:r>
            <a:r>
              <a:rPr lang="ru-RU" sz="2400" dirty="0" err="1" smtClean="0"/>
              <a:t>команді</a:t>
            </a:r>
            <a:r>
              <a:rPr lang="ru-RU" sz="2400" dirty="0" smtClean="0"/>
              <a:t>, </a:t>
            </a:r>
            <a:r>
              <a:rPr lang="ru-RU" sz="2400" dirty="0" err="1" smtClean="0"/>
              <a:t>варто</a:t>
            </a:r>
            <a:r>
              <a:rPr lang="ru-RU" sz="2400" dirty="0" smtClean="0"/>
              <a:t>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відкритися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нього</a:t>
            </a:r>
            <a:r>
              <a:rPr lang="ru-RU" sz="2400" dirty="0" smtClean="0"/>
              <a:t>. І </a:t>
            </a:r>
            <a:r>
              <a:rPr lang="ru-RU" sz="2400" dirty="0" err="1" smtClean="0"/>
              <a:t>ви</a:t>
            </a:r>
            <a:r>
              <a:rPr lang="ru-RU" sz="2400" dirty="0" smtClean="0"/>
              <a:t> </a:t>
            </a:r>
            <a:r>
              <a:rPr lang="ru-RU" sz="2400" dirty="0" err="1" smtClean="0"/>
              <a:t>зможете</a:t>
            </a:r>
            <a:r>
              <a:rPr lang="ru-RU" sz="2400" dirty="0" smtClean="0"/>
              <a:t>, </a:t>
            </a:r>
            <a:r>
              <a:rPr lang="ru-RU" sz="2400" dirty="0" err="1" smtClean="0"/>
              <a:t>ламаючи</a:t>
            </a:r>
            <a:r>
              <a:rPr lang="ru-RU" sz="2400" dirty="0" smtClean="0"/>
              <a:t> </a:t>
            </a:r>
            <a:r>
              <a:rPr lang="ru-RU" sz="2400" dirty="0" err="1" smtClean="0"/>
              <a:t>стереотипи</a:t>
            </a:r>
            <a:r>
              <a:rPr lang="ru-RU" sz="2400" dirty="0" smtClean="0"/>
              <a:t>, </a:t>
            </a:r>
            <a:r>
              <a:rPr lang="ru-RU" sz="2400" dirty="0" err="1" smtClean="0"/>
              <a:t>позбавлятися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невмотивованого</a:t>
            </a:r>
            <a:r>
              <a:rPr lang="ru-RU" sz="2400" dirty="0" smtClean="0"/>
              <a:t> негативного </a:t>
            </a:r>
            <a:r>
              <a:rPr lang="ru-RU" sz="2400" dirty="0" err="1" smtClean="0"/>
              <a:t>ставлення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86" y="2766554"/>
            <a:ext cx="5524500" cy="3733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29647"/>
            <a:ext cx="2247138" cy="3370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534" y="3129647"/>
            <a:ext cx="2612298" cy="33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268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/>
              <a:t>Особливості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стереотипів</a:t>
            </a:r>
            <a:r>
              <a:rPr lang="ru-RU" sz="2800" b="1" i="1" dirty="0" smtClean="0"/>
              <a:t>:</a:t>
            </a:r>
          </a:p>
          <a:p>
            <a:endParaRPr lang="uk-UA" b="1" i="1" dirty="0"/>
          </a:p>
          <a:p>
            <a:endParaRPr lang="uk-UA" b="1" i="1" dirty="0" smtClean="0"/>
          </a:p>
          <a:p>
            <a:endParaRPr lang="uk-UA" b="1" i="1" dirty="0"/>
          </a:p>
          <a:p>
            <a:endParaRPr lang="uk-UA" b="1" i="1" dirty="0" smtClean="0"/>
          </a:p>
          <a:p>
            <a:endParaRPr lang="uk-UA" b="1" i="1" dirty="0"/>
          </a:p>
          <a:p>
            <a:endParaRPr lang="uk-UA" b="1" i="1" dirty="0" smtClean="0"/>
          </a:p>
          <a:p>
            <a:endParaRPr lang="uk-UA" b="1" i="1" dirty="0"/>
          </a:p>
          <a:p>
            <a:endParaRPr lang="ru-RU" b="1" i="1" dirty="0" smtClean="0"/>
          </a:p>
          <a:p>
            <a:endParaRPr lang="ru-RU" dirty="0" smtClean="0"/>
          </a:p>
          <a:p>
            <a:r>
              <a:rPr lang="ru-RU" sz="2400" b="1" i="1" u="sng" dirty="0" smtClean="0"/>
              <a:t>1. </a:t>
            </a:r>
            <a:r>
              <a:rPr lang="ru-RU" sz="2400" b="1" i="1" u="sng" dirty="0" err="1" smtClean="0"/>
              <a:t>Характерні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мовним</a:t>
            </a:r>
            <a:r>
              <a:rPr lang="ru-RU" sz="2400" b="1" i="1" u="sng" dirty="0" smtClean="0"/>
              <a:t> стереотипам:</a:t>
            </a:r>
          </a:p>
          <a:p>
            <a:endParaRPr lang="ru-RU" dirty="0" smtClean="0"/>
          </a:p>
          <a:p>
            <a:r>
              <a:rPr lang="en-US" dirty="0" smtClean="0"/>
              <a:t>Ø </a:t>
            </a:r>
            <a:r>
              <a:rPr lang="ru-RU" dirty="0" err="1" smtClean="0"/>
              <a:t>Ознаки</a:t>
            </a:r>
            <a:r>
              <a:rPr lang="ru-RU" dirty="0" smtClean="0"/>
              <a:t> й </a:t>
            </a:r>
            <a:r>
              <a:rPr lang="ru-RU" dirty="0" err="1" smtClean="0"/>
              <a:t>атрибути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містяться</a:t>
            </a:r>
            <a:r>
              <a:rPr lang="ru-RU" dirty="0" smtClean="0"/>
              <a:t> в </a:t>
            </a:r>
            <a:r>
              <a:rPr lang="ru-RU" dirty="0" err="1" smtClean="0"/>
              <a:t>мовних</a:t>
            </a:r>
            <a:r>
              <a:rPr lang="ru-RU" dirty="0" smtClean="0"/>
              <a:t> стереотипах,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 err="1" smtClean="0"/>
              <a:t>розмовляючими</a:t>
            </a:r>
            <a:r>
              <a:rPr lang="ru-RU" dirty="0" smtClean="0"/>
              <a:t> для </a:t>
            </a:r>
            <a:r>
              <a:rPr lang="ru-RU" dirty="0" err="1" smtClean="0"/>
              <a:t>оцінки</a:t>
            </a:r>
            <a:r>
              <a:rPr lang="ru-RU" dirty="0" smtClean="0"/>
              <a:t> </a:t>
            </a:r>
            <a:r>
              <a:rPr lang="ru-RU" dirty="0" err="1" smtClean="0"/>
              <a:t>віднесеності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до того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іншого</a:t>
            </a:r>
            <a:r>
              <a:rPr lang="ru-RU" dirty="0" smtClean="0"/>
              <a:t> </a:t>
            </a:r>
            <a:r>
              <a:rPr lang="ru-RU" dirty="0" err="1" smtClean="0"/>
              <a:t>класу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сімейної</a:t>
            </a:r>
            <a:r>
              <a:rPr lang="ru-RU" dirty="0" smtClean="0"/>
              <a:t> </a:t>
            </a:r>
            <a:r>
              <a:rPr lang="ru-RU" dirty="0" err="1" smtClean="0"/>
              <a:t>подібності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en-US" dirty="0" smtClean="0"/>
              <a:t>Ø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типи</a:t>
            </a:r>
            <a:r>
              <a:rPr lang="ru-RU" dirty="0" smtClean="0"/>
              <a:t> </a:t>
            </a:r>
            <a:r>
              <a:rPr lang="ru-RU" dirty="0" err="1" smtClean="0"/>
              <a:t>термінів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фундаментально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мовні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. </a:t>
            </a:r>
            <a:r>
              <a:rPr lang="ru-RU" dirty="0" err="1" smtClean="0"/>
              <a:t>Кольоровизначення</a:t>
            </a:r>
            <a:r>
              <a:rPr lang="ru-RU" dirty="0" smtClean="0"/>
              <a:t> засновано на </a:t>
            </a:r>
            <a:r>
              <a:rPr lang="ru-RU" dirty="0" err="1" smtClean="0"/>
              <a:t>перцепції</a:t>
            </a:r>
            <a:r>
              <a:rPr lang="ru-RU" dirty="0" smtClean="0"/>
              <a:t>: </a:t>
            </a:r>
            <a:r>
              <a:rPr lang="ru-RU" dirty="0" err="1" smtClean="0"/>
              <a:t>терміни</a:t>
            </a:r>
            <a:r>
              <a:rPr lang="ru-RU" dirty="0" smtClean="0"/>
              <a:t> </a:t>
            </a:r>
            <a:r>
              <a:rPr lang="ru-RU" dirty="0" err="1" smtClean="0"/>
              <a:t>базових</a:t>
            </a:r>
            <a:r>
              <a:rPr lang="ru-RU" dirty="0" smtClean="0"/>
              <a:t> </a:t>
            </a:r>
            <a:r>
              <a:rPr lang="ru-RU" dirty="0" err="1" smtClean="0"/>
              <a:t>кольорів</a:t>
            </a:r>
            <a:r>
              <a:rPr lang="ru-RU" dirty="0" smtClean="0"/>
              <a:t> </a:t>
            </a:r>
            <a:r>
              <a:rPr lang="ru-RU" dirty="0" err="1" smtClean="0"/>
              <a:t>базуються</a:t>
            </a:r>
            <a:r>
              <a:rPr lang="ru-RU" dirty="0" smtClean="0"/>
              <a:t> на </a:t>
            </a:r>
            <a:r>
              <a:rPr lang="ru-RU" dirty="0" err="1" smtClean="0"/>
              <a:t>конкретних</a:t>
            </a:r>
            <a:r>
              <a:rPr lang="ru-RU" dirty="0" smtClean="0"/>
              <a:t> </a:t>
            </a:r>
            <a:r>
              <a:rPr lang="ru-RU" dirty="0" err="1" smtClean="0"/>
              <a:t>зорових</a:t>
            </a:r>
            <a:r>
              <a:rPr lang="ru-RU" dirty="0" smtClean="0"/>
              <a:t> образах з </a:t>
            </a:r>
            <a:r>
              <a:rPr lang="ru-RU" dirty="0" err="1" smtClean="0"/>
              <a:t>різними</a:t>
            </a:r>
            <a:r>
              <a:rPr lang="ru-RU" dirty="0" smtClean="0"/>
              <a:t> аспектами </a:t>
            </a:r>
            <a:r>
              <a:rPr lang="ru-RU" dirty="0" err="1" smtClean="0"/>
              <a:t>сприйняття</a:t>
            </a:r>
            <a:r>
              <a:rPr lang="ru-RU" dirty="0" smtClean="0"/>
              <a:t>,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складні</a:t>
            </a:r>
            <a:r>
              <a:rPr lang="ru-RU" dirty="0" smtClean="0"/>
              <a:t> ж </a:t>
            </a:r>
            <a:r>
              <a:rPr lang="ru-RU" dirty="0" err="1" smtClean="0"/>
              <a:t>терміни</a:t>
            </a:r>
            <a:r>
              <a:rPr lang="ru-RU" dirty="0" smtClean="0"/>
              <a:t> - на </a:t>
            </a:r>
            <a:r>
              <a:rPr lang="ru-RU" dirty="0" err="1" smtClean="0"/>
              <a:t>більш</a:t>
            </a:r>
            <a:r>
              <a:rPr lang="ru-RU" dirty="0" smtClean="0"/>
              <a:t> абстрактному </a:t>
            </a:r>
            <a:r>
              <a:rPr lang="ru-RU" dirty="0" err="1" smtClean="0"/>
              <a:t>представленні</a:t>
            </a:r>
            <a:r>
              <a:rPr lang="ru-RU" dirty="0" smtClean="0"/>
              <a:t>,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близькому</a:t>
            </a:r>
            <a:r>
              <a:rPr lang="ru-RU" dirty="0" smtClean="0"/>
              <a:t> до картин, </a:t>
            </a:r>
            <a:r>
              <a:rPr lang="ru-RU" dirty="0" err="1" smtClean="0"/>
              <a:t>чим</a:t>
            </a:r>
            <a:r>
              <a:rPr lang="ru-RU" dirty="0" smtClean="0"/>
              <a:t> до </a:t>
            </a:r>
            <a:r>
              <a:rPr lang="ru-RU" dirty="0" err="1" smtClean="0"/>
              <a:t>слів</a:t>
            </a:r>
            <a:r>
              <a:rPr lang="ru-RU" dirty="0" smtClean="0"/>
              <a:t>. </a:t>
            </a:r>
            <a:r>
              <a:rPr lang="ru-RU" dirty="0" err="1" smtClean="0"/>
              <a:t>Терміни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характеризують</a:t>
            </a:r>
            <a:r>
              <a:rPr lang="ru-RU" dirty="0" smtClean="0"/>
              <a:t> </a:t>
            </a:r>
            <a:r>
              <a:rPr lang="ru-RU" dirty="0" err="1" smtClean="0"/>
              <a:t>соціальні</a:t>
            </a:r>
            <a:r>
              <a:rPr lang="ru-RU" dirty="0" smtClean="0"/>
              <a:t> </a:t>
            </a:r>
            <a:r>
              <a:rPr lang="ru-RU" dirty="0" err="1" smtClean="0"/>
              <a:t>ролі</a:t>
            </a:r>
            <a:r>
              <a:rPr lang="ru-RU" dirty="0" smtClean="0"/>
              <a:t>, </a:t>
            </a:r>
            <a:r>
              <a:rPr lang="ru-RU" dirty="0" err="1" smtClean="0"/>
              <a:t>зв'язані</a:t>
            </a:r>
            <a:r>
              <a:rPr lang="ru-RU" dirty="0" smtClean="0"/>
              <a:t> з </a:t>
            </a:r>
            <a:r>
              <a:rPr lang="ru-RU" dirty="0" err="1" smtClean="0"/>
              <a:t>усвідомленими</a:t>
            </a:r>
            <a:r>
              <a:rPr lang="ru-RU" dirty="0" smtClean="0"/>
              <a:t> думками.</a:t>
            </a:r>
          </a:p>
          <a:p>
            <a:endParaRPr lang="ru-RU" dirty="0" smtClean="0"/>
          </a:p>
          <a:p>
            <a:r>
              <a:rPr lang="en-US" dirty="0" smtClean="0"/>
              <a:t>Ø </a:t>
            </a:r>
            <a:r>
              <a:rPr lang="ru-RU" dirty="0" smtClean="0"/>
              <a:t>Для кожного типу </a:t>
            </a:r>
            <a:r>
              <a:rPr lang="ru-RU" dirty="0" err="1" smtClean="0"/>
              <a:t>терміна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пророчити</a:t>
            </a:r>
            <a:r>
              <a:rPr lang="ru-RU" dirty="0" smtClean="0"/>
              <a:t> </a:t>
            </a:r>
            <a:r>
              <a:rPr lang="ru-RU" dirty="0" err="1" smtClean="0"/>
              <a:t>заздалегідь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тип </a:t>
            </a:r>
            <a:r>
              <a:rPr lang="ru-RU" dirty="0" err="1" smtClean="0"/>
              <a:t>ознак</a:t>
            </a:r>
            <a:r>
              <a:rPr lang="ru-RU" dirty="0" smtClean="0"/>
              <a:t> буде включений у </a:t>
            </a:r>
            <a:r>
              <a:rPr lang="ru-RU" dirty="0" err="1" smtClean="0"/>
              <a:t>семантичну</a:t>
            </a:r>
            <a:r>
              <a:rPr lang="ru-RU" dirty="0" smtClean="0"/>
              <a:t> </a:t>
            </a:r>
            <a:r>
              <a:rPr lang="ru-RU" dirty="0" err="1" smtClean="0"/>
              <a:t>компетенцію</a:t>
            </a:r>
            <a:r>
              <a:rPr lang="ru-RU" dirty="0" smtClean="0"/>
              <a:t>. </a:t>
            </a:r>
            <a:r>
              <a:rPr lang="ru-RU" dirty="0" err="1" smtClean="0"/>
              <a:t>Ознаки</a:t>
            </a:r>
            <a:r>
              <a:rPr lang="ru-RU" dirty="0" smtClean="0"/>
              <a:t> </a:t>
            </a:r>
            <a:r>
              <a:rPr lang="ru-RU" dirty="0" err="1" smtClean="0"/>
              <a:t>сприйняття</a:t>
            </a:r>
            <a:r>
              <a:rPr lang="ru-RU" dirty="0" smtClean="0"/>
              <a:t> для </a:t>
            </a:r>
            <a:r>
              <a:rPr lang="ru-RU" dirty="0" err="1" smtClean="0"/>
              <a:t>кольору</a:t>
            </a:r>
            <a:r>
              <a:rPr lang="ru-RU" dirty="0" smtClean="0"/>
              <a:t>, </a:t>
            </a:r>
            <a:r>
              <a:rPr lang="ru-RU" dirty="0" err="1" smtClean="0"/>
              <a:t>типове</a:t>
            </a:r>
            <a:r>
              <a:rPr lang="ru-RU" dirty="0" smtClean="0"/>
              <a:t> </a:t>
            </a:r>
            <a:r>
              <a:rPr lang="ru-RU" dirty="0" err="1" smtClean="0"/>
              <a:t>поводження</a:t>
            </a:r>
            <a:r>
              <a:rPr lang="ru-RU" dirty="0" smtClean="0"/>
              <a:t> - для </a:t>
            </a:r>
            <a:r>
              <a:rPr lang="ru-RU" dirty="0" err="1" smtClean="0"/>
              <a:t>позначень</a:t>
            </a:r>
            <a:r>
              <a:rPr lang="ru-RU" dirty="0" smtClean="0"/>
              <a:t> живого </a:t>
            </a:r>
            <a:r>
              <a:rPr lang="ru-RU" dirty="0" err="1" smtClean="0"/>
              <a:t>світу</a:t>
            </a:r>
            <a:r>
              <a:rPr lang="ru-RU" dirty="0" smtClean="0"/>
              <a:t>, </a:t>
            </a:r>
            <a:r>
              <a:rPr lang="ru-RU" dirty="0" err="1" smtClean="0"/>
              <a:t>функціональне</a:t>
            </a:r>
            <a:r>
              <a:rPr lang="ru-RU" dirty="0" smtClean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 - для </a:t>
            </a:r>
            <a:r>
              <a:rPr lang="ru-RU" dirty="0" err="1" smtClean="0"/>
              <a:t>артефактів</a:t>
            </a:r>
            <a:r>
              <a:rPr lang="ru-RU" dirty="0" smtClean="0"/>
              <a:t>, </a:t>
            </a:r>
            <a:r>
              <a:rPr lang="ru-RU" dirty="0" err="1" smtClean="0"/>
              <a:t>соціальні</a:t>
            </a:r>
            <a:r>
              <a:rPr lang="ru-RU" dirty="0" smtClean="0"/>
              <a:t> </a:t>
            </a:r>
            <a:r>
              <a:rPr lang="ru-RU" dirty="0" err="1" smtClean="0"/>
              <a:t>функції</a:t>
            </a:r>
            <a:r>
              <a:rPr lang="ru-RU" dirty="0" smtClean="0"/>
              <a:t>, </a:t>
            </a:r>
            <a:r>
              <a:rPr lang="ru-RU" dirty="0" err="1" smtClean="0"/>
              <a:t>місце</a:t>
            </a:r>
            <a:r>
              <a:rPr lang="ru-RU" dirty="0" smtClean="0"/>
              <a:t> на </a:t>
            </a:r>
            <a:r>
              <a:rPr lang="ru-RU" dirty="0" err="1" smtClean="0"/>
              <a:t>соціальній</a:t>
            </a:r>
            <a:r>
              <a:rPr lang="ru-RU" dirty="0" smtClean="0"/>
              <a:t> </a:t>
            </a:r>
            <a:r>
              <a:rPr lang="ru-RU" dirty="0" err="1" smtClean="0"/>
              <a:t>шкалі</a:t>
            </a:r>
            <a:r>
              <a:rPr lang="ru-RU" dirty="0" smtClean="0"/>
              <a:t>, </a:t>
            </a:r>
            <a:r>
              <a:rPr lang="ru-RU" dirty="0" err="1" smtClean="0"/>
              <a:t>типові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типове</a:t>
            </a:r>
            <a:r>
              <a:rPr lang="ru-RU" dirty="0" smtClean="0"/>
              <a:t> </a:t>
            </a:r>
            <a:r>
              <a:rPr lang="ru-RU" dirty="0" err="1" smtClean="0"/>
              <a:t>поводження</a:t>
            </a:r>
            <a:r>
              <a:rPr lang="ru-RU" dirty="0" smtClean="0"/>
              <a:t> і доход - для </a:t>
            </a:r>
            <a:r>
              <a:rPr lang="ru-RU" dirty="0" err="1" smtClean="0"/>
              <a:t>термінів</a:t>
            </a:r>
            <a:r>
              <a:rPr lang="ru-RU" dirty="0" smtClean="0"/>
              <a:t> </a:t>
            </a:r>
            <a:r>
              <a:rPr lang="ru-RU" dirty="0" err="1" smtClean="0"/>
              <a:t>соціальної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762" y="680923"/>
            <a:ext cx="4309110" cy="2499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2" y="430060"/>
            <a:ext cx="2843249" cy="21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09217"/>
            <a:ext cx="12423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2. </a:t>
            </a:r>
            <a:r>
              <a:rPr lang="ru-RU" sz="2400" b="1" i="1" u="sng" dirty="0" err="1" smtClean="0"/>
              <a:t>Характерні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етнічним</a:t>
            </a:r>
            <a:r>
              <a:rPr lang="ru-RU" sz="2400" b="1" i="1" u="sng" dirty="0" smtClean="0"/>
              <a:t> стереотипам:</a:t>
            </a:r>
          </a:p>
          <a:p>
            <a:endParaRPr lang="ru-RU" dirty="0" smtClean="0"/>
          </a:p>
          <a:p>
            <a:r>
              <a:rPr lang="en-US" dirty="0" smtClean="0"/>
              <a:t>Ø </a:t>
            </a:r>
            <a:r>
              <a:rPr lang="ru-RU" dirty="0" smtClean="0"/>
              <a:t>Стереотип </a:t>
            </a:r>
            <a:r>
              <a:rPr lang="ru-RU" dirty="0" err="1" smtClean="0"/>
              <a:t>виникає</a:t>
            </a:r>
            <a:r>
              <a:rPr lang="ru-RU" dirty="0" smtClean="0"/>
              <a:t> при </a:t>
            </a:r>
            <a:r>
              <a:rPr lang="ru-RU" dirty="0" err="1" smtClean="0"/>
              <a:t>відсутності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недостатності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 про </a:t>
            </a:r>
            <a:r>
              <a:rPr lang="ru-RU" dirty="0" err="1" smtClean="0"/>
              <a:t>визначеного</a:t>
            </a:r>
            <a:r>
              <a:rPr lang="ru-RU" dirty="0" smtClean="0"/>
              <a:t> </a:t>
            </a:r>
            <a:r>
              <a:rPr lang="ru-RU" dirty="0" err="1" smtClean="0"/>
              <a:t>індивіда</a:t>
            </a:r>
            <a:r>
              <a:rPr lang="ru-RU" dirty="0" smtClean="0"/>
              <a:t>, </a:t>
            </a:r>
            <a:r>
              <a:rPr lang="ru-RU" dirty="0" err="1" smtClean="0"/>
              <a:t>етнічну</a:t>
            </a:r>
            <a:r>
              <a:rPr lang="ru-RU" dirty="0" smtClean="0"/>
              <a:t> </a:t>
            </a:r>
            <a:r>
              <a:rPr lang="ru-RU" dirty="0" err="1" smtClean="0"/>
              <a:t>групу</a:t>
            </a:r>
            <a:r>
              <a:rPr lang="ru-RU" dirty="0" smtClean="0"/>
              <a:t>;</a:t>
            </a:r>
          </a:p>
          <a:p>
            <a:endParaRPr lang="ru-RU" dirty="0" smtClean="0"/>
          </a:p>
          <a:p>
            <a:r>
              <a:rPr lang="en-US" dirty="0" smtClean="0"/>
              <a:t>Ø </a:t>
            </a:r>
            <a:r>
              <a:rPr lang="ru-RU" dirty="0" smtClean="0"/>
              <a:t>Чим </a:t>
            </a:r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людей </a:t>
            </a:r>
            <a:r>
              <a:rPr lang="ru-RU" dirty="0" err="1" smtClean="0"/>
              <a:t>погоджується</a:t>
            </a:r>
            <a:r>
              <a:rPr lang="ru-RU" dirty="0" smtClean="0"/>
              <a:t> з </a:t>
            </a:r>
            <a:r>
              <a:rPr lang="ru-RU" dirty="0" err="1" smtClean="0"/>
              <a:t>даним</a:t>
            </a:r>
            <a:r>
              <a:rPr lang="ru-RU" dirty="0" smtClean="0"/>
              <a:t> </a:t>
            </a:r>
            <a:r>
              <a:rPr lang="ru-RU" dirty="0" err="1" smtClean="0"/>
              <a:t>етнічним</a:t>
            </a:r>
            <a:r>
              <a:rPr lang="ru-RU" dirty="0" smtClean="0"/>
              <a:t> стереотипом - </a:t>
            </a:r>
            <a:r>
              <a:rPr lang="ru-RU" dirty="0" err="1" smtClean="0"/>
              <a:t>тим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правдивим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;</a:t>
            </a:r>
          </a:p>
          <a:p>
            <a:endParaRPr lang="ru-RU" dirty="0" smtClean="0"/>
          </a:p>
          <a:p>
            <a:r>
              <a:rPr lang="en-US" dirty="0" smtClean="0"/>
              <a:t>Ø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людей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визначений</a:t>
            </a:r>
            <a:r>
              <a:rPr lang="ru-RU" dirty="0" smtClean="0"/>
              <a:t> стереотип про </a:t>
            </a:r>
            <a:r>
              <a:rPr lang="ru-RU" dirty="0" err="1" smtClean="0"/>
              <a:t>третю</a:t>
            </a:r>
            <a:r>
              <a:rPr lang="ru-RU" dirty="0" smtClean="0"/>
              <a:t> </a:t>
            </a:r>
            <a:r>
              <a:rPr lang="ru-RU" dirty="0" err="1" smtClean="0"/>
              <a:t>групу</a:t>
            </a:r>
            <a:r>
              <a:rPr lang="ru-RU" dirty="0" smtClean="0"/>
              <a:t> -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правдивим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3. </a:t>
            </a:r>
            <a:r>
              <a:rPr lang="ru-RU" dirty="0" err="1" smtClean="0"/>
              <a:t>Гендерні</a:t>
            </a:r>
            <a:r>
              <a:rPr lang="ru-RU" dirty="0" smtClean="0"/>
              <a:t> ж </a:t>
            </a:r>
            <a:r>
              <a:rPr lang="ru-RU" dirty="0" err="1" smtClean="0"/>
              <a:t>стереотипи</a:t>
            </a:r>
            <a:r>
              <a:rPr lang="ru-RU" dirty="0" smtClean="0"/>
              <a:t> є </a:t>
            </a:r>
            <a:r>
              <a:rPr lang="ru-RU" dirty="0" err="1" smtClean="0"/>
              <a:t>окремим</a:t>
            </a:r>
            <a:r>
              <a:rPr lang="ru-RU" dirty="0" smtClean="0"/>
              <a:t> </a:t>
            </a:r>
            <a:r>
              <a:rPr lang="ru-RU" dirty="0" err="1" smtClean="0"/>
              <a:t>випадком</a:t>
            </a:r>
            <a:r>
              <a:rPr lang="ru-RU" dirty="0" smtClean="0"/>
              <a:t> стереотипу і </a:t>
            </a:r>
            <a:r>
              <a:rPr lang="ru-RU" dirty="0" err="1" smtClean="0"/>
              <a:t>виявляють</a:t>
            </a:r>
            <a:r>
              <a:rPr lang="ru-RU" dirty="0" smtClean="0"/>
              <a:t>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властивості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0" y="113690"/>
            <a:ext cx="5321808" cy="3558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985075"/>
            <a:ext cx="3524250" cy="2181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" y="481395"/>
            <a:ext cx="21526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12" y="134112"/>
            <a:ext cx="1087526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err="1" smtClean="0"/>
              <a:t>Параметри</a:t>
            </a:r>
            <a:r>
              <a:rPr lang="ru-RU" sz="2800" b="1" i="1" u="sng" dirty="0" smtClean="0"/>
              <a:t> </a:t>
            </a:r>
            <a:r>
              <a:rPr lang="ru-RU" sz="2800" b="1" i="1" u="sng" dirty="0" err="1" smtClean="0"/>
              <a:t>стереотипів</a:t>
            </a:r>
            <a:r>
              <a:rPr lang="ru-RU" sz="2800" b="1" i="1" u="sng" dirty="0" smtClean="0"/>
              <a:t> :</a:t>
            </a:r>
          </a:p>
          <a:p>
            <a:endParaRPr lang="uk-UA" sz="2000" b="1" i="1" u="sng" dirty="0"/>
          </a:p>
          <a:p>
            <a:endParaRPr lang="uk-UA" sz="2000" b="1" i="1" u="sng" dirty="0" smtClean="0"/>
          </a:p>
          <a:p>
            <a:endParaRPr lang="uk-UA" sz="2000" b="1" i="1" u="sng" dirty="0"/>
          </a:p>
          <a:p>
            <a:endParaRPr lang="uk-UA" sz="2000" b="1" i="1" u="sng" dirty="0" smtClean="0"/>
          </a:p>
          <a:p>
            <a:endParaRPr lang="uk-UA" sz="2000" b="1" i="1" u="sng" dirty="0"/>
          </a:p>
          <a:p>
            <a:endParaRPr lang="uk-UA" sz="2000" b="1" i="1" u="sng" dirty="0" smtClean="0"/>
          </a:p>
          <a:p>
            <a:endParaRPr lang="uk-UA" sz="2000" b="1" i="1" u="sng" dirty="0"/>
          </a:p>
          <a:p>
            <a:endParaRPr lang="uk-UA" sz="2000" b="1" i="1" u="sng" dirty="0" smtClean="0"/>
          </a:p>
          <a:p>
            <a:endParaRPr lang="uk-UA" sz="2000" b="1" i="1" u="sng" dirty="0"/>
          </a:p>
          <a:p>
            <a:endParaRPr lang="uk-UA" sz="2000" b="1" i="1" u="sng" dirty="0" smtClean="0"/>
          </a:p>
          <a:p>
            <a:endParaRPr lang="uk-UA" sz="2000" b="1" i="1" u="sng" dirty="0" smtClean="0"/>
          </a:p>
          <a:p>
            <a:endParaRPr lang="ru-RU" sz="2000" b="1" i="1" u="sng" dirty="0" smtClean="0"/>
          </a:p>
          <a:p>
            <a:endParaRPr lang="ru-RU" sz="2000" dirty="0" smtClean="0"/>
          </a:p>
          <a:p>
            <a:r>
              <a:rPr lang="ru-RU" sz="2000" dirty="0" smtClean="0"/>
              <a:t>1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Ступінь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необхідності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повсякденному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житті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дуже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необхідні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побуті</a:t>
            </a:r>
            <a:r>
              <a:rPr lang="ru-RU" sz="2000" b="1" dirty="0" smtClean="0"/>
              <a:t>, на одному </a:t>
            </a:r>
            <a:r>
              <a:rPr lang="ru-RU" sz="2000" b="1" dirty="0" err="1" smtClean="0"/>
              <a:t>полюсі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протипоставлені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тим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деструктивний</a:t>
            </a:r>
            <a:r>
              <a:rPr lang="ru-RU" sz="2000" b="1" dirty="0" smtClean="0"/>
              <a:t> заряд.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2. </a:t>
            </a:r>
            <a:r>
              <a:rPr lang="ru-RU" sz="2000" b="1" dirty="0" err="1" smtClean="0"/>
              <a:t>Ступінь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незакостенілості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змінюваності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гнучкості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зміні</a:t>
            </a:r>
            <a:r>
              <a:rPr lang="ru-RU" sz="2000" b="1" dirty="0" smtClean="0"/>
              <a:t> перспектив.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3. </a:t>
            </a:r>
            <a:r>
              <a:rPr lang="ru-RU" sz="2000" b="1" dirty="0" err="1" smtClean="0"/>
              <a:t>Зміст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стереотипів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заперечливе</a:t>
            </a:r>
            <a:r>
              <a:rPr lang="ru-RU" sz="2000" b="1" dirty="0" smtClean="0"/>
              <a:t> (а тому </a:t>
            </a:r>
            <a:r>
              <a:rPr lang="ru-RU" sz="2000" b="1" dirty="0" err="1" smtClean="0"/>
              <a:t>агресивне</a:t>
            </a:r>
            <a:r>
              <a:rPr lang="ru-RU" sz="2000" b="1" dirty="0" smtClean="0"/>
              <a:t>) </a:t>
            </a:r>
            <a:r>
              <a:rPr lang="ru-RU" sz="2000" b="1" dirty="0" err="1" smtClean="0"/>
              <a:t>протипоставлено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стверджуючому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необразливому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" y="866616"/>
            <a:ext cx="5765878" cy="3108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118" y="317328"/>
            <a:ext cx="2612898" cy="3658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35" y="1056860"/>
            <a:ext cx="2213229" cy="307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984" y="429994"/>
            <a:ext cx="58433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u="sng" dirty="0" smtClean="0"/>
              <a:t>Види </a:t>
            </a:r>
            <a:r>
              <a:rPr lang="ru-RU" sz="2400" b="1" i="1" u="sng" dirty="0" err="1" smtClean="0"/>
              <a:t>стереотипів</a:t>
            </a:r>
            <a:r>
              <a:rPr lang="ru-RU" sz="2400" b="1" i="1" u="sng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У </a:t>
            </a:r>
            <a:r>
              <a:rPr lang="ru-RU" sz="2400" dirty="0" err="1" smtClean="0"/>
              <a:t>свідомості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, з моменту </a:t>
            </a:r>
            <a:r>
              <a:rPr lang="ru-RU" sz="2400" dirty="0" err="1" smtClean="0"/>
              <a:t>народження</a:t>
            </a:r>
            <a:r>
              <a:rPr lang="ru-RU" sz="2400" dirty="0" smtClean="0"/>
              <a:t> і до </a:t>
            </a:r>
            <a:r>
              <a:rPr lang="ru-RU" sz="2400" dirty="0" err="1" smtClean="0"/>
              <a:t>глибокої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старості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народжується</a:t>
            </a:r>
            <a:r>
              <a:rPr lang="ru-RU" sz="2400" dirty="0" smtClean="0"/>
              <a:t>, </a:t>
            </a:r>
            <a:r>
              <a:rPr lang="ru-RU" sz="2400" dirty="0" err="1" smtClean="0"/>
              <a:t>формується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величезна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стереотипів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Стереотипи</a:t>
            </a:r>
            <a:r>
              <a:rPr lang="ru-RU" sz="2400" dirty="0" smtClean="0"/>
              <a:t> </a:t>
            </a:r>
            <a:r>
              <a:rPr lang="ru-RU" sz="2400" dirty="0" err="1" smtClean="0"/>
              <a:t>бувають</a:t>
            </a:r>
            <a:r>
              <a:rPr lang="ru-RU" sz="2400" dirty="0" smtClean="0"/>
              <a:t>:</a:t>
            </a:r>
          </a:p>
          <a:p>
            <a:endParaRPr lang="ru-RU" sz="2400" dirty="0" smtClean="0"/>
          </a:p>
          <a:p>
            <a:r>
              <a:rPr lang="ru-RU" sz="2400" dirty="0" smtClean="0"/>
              <a:t>– </a:t>
            </a:r>
            <a:r>
              <a:rPr lang="ru-RU" sz="2400" dirty="0" err="1" smtClean="0"/>
              <a:t>позитивними</a:t>
            </a:r>
            <a:r>
              <a:rPr lang="ru-RU" sz="2400" dirty="0" smtClean="0"/>
              <a:t>;</a:t>
            </a:r>
          </a:p>
          <a:p>
            <a:endParaRPr lang="ru-RU" sz="2400" dirty="0" smtClean="0"/>
          </a:p>
          <a:p>
            <a:r>
              <a:rPr lang="ru-RU" sz="2400" dirty="0" smtClean="0"/>
              <a:t>– </a:t>
            </a:r>
            <a:r>
              <a:rPr lang="ru-RU" sz="2400" dirty="0" err="1" smtClean="0"/>
              <a:t>негативними</a:t>
            </a:r>
            <a:r>
              <a:rPr lang="ru-RU" sz="2400" dirty="0" smtClean="0"/>
              <a:t>;</a:t>
            </a:r>
          </a:p>
          <a:p>
            <a:endParaRPr lang="ru-RU" sz="2400" dirty="0" smtClean="0"/>
          </a:p>
          <a:p>
            <a:r>
              <a:rPr lang="ru-RU" sz="2400" dirty="0" smtClean="0"/>
              <a:t>– </a:t>
            </a:r>
            <a:r>
              <a:rPr lang="ru-RU" sz="2400" dirty="0" err="1" smtClean="0"/>
              <a:t>нейтральними</a:t>
            </a:r>
            <a:r>
              <a:rPr lang="ru-RU" sz="2400" dirty="0" smtClean="0"/>
              <a:t>.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називають</a:t>
            </a:r>
            <a:r>
              <a:rPr lang="ru-RU" sz="2400" dirty="0" smtClean="0"/>
              <a:t> стереотипами "</a:t>
            </a:r>
            <a:r>
              <a:rPr lang="ru-RU" sz="2400" dirty="0" err="1" smtClean="0"/>
              <a:t>популярності</a:t>
            </a:r>
            <a:r>
              <a:rPr lang="ru-RU" sz="2400" dirty="0" smtClean="0"/>
              <a:t>, але </a:t>
            </a:r>
            <a:r>
              <a:rPr lang="ru-RU" sz="2400" dirty="0" err="1" smtClean="0"/>
              <a:t>байдужності</a:t>
            </a:r>
            <a:r>
              <a:rPr lang="ru-RU" sz="2400" dirty="0" smtClean="0"/>
              <a:t>".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14" y="231817"/>
            <a:ext cx="4959355" cy="639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608" y="172962"/>
            <a:ext cx="626668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/>
              <a:t>Класи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стереотипів</a:t>
            </a:r>
            <a:r>
              <a:rPr lang="ru-RU" sz="2000" b="1" i="1" dirty="0" smtClean="0"/>
              <a:t>:</a:t>
            </a:r>
          </a:p>
          <a:p>
            <a:endParaRPr lang="ru-RU" dirty="0" smtClean="0"/>
          </a:p>
          <a:p>
            <a:r>
              <a:rPr lang="ru-RU" b="1" i="1" u="sng" dirty="0" smtClean="0"/>
              <a:t>1. </a:t>
            </a:r>
            <a:r>
              <a:rPr lang="ru-RU" b="1" i="1" u="sng" dirty="0" err="1" smtClean="0"/>
              <a:t>Особисті</a:t>
            </a:r>
            <a:r>
              <a:rPr lang="ru-RU" i="1" u="sng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 </a:t>
            </a:r>
            <a:r>
              <a:rPr lang="ru-RU" dirty="0" err="1" smtClean="0"/>
              <a:t>формує</a:t>
            </a:r>
            <a:r>
              <a:rPr lang="ru-RU" dirty="0" smtClean="0"/>
              <a:t> сама. До них </a:t>
            </a:r>
            <a:r>
              <a:rPr lang="ru-RU" dirty="0" err="1" smtClean="0"/>
              <a:t>відносяться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переконання</a:t>
            </a:r>
            <a:r>
              <a:rPr lang="ru-RU" dirty="0" smtClean="0"/>
              <a:t>, </a:t>
            </a:r>
            <a:r>
              <a:rPr lang="ru-RU" dirty="0" err="1" smtClean="0"/>
              <a:t>пристрасті</a:t>
            </a:r>
            <a:r>
              <a:rPr lang="ru-RU" dirty="0" smtClean="0"/>
              <a:t> - усе те, </a:t>
            </a:r>
            <a:r>
              <a:rPr lang="ru-RU" dirty="0" err="1" smtClean="0"/>
              <a:t>що</a:t>
            </a:r>
            <a:r>
              <a:rPr lang="ru-RU" dirty="0" smtClean="0"/>
              <a:t> (на думку людей) </a:t>
            </a:r>
            <a:r>
              <a:rPr lang="ru-RU" dirty="0" err="1" smtClean="0"/>
              <a:t>складає</a:t>
            </a:r>
            <a:r>
              <a:rPr lang="ru-RU" dirty="0" smtClean="0"/>
              <a:t> </a:t>
            </a:r>
            <a:r>
              <a:rPr lang="ru-RU" dirty="0" err="1" smtClean="0"/>
              <a:t>особистість</a:t>
            </a:r>
            <a:r>
              <a:rPr lang="ru-RU" dirty="0" smtClean="0"/>
              <a:t>, </a:t>
            </a:r>
            <a:r>
              <a:rPr lang="ru-RU" dirty="0" err="1" smtClean="0"/>
              <a:t>індивідуальність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інтереси</a:t>
            </a:r>
            <a:r>
              <a:rPr lang="ru-RU" dirty="0" smtClean="0"/>
              <a:t> і широту </a:t>
            </a:r>
            <a:r>
              <a:rPr lang="ru-RU" dirty="0" err="1" smtClean="0"/>
              <a:t>натури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i="1" u="sng" dirty="0"/>
              <a:t>2</a:t>
            </a:r>
            <a:r>
              <a:rPr lang="ru-RU" b="1" i="1" u="sng" dirty="0" smtClean="0"/>
              <a:t>. </a:t>
            </a:r>
            <a:r>
              <a:rPr lang="ru-RU" b="1" i="1" u="sng" dirty="0" err="1" smtClean="0"/>
              <a:t>Сімейні</a:t>
            </a:r>
            <a:r>
              <a:rPr lang="ru-RU" i="1" u="sng" dirty="0" smtClean="0"/>
              <a:t>. </a:t>
            </a:r>
            <a:r>
              <a:rPr lang="ru-RU" dirty="0" err="1" smtClean="0"/>
              <a:t>Сімейні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 </a:t>
            </a:r>
            <a:r>
              <a:rPr lang="ru-RU" dirty="0" err="1" smtClean="0"/>
              <a:t>формуються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впливом</a:t>
            </a:r>
            <a:r>
              <a:rPr lang="ru-RU" dirty="0" smtClean="0"/>
              <a:t> </a:t>
            </a:r>
            <a:r>
              <a:rPr lang="ru-RU" dirty="0" err="1" smtClean="0"/>
              <a:t>сімейних</a:t>
            </a:r>
            <a:r>
              <a:rPr lang="ru-RU" dirty="0" smtClean="0"/>
              <a:t> </a:t>
            </a:r>
            <a:r>
              <a:rPr lang="ru-RU" dirty="0" err="1" smtClean="0"/>
              <a:t>традицій</a:t>
            </a:r>
            <a:r>
              <a:rPr lang="ru-RU" dirty="0" smtClean="0"/>
              <a:t>, установок, правил.</a:t>
            </a:r>
          </a:p>
          <a:p>
            <a:endParaRPr lang="ru-RU" dirty="0" smtClean="0"/>
          </a:p>
          <a:p>
            <a:r>
              <a:rPr lang="ru-RU" b="1" i="1" u="sng" dirty="0"/>
              <a:t>3</a:t>
            </a:r>
            <a:r>
              <a:rPr lang="ru-RU" b="1" i="1" u="sng" dirty="0" smtClean="0"/>
              <a:t>. </a:t>
            </a:r>
            <a:r>
              <a:rPr lang="ru-RU" b="1" i="1" u="sng" dirty="0" err="1" smtClean="0"/>
              <a:t>Суспільні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чи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соціальні</a:t>
            </a:r>
            <a:r>
              <a:rPr lang="ru-RU" dirty="0" smtClean="0"/>
              <a:t>. </a:t>
            </a:r>
            <a:r>
              <a:rPr lang="ru-RU" dirty="0" err="1" smtClean="0"/>
              <a:t>Формуються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впливом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 і </a:t>
            </a:r>
            <a:r>
              <a:rPr lang="ru-RU" dirty="0" err="1" smtClean="0"/>
              <a:t>соціуму</a:t>
            </a:r>
            <a:r>
              <a:rPr lang="ru-RU" dirty="0" smtClean="0"/>
              <a:t>. </a:t>
            </a:r>
            <a:r>
              <a:rPr lang="ru-RU" dirty="0" err="1" smtClean="0"/>
              <a:t>Політика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  <a:r>
              <a:rPr lang="ru-RU" dirty="0" err="1" smtClean="0"/>
              <a:t>формує</a:t>
            </a:r>
            <a:r>
              <a:rPr lang="ru-RU" dirty="0" smtClean="0"/>
              <a:t> </a:t>
            </a:r>
            <a:r>
              <a:rPr lang="ru-RU" dirty="0" err="1" smtClean="0"/>
              <a:t>державні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, </a:t>
            </a:r>
            <a:r>
              <a:rPr lang="ru-RU" dirty="0" err="1" smtClean="0"/>
              <a:t>релігія</a:t>
            </a:r>
            <a:r>
              <a:rPr lang="ru-RU" dirty="0" smtClean="0"/>
              <a:t> - </a:t>
            </a:r>
            <a:r>
              <a:rPr lang="ru-RU" dirty="0" err="1" smtClean="0"/>
              <a:t>релігійні</a:t>
            </a:r>
            <a:r>
              <a:rPr lang="ru-RU" dirty="0" smtClean="0"/>
              <a:t>, реклама - </a:t>
            </a:r>
            <a:r>
              <a:rPr lang="ru-RU" dirty="0" err="1" smtClean="0"/>
              <a:t>споживчі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i="1" u="sng" dirty="0"/>
              <a:t>4</a:t>
            </a:r>
            <a:r>
              <a:rPr lang="ru-RU" b="1" i="1" u="sng" dirty="0" smtClean="0"/>
              <a:t>. </a:t>
            </a:r>
            <a:r>
              <a:rPr lang="ru-RU" b="1" i="1" u="sng" dirty="0" err="1" smtClean="0"/>
              <a:t>Гендерні</a:t>
            </a:r>
            <a:r>
              <a:rPr lang="ru-RU" b="1" i="1" u="sng" dirty="0" smtClean="0"/>
              <a:t>.</a:t>
            </a:r>
            <a:r>
              <a:rPr lang="ru-RU" dirty="0" smtClean="0"/>
              <a:t> </a:t>
            </a:r>
            <a:r>
              <a:rPr lang="ru-RU" dirty="0" err="1" smtClean="0"/>
              <a:t>Являють</a:t>
            </a:r>
            <a:r>
              <a:rPr lang="ru-RU" dirty="0" smtClean="0"/>
              <a:t> собою культурно і </a:t>
            </a:r>
            <a:r>
              <a:rPr lang="ru-RU" dirty="0" err="1" smtClean="0"/>
              <a:t>соціально</a:t>
            </a:r>
            <a:r>
              <a:rPr lang="ru-RU" dirty="0" smtClean="0"/>
              <a:t> </a:t>
            </a:r>
            <a:r>
              <a:rPr lang="ru-RU" dirty="0" err="1" smtClean="0"/>
              <a:t>обумовлені</a:t>
            </a:r>
            <a:r>
              <a:rPr lang="ru-RU" dirty="0" smtClean="0"/>
              <a:t> думки про </a:t>
            </a:r>
            <a:r>
              <a:rPr lang="ru-RU" dirty="0" err="1" smtClean="0"/>
              <a:t>якості</a:t>
            </a:r>
            <a:r>
              <a:rPr lang="ru-RU" dirty="0" smtClean="0"/>
              <a:t>, </a:t>
            </a:r>
            <a:r>
              <a:rPr lang="ru-RU" dirty="0" err="1" smtClean="0"/>
              <a:t>атрибути</a:t>
            </a:r>
            <a:r>
              <a:rPr lang="ru-RU" dirty="0" smtClean="0"/>
              <a:t> і </a:t>
            </a:r>
            <a:r>
              <a:rPr lang="ru-RU" dirty="0" err="1" smtClean="0"/>
              <a:t>норми</a:t>
            </a:r>
            <a:r>
              <a:rPr lang="ru-RU" dirty="0" smtClean="0"/>
              <a:t> </a:t>
            </a:r>
            <a:r>
              <a:rPr lang="ru-RU" dirty="0" err="1" smtClean="0"/>
              <a:t>поводження</a:t>
            </a:r>
            <a:r>
              <a:rPr lang="ru-RU" dirty="0" smtClean="0"/>
              <a:t>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</a:t>
            </a:r>
            <a:r>
              <a:rPr lang="ru-RU" dirty="0" err="1" smtClean="0"/>
              <a:t>обох</a:t>
            </a:r>
            <a:r>
              <a:rPr lang="ru-RU" dirty="0" smtClean="0"/>
              <a:t> </a:t>
            </a:r>
            <a:r>
              <a:rPr lang="ru-RU" dirty="0" err="1" smtClean="0"/>
              <a:t>статтей</a:t>
            </a:r>
            <a:r>
              <a:rPr lang="ru-RU" dirty="0" smtClean="0"/>
              <a:t> і </a:t>
            </a:r>
            <a:r>
              <a:rPr lang="ru-RU" dirty="0" err="1" smtClean="0"/>
              <a:t>їхнє</a:t>
            </a:r>
            <a:r>
              <a:rPr lang="ru-RU" dirty="0" smtClean="0"/>
              <a:t> </a:t>
            </a:r>
            <a:r>
              <a:rPr lang="ru-RU" dirty="0" err="1" smtClean="0"/>
              <a:t>відображення</a:t>
            </a:r>
            <a:r>
              <a:rPr lang="ru-RU" dirty="0" smtClean="0"/>
              <a:t> в </a:t>
            </a:r>
            <a:r>
              <a:rPr lang="ru-RU" dirty="0" err="1" smtClean="0"/>
              <a:t>мові</a:t>
            </a:r>
            <a:r>
              <a:rPr lang="ru-RU" dirty="0" smtClean="0"/>
              <a:t>. Гендерна </a:t>
            </a:r>
            <a:r>
              <a:rPr lang="ru-RU" dirty="0" err="1" smtClean="0"/>
              <a:t>стереотипізація</a:t>
            </a:r>
            <a:r>
              <a:rPr lang="ru-RU" dirty="0" smtClean="0"/>
              <a:t> </a:t>
            </a:r>
            <a:r>
              <a:rPr lang="ru-RU" dirty="0" err="1" smtClean="0"/>
              <a:t>фіксується</a:t>
            </a:r>
            <a:r>
              <a:rPr lang="ru-RU" dirty="0" smtClean="0"/>
              <a:t> в </a:t>
            </a:r>
            <a:r>
              <a:rPr lang="ru-RU" dirty="0" err="1" smtClean="0"/>
              <a:t>мові</a:t>
            </a:r>
            <a:r>
              <a:rPr lang="ru-RU" dirty="0" smtClean="0"/>
              <a:t>, </a:t>
            </a:r>
            <a:r>
              <a:rPr lang="ru-RU" dirty="0" err="1" smtClean="0"/>
              <a:t>тісно</a:t>
            </a:r>
            <a:r>
              <a:rPr lang="ru-RU" dirty="0" smtClean="0"/>
              <a:t> </a:t>
            </a:r>
            <a:r>
              <a:rPr lang="ru-RU" dirty="0" err="1" smtClean="0"/>
              <a:t>зв'язана</a:t>
            </a:r>
            <a:r>
              <a:rPr lang="ru-RU" dirty="0" smtClean="0"/>
              <a:t> з </a:t>
            </a:r>
            <a:r>
              <a:rPr lang="ru-RU" dirty="0" err="1" smtClean="0"/>
              <a:t>вираженням</a:t>
            </a:r>
            <a:r>
              <a:rPr lang="ru-RU" dirty="0" smtClean="0"/>
              <a:t> </a:t>
            </a:r>
            <a:r>
              <a:rPr lang="ru-RU" dirty="0" err="1" smtClean="0"/>
              <a:t>оцінки</a:t>
            </a:r>
            <a:r>
              <a:rPr lang="ru-RU" dirty="0" smtClean="0"/>
              <a:t> і </a:t>
            </a:r>
            <a:r>
              <a:rPr lang="ru-RU" dirty="0" err="1" smtClean="0"/>
              <a:t>впливає</a:t>
            </a:r>
            <a:r>
              <a:rPr lang="ru-RU" dirty="0" smtClean="0"/>
              <a:t> на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очікувань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</a:t>
            </a:r>
            <a:r>
              <a:rPr lang="ru-RU" dirty="0" err="1" smtClean="0"/>
              <a:t>тієї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статі</a:t>
            </a:r>
            <a:r>
              <a:rPr lang="ru-RU" dirty="0" smtClean="0"/>
              <a:t> </a:t>
            </a:r>
            <a:r>
              <a:rPr lang="ru-RU" dirty="0" err="1" smtClean="0"/>
              <a:t>визначеного</a:t>
            </a:r>
            <a:r>
              <a:rPr lang="ru-RU" dirty="0" smtClean="0"/>
              <a:t> типу </a:t>
            </a:r>
            <a:r>
              <a:rPr lang="ru-RU" dirty="0" err="1" smtClean="0"/>
              <a:t>поводження</a:t>
            </a:r>
            <a:r>
              <a:rPr lang="ru-RU" dirty="0" smtClean="0"/>
              <a:t>. </a:t>
            </a:r>
            <a:r>
              <a:rPr lang="ru-RU" dirty="0" err="1" smtClean="0"/>
              <a:t>Гендерні</a:t>
            </a:r>
            <a:r>
              <a:rPr lang="ru-RU" dirty="0" smtClean="0"/>
              <a:t> </a:t>
            </a:r>
            <a:r>
              <a:rPr lang="ru-RU" dirty="0" err="1" smtClean="0"/>
              <a:t>стереотипи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спрощують</a:t>
            </a:r>
            <a:r>
              <a:rPr lang="ru-RU" dirty="0" smtClean="0"/>
              <a:t> </a:t>
            </a:r>
            <a:r>
              <a:rPr lang="ru-RU" dirty="0" err="1" smtClean="0"/>
              <a:t>реальну</a:t>
            </a:r>
            <a:r>
              <a:rPr lang="ru-RU" dirty="0" smtClean="0"/>
              <a:t> </a:t>
            </a:r>
            <a:r>
              <a:rPr lang="ru-RU" dirty="0" err="1" smtClean="0"/>
              <a:t>ситуацію</a:t>
            </a:r>
            <a:r>
              <a:rPr lang="ru-RU" dirty="0" smtClean="0"/>
              <a:t>, </a:t>
            </a:r>
            <a:r>
              <a:rPr lang="ru-RU" dirty="0" err="1" smtClean="0"/>
              <a:t>однак</a:t>
            </a:r>
            <a:r>
              <a:rPr lang="ru-RU" dirty="0" smtClean="0"/>
              <a:t> у </a:t>
            </a:r>
            <a:r>
              <a:rPr lang="ru-RU" dirty="0" err="1" smtClean="0"/>
              <a:t>колективній</a:t>
            </a:r>
            <a:r>
              <a:rPr lang="ru-RU" dirty="0" smtClean="0"/>
              <a:t> </a:t>
            </a:r>
            <a:r>
              <a:rPr lang="ru-RU" dirty="0" err="1" smtClean="0"/>
              <a:t>суспільній</a:t>
            </a:r>
            <a:r>
              <a:rPr lang="ru-RU" dirty="0" smtClean="0"/>
              <a:t> </a:t>
            </a:r>
            <a:r>
              <a:rPr lang="ru-RU" dirty="0" err="1" smtClean="0"/>
              <a:t>свідомості</a:t>
            </a:r>
            <a:r>
              <a:rPr lang="ru-RU" dirty="0" smtClean="0"/>
              <a:t> вони </a:t>
            </a:r>
            <a:r>
              <a:rPr lang="ru-RU" dirty="0" err="1" smtClean="0"/>
              <a:t>закріплені</a:t>
            </a:r>
            <a:r>
              <a:rPr lang="ru-RU" dirty="0" smtClean="0"/>
              <a:t> </a:t>
            </a:r>
            <a:r>
              <a:rPr lang="ru-RU" dirty="0" err="1" smtClean="0"/>
              <a:t>міцно</a:t>
            </a:r>
            <a:r>
              <a:rPr lang="ru-RU" dirty="0" smtClean="0"/>
              <a:t> і </a:t>
            </a:r>
            <a:r>
              <a:rPr lang="ru-RU" dirty="0" err="1" smtClean="0"/>
              <a:t>міняються</a:t>
            </a:r>
            <a:r>
              <a:rPr lang="ru-RU" dirty="0" smtClean="0"/>
              <a:t> </a:t>
            </a:r>
            <a:r>
              <a:rPr lang="ru-RU" dirty="0" err="1" smtClean="0"/>
              <a:t>повільно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032" y="1299172"/>
            <a:ext cx="4614672" cy="42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2608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У </a:t>
            </a:r>
            <a:r>
              <a:rPr lang="ru-RU" b="1" i="1" dirty="0" err="1" smtClean="0"/>
              <a:t>суспільстві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основі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гендерних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стереотипів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сформувалися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певні</a:t>
            </a:r>
            <a:r>
              <a:rPr lang="ru-RU" b="1" i="1" dirty="0" smtClean="0"/>
              <a:t> думки про </a:t>
            </a:r>
            <a:r>
              <a:rPr lang="ru-RU" b="1" i="1" dirty="0" err="1" smtClean="0"/>
              <a:t>відмінності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які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існують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між</a:t>
            </a:r>
            <a:r>
              <a:rPr lang="ru-RU" b="1" i="1" dirty="0" smtClean="0"/>
              <a:t> </a:t>
            </a:r>
            <a:r>
              <a:rPr lang="ru-RU" b="1" i="1" dirty="0" err="1" smtClean="0"/>
              <a:t>чоловіком</a:t>
            </a:r>
            <a:r>
              <a:rPr lang="ru-RU" b="1" i="1" dirty="0" smtClean="0"/>
              <a:t> та </a:t>
            </a:r>
            <a:r>
              <a:rPr lang="ru-RU" b="1" i="1" dirty="0" err="1" smtClean="0"/>
              <a:t>жінкою</a:t>
            </a:r>
            <a:r>
              <a:rPr lang="ru-RU" b="1" i="1" dirty="0" smtClean="0"/>
              <a:t>, </a:t>
            </a:r>
            <a:r>
              <a:rPr lang="ru-RU" b="1" i="1" dirty="0" err="1" smtClean="0"/>
              <a:t>проте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реальність</a:t>
            </a:r>
            <a:r>
              <a:rPr lang="ru-RU" b="1" i="1" dirty="0" smtClean="0"/>
              <a:t> говорить про </a:t>
            </a:r>
            <a:r>
              <a:rPr lang="ru-RU" b="1" i="1" dirty="0" err="1" smtClean="0"/>
              <a:t>інше</a:t>
            </a:r>
            <a:r>
              <a:rPr lang="ru-RU" b="1" i="1" dirty="0" smtClean="0"/>
              <a:t>. </a:t>
            </a:r>
          </a:p>
          <a:p>
            <a:endParaRPr lang="ru-RU" b="1" i="1" dirty="0" smtClean="0"/>
          </a:p>
          <a:p>
            <a:endParaRPr lang="uk-UA" b="1" i="1" dirty="0"/>
          </a:p>
          <a:p>
            <a:endParaRPr lang="uk-UA" b="1" i="1" dirty="0" smtClean="0"/>
          </a:p>
          <a:p>
            <a:endParaRPr lang="uk-UA" b="1" i="1" dirty="0"/>
          </a:p>
          <a:p>
            <a:endParaRPr lang="uk-UA" b="1" i="1" dirty="0" smtClean="0"/>
          </a:p>
          <a:p>
            <a:endParaRPr lang="uk-UA" b="1" i="1" dirty="0" smtClean="0"/>
          </a:p>
          <a:p>
            <a:endParaRPr lang="uk-UA" b="1" i="1" dirty="0" smtClean="0"/>
          </a:p>
          <a:p>
            <a:endParaRPr lang="uk-UA" b="1" i="1" dirty="0"/>
          </a:p>
          <a:p>
            <a:endParaRPr lang="uk-UA" b="1" i="1" dirty="0"/>
          </a:p>
          <a:p>
            <a:endParaRPr lang="ru-RU" b="1" i="1" dirty="0" smtClean="0"/>
          </a:p>
          <a:p>
            <a:r>
              <a:rPr lang="ru-RU" b="1" u="sng" dirty="0" err="1" smtClean="0"/>
              <a:t>Наприклад</a:t>
            </a:r>
            <a:r>
              <a:rPr lang="ru-RU" b="1" u="sng" dirty="0" smtClean="0"/>
              <a:t>.</a:t>
            </a:r>
          </a:p>
          <a:p>
            <a:r>
              <a:rPr lang="ru-RU" b="1" i="1" dirty="0" smtClean="0"/>
              <a:t>1.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чоловіком</a:t>
            </a:r>
            <a:r>
              <a:rPr lang="ru-RU" dirty="0" smtClean="0"/>
              <a:t> і </a:t>
            </a:r>
            <a:r>
              <a:rPr lang="ru-RU" dirty="0" err="1" smtClean="0"/>
              <a:t>жінкою</a:t>
            </a:r>
            <a:r>
              <a:rPr lang="ru-RU" dirty="0" smtClean="0"/>
              <a:t> – просто таки </a:t>
            </a:r>
            <a:r>
              <a:rPr lang="ru-RU" dirty="0" err="1" smtClean="0"/>
              <a:t>прірва</a:t>
            </a:r>
            <a:r>
              <a:rPr lang="ru-RU" dirty="0" smtClean="0"/>
              <a:t> </a:t>
            </a:r>
            <a:r>
              <a:rPr lang="ru-RU" dirty="0" err="1" smtClean="0"/>
              <a:t>відмінностей</a:t>
            </a:r>
            <a:r>
              <a:rPr lang="ru-RU" dirty="0" smtClean="0"/>
              <a:t>. Вони </a:t>
            </a:r>
            <a:r>
              <a:rPr lang="ru-RU" dirty="0" err="1" smtClean="0"/>
              <a:t>наче</a:t>
            </a:r>
            <a:r>
              <a:rPr lang="ru-RU" dirty="0" smtClean="0"/>
              <a:t> </a:t>
            </a:r>
            <a:r>
              <a:rPr lang="ru-RU" dirty="0" err="1" smtClean="0"/>
              <a:t>істоти</a:t>
            </a:r>
            <a:r>
              <a:rPr lang="ru-RU" dirty="0" smtClean="0"/>
              <a:t> з </a:t>
            </a:r>
            <a:r>
              <a:rPr lang="ru-RU" dirty="0" err="1" smtClean="0"/>
              <a:t>різних</a:t>
            </a:r>
            <a:r>
              <a:rPr lang="ru-RU" dirty="0" smtClean="0"/>
              <a:t> планет.</a:t>
            </a:r>
          </a:p>
          <a:p>
            <a:r>
              <a:rPr lang="ru-RU" dirty="0" err="1" smtClean="0"/>
              <a:t>Насправді</a:t>
            </a:r>
            <a:r>
              <a:rPr lang="ru-RU" dirty="0" smtClean="0"/>
              <a:t> </a:t>
            </a:r>
            <a:r>
              <a:rPr lang="ru-RU" dirty="0" err="1" smtClean="0"/>
              <a:t>науковці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погоджуються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чоловіками</a:t>
            </a:r>
            <a:r>
              <a:rPr lang="ru-RU" dirty="0" smtClean="0"/>
              <a:t> й </a:t>
            </a:r>
            <a:r>
              <a:rPr lang="ru-RU" dirty="0" err="1" smtClean="0"/>
              <a:t>жінками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в </a:t>
            </a:r>
            <a:r>
              <a:rPr lang="ru-RU" dirty="0" err="1" smtClean="0"/>
              <a:t>одній</a:t>
            </a:r>
            <a:r>
              <a:rPr lang="ru-RU" dirty="0" smtClean="0"/>
              <a:t> </a:t>
            </a:r>
            <a:r>
              <a:rPr lang="ru-RU" dirty="0" err="1" smtClean="0"/>
              <a:t>країні</a:t>
            </a:r>
            <a:r>
              <a:rPr lang="ru-RU" dirty="0" smtClean="0"/>
              <a:t> у схожих </a:t>
            </a:r>
            <a:r>
              <a:rPr lang="ru-RU" dirty="0" err="1" smtClean="0"/>
              <a:t>соціальних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, </a:t>
            </a:r>
            <a:r>
              <a:rPr lang="ru-RU" dirty="0" err="1" smtClean="0"/>
              <a:t>відмінності</a:t>
            </a:r>
            <a:r>
              <a:rPr lang="ru-RU" dirty="0" smtClean="0"/>
              <a:t> </a:t>
            </a:r>
            <a:r>
              <a:rPr lang="ru-RU" dirty="0" err="1" smtClean="0"/>
              <a:t>складають</a:t>
            </a:r>
            <a:r>
              <a:rPr lang="ru-RU" dirty="0" smtClean="0"/>
              <a:t> не </a:t>
            </a:r>
            <a:r>
              <a:rPr lang="ru-RU" dirty="0" err="1" smtClean="0"/>
              <a:t>більше</a:t>
            </a:r>
            <a:r>
              <a:rPr lang="ru-RU" dirty="0" smtClean="0"/>
              <a:t> 10%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показників</a:t>
            </a:r>
            <a:r>
              <a:rPr lang="ru-RU" dirty="0" smtClean="0"/>
              <a:t>, а </a:t>
            </a:r>
            <a:r>
              <a:rPr lang="ru-RU" dirty="0" err="1" smtClean="0"/>
              <a:t>схожість</a:t>
            </a:r>
            <a:r>
              <a:rPr lang="ru-RU" dirty="0" smtClean="0"/>
              <a:t> – 90%.</a:t>
            </a:r>
          </a:p>
          <a:p>
            <a:r>
              <a:rPr lang="ru-RU" b="1" i="1" dirty="0" smtClean="0"/>
              <a:t>2.</a:t>
            </a:r>
            <a:r>
              <a:rPr lang="ru-RU" dirty="0" smtClean="0"/>
              <a:t> На </a:t>
            </a:r>
            <a:r>
              <a:rPr lang="ru-RU" dirty="0" err="1" smtClean="0"/>
              <a:t>відміну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чоловіків</a:t>
            </a:r>
            <a:r>
              <a:rPr lang="ru-RU" dirty="0" smtClean="0"/>
              <a:t>,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нижчі</a:t>
            </a:r>
            <a:r>
              <a:rPr lang="ru-RU" dirty="0" smtClean="0"/>
              <a:t> </a:t>
            </a:r>
            <a:r>
              <a:rPr lang="ru-RU" dirty="0" err="1" smtClean="0"/>
              <a:t>інтелектуальні</a:t>
            </a:r>
            <a:r>
              <a:rPr lang="ru-RU" dirty="0" smtClean="0"/>
              <a:t> </a:t>
            </a:r>
            <a:r>
              <a:rPr lang="ru-RU" dirty="0" err="1" smtClean="0"/>
              <a:t>здібності</a:t>
            </a:r>
            <a:r>
              <a:rPr lang="ru-RU" dirty="0" smtClean="0"/>
              <a:t>, </a:t>
            </a:r>
            <a:r>
              <a:rPr lang="ru-RU" dirty="0" err="1" smtClean="0"/>
              <a:t>нелогічне</a:t>
            </a:r>
            <a:r>
              <a:rPr lang="ru-RU" dirty="0" smtClean="0"/>
              <a:t>, </a:t>
            </a:r>
            <a:r>
              <a:rPr lang="ru-RU" dirty="0" err="1" smtClean="0"/>
              <a:t>ірраціональне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 і, як </a:t>
            </a:r>
            <a:r>
              <a:rPr lang="ru-RU" dirty="0" err="1" smtClean="0"/>
              <a:t>наслідок</a:t>
            </a:r>
            <a:r>
              <a:rPr lang="ru-RU" dirty="0" smtClean="0"/>
              <a:t>, </a:t>
            </a:r>
            <a:r>
              <a:rPr lang="ru-RU" dirty="0" err="1" smtClean="0"/>
              <a:t>нижчу</a:t>
            </a:r>
            <a:r>
              <a:rPr lang="ru-RU" dirty="0" smtClean="0"/>
              <a:t> </a:t>
            </a:r>
            <a:r>
              <a:rPr lang="ru-RU" dirty="0" err="1" smtClean="0"/>
              <a:t>професійну</a:t>
            </a:r>
            <a:r>
              <a:rPr lang="ru-RU" dirty="0" smtClean="0"/>
              <a:t> </a:t>
            </a:r>
            <a:r>
              <a:rPr lang="ru-RU" dirty="0" err="1" smtClean="0"/>
              <a:t>компетентність</a:t>
            </a:r>
            <a:r>
              <a:rPr lang="ru-RU" dirty="0" smtClean="0"/>
              <a:t>. </a:t>
            </a:r>
            <a:r>
              <a:rPr lang="ru-RU" dirty="0" err="1" smtClean="0"/>
              <a:t>Звідси</a:t>
            </a:r>
            <a:r>
              <a:rPr lang="ru-RU" dirty="0" smtClean="0"/>
              <a:t> – </a:t>
            </a:r>
            <a:r>
              <a:rPr lang="ru-RU" dirty="0" err="1" smtClean="0"/>
              <a:t>поширене</a:t>
            </a:r>
            <a:r>
              <a:rPr lang="ru-RU" dirty="0" smtClean="0"/>
              <a:t> </a:t>
            </a:r>
            <a:r>
              <a:rPr lang="ru-RU" dirty="0" err="1" smtClean="0"/>
              <a:t>уявлення</a:t>
            </a:r>
            <a:r>
              <a:rPr lang="ru-RU" dirty="0" smtClean="0"/>
              <a:t> про </a:t>
            </a:r>
            <a:r>
              <a:rPr lang="ru-RU" dirty="0" err="1" smtClean="0"/>
              <a:t>жінок</a:t>
            </a:r>
            <a:r>
              <a:rPr lang="ru-RU" dirty="0" smtClean="0"/>
              <a:t> як </a:t>
            </a:r>
            <a:r>
              <a:rPr lang="ru-RU" dirty="0" err="1" smtClean="0"/>
              <a:t>гірших</a:t>
            </a:r>
            <a:r>
              <a:rPr lang="ru-RU" dirty="0" smtClean="0"/>
              <a:t> </a:t>
            </a:r>
            <a:r>
              <a:rPr lang="ru-RU" dirty="0" err="1" smtClean="0"/>
              <a:t>працівників</a:t>
            </a:r>
            <a:r>
              <a:rPr lang="ru-RU" dirty="0" smtClean="0"/>
              <a:t> на </a:t>
            </a:r>
            <a:r>
              <a:rPr lang="ru-RU" dirty="0" err="1" smtClean="0"/>
              <a:t>відповідальних</a:t>
            </a:r>
            <a:r>
              <a:rPr lang="ru-RU" dirty="0" smtClean="0"/>
              <a:t> посадах і в </a:t>
            </a:r>
            <a:r>
              <a:rPr lang="ru-RU" dirty="0" err="1" smtClean="0"/>
              <a:t>інтелектуальних</a:t>
            </a:r>
            <a:r>
              <a:rPr lang="ru-RU" dirty="0" smtClean="0"/>
              <a:t> </a:t>
            </a:r>
            <a:r>
              <a:rPr lang="ru-RU" dirty="0" err="1" smtClean="0"/>
              <a:t>професіях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психологів</a:t>
            </a:r>
            <a:r>
              <a:rPr lang="ru-RU" dirty="0" smtClean="0"/>
              <a:t>, але й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доводить </a:t>
            </a:r>
            <a:r>
              <a:rPr lang="ru-RU" dirty="0" err="1" smtClean="0"/>
              <a:t>хибність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твердження</a:t>
            </a:r>
            <a:r>
              <a:rPr lang="ru-RU" dirty="0" smtClean="0"/>
              <a:t>. На </a:t>
            </a:r>
            <a:r>
              <a:rPr lang="ru-RU" dirty="0" err="1" smtClean="0"/>
              <a:t>сьогодні</a:t>
            </a:r>
            <a:r>
              <a:rPr lang="ru-RU" dirty="0" smtClean="0"/>
              <a:t> люди </a:t>
            </a:r>
            <a:r>
              <a:rPr lang="ru-RU" dirty="0" err="1" smtClean="0"/>
              <a:t>обох</a:t>
            </a:r>
            <a:r>
              <a:rPr lang="ru-RU" dirty="0" smtClean="0"/>
              <a:t> статей </a:t>
            </a:r>
            <a:r>
              <a:rPr lang="ru-RU" dirty="0" err="1" smtClean="0"/>
              <a:t>можуть</a:t>
            </a:r>
            <a:r>
              <a:rPr lang="ru-RU" dirty="0" smtClean="0"/>
              <a:t> на </a:t>
            </a:r>
            <a:r>
              <a:rPr lang="ru-RU" dirty="0" err="1" smtClean="0"/>
              <a:t>рівних</a:t>
            </a:r>
            <a:r>
              <a:rPr lang="ru-RU" dirty="0" smtClean="0"/>
              <a:t> </a:t>
            </a:r>
            <a:r>
              <a:rPr lang="ru-RU" dirty="0" err="1" smtClean="0"/>
              <a:t>демонструвати</a:t>
            </a:r>
            <a:r>
              <a:rPr lang="ru-RU" dirty="0" smtClean="0"/>
              <a:t> </a:t>
            </a:r>
            <a:r>
              <a:rPr lang="ru-RU" dirty="0" err="1" smtClean="0"/>
              <a:t>високі</a:t>
            </a:r>
            <a:r>
              <a:rPr lang="ru-RU" dirty="0" smtClean="0"/>
              <a:t> </a:t>
            </a:r>
            <a:r>
              <a:rPr lang="ru-RU" dirty="0" err="1" smtClean="0"/>
              <a:t>розумові</a:t>
            </a:r>
            <a:r>
              <a:rPr lang="ru-RU" dirty="0" smtClean="0"/>
              <a:t> й </a:t>
            </a:r>
            <a:r>
              <a:rPr lang="ru-RU" dirty="0" err="1" smtClean="0"/>
              <a:t>організаційні</a:t>
            </a:r>
            <a:r>
              <a:rPr lang="ru-RU" dirty="0" smtClean="0"/>
              <a:t> </a:t>
            </a:r>
            <a:r>
              <a:rPr lang="ru-RU" dirty="0" err="1" smtClean="0"/>
              <a:t>здібності</a:t>
            </a:r>
            <a:r>
              <a:rPr lang="ru-RU" dirty="0" smtClean="0"/>
              <a:t>. А ось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створює</a:t>
            </a:r>
            <a:r>
              <a:rPr lang="ru-RU" dirty="0" smtClean="0"/>
              <a:t> </a:t>
            </a:r>
            <a:r>
              <a:rPr lang="ru-RU" dirty="0" err="1" smtClean="0"/>
              <a:t>суспільство</a:t>
            </a:r>
            <a:r>
              <a:rPr lang="ru-RU" dirty="0" smtClean="0"/>
              <a:t> для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окреме</a:t>
            </a:r>
            <a:r>
              <a:rPr lang="ru-RU" dirty="0" smtClean="0"/>
              <a:t> </a:t>
            </a:r>
            <a:r>
              <a:rPr lang="ru-RU" dirty="0" err="1" smtClean="0"/>
              <a:t>питання</a:t>
            </a:r>
            <a:r>
              <a:rPr lang="ru-RU" dirty="0" smtClean="0"/>
              <a:t>...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48" y="1036320"/>
            <a:ext cx="4303787" cy="2576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97" y="1140822"/>
            <a:ext cx="3281935" cy="24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77823"/>
            <a:ext cx="123017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3. </a:t>
            </a:r>
            <a:r>
              <a:rPr lang="ru-RU" dirty="0" smtClean="0"/>
              <a:t>На </a:t>
            </a:r>
            <a:r>
              <a:rPr lang="ru-RU" dirty="0" err="1" smtClean="0"/>
              <a:t>відміну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, </a:t>
            </a:r>
            <a:r>
              <a:rPr lang="ru-RU" dirty="0" err="1" smtClean="0"/>
              <a:t>чоловіки</a:t>
            </a:r>
            <a:r>
              <a:rPr lang="ru-RU" dirty="0" smtClean="0"/>
              <a:t> </a:t>
            </a:r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 err="1" smtClean="0"/>
              <a:t>емоційні</a:t>
            </a:r>
            <a:r>
              <a:rPr lang="ru-RU" dirty="0" smtClean="0"/>
              <a:t>, </a:t>
            </a:r>
            <a:r>
              <a:rPr lang="ru-RU" dirty="0" err="1" smtClean="0"/>
              <a:t>нездатні</a:t>
            </a:r>
            <a:r>
              <a:rPr lang="ru-RU" dirty="0" smtClean="0"/>
              <a:t> до </a:t>
            </a:r>
            <a:r>
              <a:rPr lang="ru-RU" dirty="0" err="1" smtClean="0"/>
              <a:t>співчуття</a:t>
            </a:r>
            <a:r>
              <a:rPr lang="ru-RU" dirty="0" smtClean="0"/>
              <a:t> й </a:t>
            </a:r>
            <a:r>
              <a:rPr lang="ru-RU" dirty="0" err="1" smtClean="0"/>
              <a:t>співпереживання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міф</a:t>
            </a:r>
            <a:r>
              <a:rPr lang="ru-RU" dirty="0" smtClean="0"/>
              <a:t> обходиться </a:t>
            </a:r>
            <a:r>
              <a:rPr lang="ru-RU" dirty="0" err="1" smtClean="0"/>
              <a:t>людству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дорого.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українським</a:t>
            </a:r>
            <a:r>
              <a:rPr lang="ru-RU" dirty="0" smtClean="0"/>
              <a:t> </a:t>
            </a:r>
            <a:r>
              <a:rPr lang="ru-RU" dirty="0" err="1" smtClean="0"/>
              <a:t>чоловікам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вартує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12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– </a:t>
            </a:r>
            <a:r>
              <a:rPr lang="ru-RU" dirty="0" err="1" smtClean="0"/>
              <a:t>саме</a:t>
            </a:r>
            <a:r>
              <a:rPr lang="ru-RU" dirty="0" smtClean="0"/>
              <a:t> такою є </a:t>
            </a:r>
            <a:r>
              <a:rPr lang="ru-RU" dirty="0" err="1" smtClean="0"/>
              <a:t>різниця</a:t>
            </a:r>
            <a:r>
              <a:rPr lang="ru-RU" dirty="0" smtClean="0"/>
              <a:t> в </a:t>
            </a:r>
            <a:r>
              <a:rPr lang="ru-RU" dirty="0" err="1" smtClean="0"/>
              <a:t>середній</a:t>
            </a:r>
            <a:r>
              <a:rPr lang="ru-RU" dirty="0" smtClean="0"/>
              <a:t> </a:t>
            </a:r>
            <a:r>
              <a:rPr lang="ru-RU" dirty="0" err="1" smtClean="0"/>
              <a:t>тривалості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чоловіків</a:t>
            </a:r>
            <a:r>
              <a:rPr lang="ru-RU" dirty="0" smtClean="0"/>
              <a:t> і </a:t>
            </a:r>
            <a:r>
              <a:rPr lang="ru-RU" dirty="0" err="1" smtClean="0"/>
              <a:t>жінок</a:t>
            </a:r>
            <a:r>
              <a:rPr lang="ru-RU" dirty="0" smtClean="0"/>
              <a:t>. Хлопчика </a:t>
            </a:r>
            <a:r>
              <a:rPr lang="ru-RU" dirty="0" err="1" smtClean="0"/>
              <a:t>змалечку</a:t>
            </a:r>
            <a:r>
              <a:rPr lang="ru-RU" dirty="0" smtClean="0"/>
              <a:t> </a:t>
            </a:r>
            <a:r>
              <a:rPr lang="ru-RU" dirty="0" err="1" smtClean="0"/>
              <a:t>привчають</a:t>
            </a:r>
            <a:r>
              <a:rPr lang="ru-RU" dirty="0" smtClean="0"/>
              <a:t> </a:t>
            </a:r>
            <a:r>
              <a:rPr lang="ru-RU" dirty="0" err="1" smtClean="0"/>
              <a:t>стримувати</a:t>
            </a:r>
            <a:r>
              <a:rPr lang="ru-RU" dirty="0" smtClean="0"/>
              <a:t>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, не </a:t>
            </a:r>
            <a:r>
              <a:rPr lang="ru-RU" dirty="0" err="1" smtClean="0"/>
              <a:t>плакати</a:t>
            </a:r>
            <a:r>
              <a:rPr lang="ru-RU" dirty="0" smtClean="0"/>
              <a:t> («</a:t>
            </a:r>
            <a:r>
              <a:rPr lang="ru-RU" dirty="0" err="1" smtClean="0"/>
              <a:t>Ти</a:t>
            </a:r>
            <a:r>
              <a:rPr lang="ru-RU" dirty="0" smtClean="0"/>
              <a:t> ж </a:t>
            </a:r>
            <a:r>
              <a:rPr lang="ru-RU" dirty="0" err="1" smtClean="0"/>
              <a:t>хлопець</a:t>
            </a:r>
            <a:r>
              <a:rPr lang="ru-RU" dirty="0" smtClean="0"/>
              <a:t>! Солдат!»). А, як писав </a:t>
            </a:r>
            <a:r>
              <a:rPr lang="ru-RU" dirty="0" err="1" smtClean="0"/>
              <a:t>видатний</a:t>
            </a:r>
            <a:r>
              <a:rPr lang="ru-RU" dirty="0" smtClean="0"/>
              <a:t> </a:t>
            </a:r>
            <a:r>
              <a:rPr lang="ru-RU" dirty="0" err="1" smtClean="0"/>
              <a:t>хірург</a:t>
            </a:r>
            <a:r>
              <a:rPr lang="ru-RU" dirty="0" smtClean="0"/>
              <a:t> Пирогов, «</a:t>
            </a:r>
            <a:r>
              <a:rPr lang="ru-RU" dirty="0" err="1" smtClean="0"/>
              <a:t>невиплакані</a:t>
            </a:r>
            <a:r>
              <a:rPr lang="ru-RU" dirty="0" smtClean="0"/>
              <a:t> </a:t>
            </a:r>
            <a:r>
              <a:rPr lang="ru-RU" dirty="0" err="1" smtClean="0"/>
              <a:t>сльози</a:t>
            </a:r>
            <a:r>
              <a:rPr lang="ru-RU" dirty="0" smtClean="0"/>
              <a:t> </a:t>
            </a:r>
            <a:r>
              <a:rPr lang="ru-RU" dirty="0" err="1" smtClean="0"/>
              <a:t>змушують</a:t>
            </a:r>
            <a:r>
              <a:rPr lang="ru-RU" dirty="0" smtClean="0"/>
              <a:t> </a:t>
            </a:r>
            <a:r>
              <a:rPr lang="ru-RU" dirty="0" err="1" smtClean="0"/>
              <a:t>плакати</a:t>
            </a:r>
            <a:r>
              <a:rPr lang="ru-RU" dirty="0" smtClean="0"/>
              <a:t> </a:t>
            </a:r>
            <a:r>
              <a:rPr lang="ru-RU" dirty="0" err="1" smtClean="0"/>
              <a:t>внутрішні</a:t>
            </a:r>
            <a:r>
              <a:rPr lang="ru-RU" dirty="0" smtClean="0"/>
              <a:t> </a:t>
            </a:r>
            <a:r>
              <a:rPr lang="ru-RU" dirty="0" err="1" smtClean="0"/>
              <a:t>органи</a:t>
            </a:r>
            <a:r>
              <a:rPr lang="ru-RU" dirty="0" smtClean="0"/>
              <a:t>». То ж </a:t>
            </a:r>
            <a:r>
              <a:rPr lang="ru-RU" dirty="0" err="1" smtClean="0"/>
              <a:t>ранні</a:t>
            </a:r>
            <a:r>
              <a:rPr lang="ru-RU" dirty="0" smtClean="0"/>
              <a:t> </a:t>
            </a:r>
            <a:r>
              <a:rPr lang="ru-RU" dirty="0" err="1" smtClean="0"/>
              <a:t>інфаркти</a:t>
            </a:r>
            <a:r>
              <a:rPr lang="ru-RU" dirty="0" smtClean="0"/>
              <a:t> й </a:t>
            </a:r>
            <a:r>
              <a:rPr lang="ru-RU" dirty="0" err="1" smtClean="0"/>
              <a:t>інсульти</a:t>
            </a:r>
            <a:r>
              <a:rPr lang="ru-RU" dirty="0" smtClean="0"/>
              <a:t> в </a:t>
            </a:r>
            <a:r>
              <a:rPr lang="ru-RU" dirty="0" err="1" smtClean="0"/>
              <a:t>чоловіків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прямий</a:t>
            </a:r>
            <a:r>
              <a:rPr lang="ru-RU" dirty="0" smtClean="0"/>
              <a:t> </a:t>
            </a:r>
            <a:r>
              <a:rPr lang="ru-RU" dirty="0" err="1" smtClean="0"/>
              <a:t>наслідок</a:t>
            </a:r>
            <a:r>
              <a:rPr lang="ru-RU" dirty="0" smtClean="0"/>
              <a:t> стереотипного </a:t>
            </a:r>
            <a:r>
              <a:rPr lang="ru-RU" dirty="0" err="1" smtClean="0"/>
              <a:t>уявлення</a:t>
            </a:r>
            <a:r>
              <a:rPr lang="ru-RU" dirty="0" smtClean="0"/>
              <a:t> про «</a:t>
            </a:r>
            <a:r>
              <a:rPr lang="ru-RU" dirty="0" err="1" smtClean="0"/>
              <a:t>чоловічу</a:t>
            </a:r>
            <a:r>
              <a:rPr lang="ru-RU" dirty="0" smtClean="0"/>
              <a:t> </a:t>
            </a:r>
            <a:r>
              <a:rPr lang="ru-RU" dirty="0" err="1" smtClean="0"/>
              <a:t>нечутливість</a:t>
            </a:r>
            <a:r>
              <a:rPr lang="ru-RU" dirty="0" smtClean="0"/>
              <a:t>»...</a:t>
            </a:r>
          </a:p>
          <a:p>
            <a:r>
              <a:rPr lang="ru-RU" b="1" i="1" dirty="0" smtClean="0"/>
              <a:t>4.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потребу у </a:t>
            </a:r>
            <a:r>
              <a:rPr lang="ru-RU" dirty="0" err="1" smtClean="0"/>
              <a:t>створенні</a:t>
            </a:r>
            <a:r>
              <a:rPr lang="ru-RU" dirty="0" smtClean="0"/>
              <a:t> </a:t>
            </a:r>
            <a:r>
              <a:rPr lang="ru-RU" dirty="0" err="1" smtClean="0"/>
              <a:t>сім’ї</a:t>
            </a:r>
            <a:r>
              <a:rPr lang="ru-RU" dirty="0" smtClean="0"/>
              <a:t> та </a:t>
            </a:r>
            <a:r>
              <a:rPr lang="ru-RU" dirty="0" err="1" smtClean="0"/>
              <a:t>народженні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, в той час як </a:t>
            </a:r>
            <a:r>
              <a:rPr lang="ru-RU" dirty="0" err="1" smtClean="0"/>
              <a:t>чоловікам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зовсім</a:t>
            </a:r>
            <a:r>
              <a:rPr lang="ru-RU" dirty="0" smtClean="0"/>
              <a:t> не </a:t>
            </a:r>
            <a:r>
              <a:rPr lang="ru-RU" dirty="0" err="1" smtClean="0"/>
              <a:t>потрібно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Ті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потреби </a:t>
            </a:r>
            <a:r>
              <a:rPr lang="ru-RU" dirty="0" err="1" smtClean="0"/>
              <a:t>чоловіка</a:t>
            </a:r>
            <a:r>
              <a:rPr lang="ru-RU" dirty="0" smtClean="0"/>
              <a:t> й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продиктовані</a:t>
            </a:r>
            <a:r>
              <a:rPr lang="ru-RU" dirty="0" smtClean="0"/>
              <a:t> не природою, а </a:t>
            </a:r>
            <a:r>
              <a:rPr lang="ru-RU" dirty="0" err="1" smtClean="0"/>
              <a:t>суспільством</a:t>
            </a:r>
            <a:r>
              <a:rPr lang="ru-RU" dirty="0" smtClean="0"/>
              <a:t>. Для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шлюб</a:t>
            </a:r>
            <a:r>
              <a:rPr lang="ru-RU" dirty="0" smtClean="0"/>
              <a:t> і </a:t>
            </a:r>
            <a:r>
              <a:rPr lang="ru-RU" dirty="0" err="1" smtClean="0"/>
              <a:t>народження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є </a:t>
            </a:r>
            <a:r>
              <a:rPr lang="ru-RU" dirty="0" err="1" smtClean="0"/>
              <a:t>безумовною</a:t>
            </a:r>
            <a:r>
              <a:rPr lang="ru-RU" dirty="0" smtClean="0"/>
              <a:t> </a:t>
            </a:r>
            <a:r>
              <a:rPr lang="ru-RU" dirty="0" err="1" smtClean="0"/>
              <a:t>перешкодою</a:t>
            </a:r>
            <a:r>
              <a:rPr lang="ru-RU" dirty="0" smtClean="0"/>
              <a:t> для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кар’єрних</a:t>
            </a:r>
            <a:r>
              <a:rPr lang="ru-RU" dirty="0" smtClean="0"/>
              <a:t> </a:t>
            </a:r>
            <a:r>
              <a:rPr lang="ru-RU" dirty="0" err="1" smtClean="0"/>
              <a:t>планів</a:t>
            </a:r>
            <a:r>
              <a:rPr lang="ru-RU" dirty="0" smtClean="0"/>
              <a:t>, тому у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зростає</a:t>
            </a:r>
            <a:r>
              <a:rPr lang="ru-RU" dirty="0" smtClean="0"/>
              <a:t> </a:t>
            </a:r>
            <a:r>
              <a:rPr lang="ru-RU" dirty="0" err="1" smtClean="0"/>
              <a:t>показник</a:t>
            </a:r>
            <a:r>
              <a:rPr lang="ru-RU" dirty="0" smtClean="0"/>
              <a:t> </a:t>
            </a:r>
            <a:r>
              <a:rPr lang="ru-RU" dirty="0" err="1" smtClean="0"/>
              <a:t>середнього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 материнства. І </a:t>
            </a:r>
            <a:r>
              <a:rPr lang="ru-RU" dirty="0" err="1" smtClean="0"/>
              <a:t>це</a:t>
            </a:r>
            <a:r>
              <a:rPr lang="ru-RU" dirty="0" smtClean="0"/>
              <a:t> та </a:t>
            </a:r>
            <a:r>
              <a:rPr lang="ru-RU" dirty="0" err="1" smtClean="0"/>
              <a:t>об’єктивна</a:t>
            </a:r>
            <a:r>
              <a:rPr lang="ru-RU" dirty="0" smtClean="0"/>
              <a:t> </a:t>
            </a:r>
            <a:r>
              <a:rPr lang="ru-RU" dirty="0" err="1" smtClean="0"/>
              <a:t>реальність</a:t>
            </a:r>
            <a:r>
              <a:rPr lang="ru-RU" dirty="0" smtClean="0"/>
              <a:t>, з </a:t>
            </a:r>
            <a:r>
              <a:rPr lang="ru-RU" dirty="0" err="1" smtClean="0"/>
              <a:t>якою</a:t>
            </a:r>
            <a:r>
              <a:rPr lang="ru-RU" dirty="0" smtClean="0"/>
              <a:t> доводиться </a:t>
            </a:r>
            <a:r>
              <a:rPr lang="ru-RU" dirty="0" err="1" smtClean="0"/>
              <a:t>рахуватися</a:t>
            </a:r>
            <a:r>
              <a:rPr lang="ru-RU" dirty="0" smtClean="0"/>
              <a:t> </a:t>
            </a:r>
            <a:r>
              <a:rPr lang="ru-RU" dirty="0" err="1" smtClean="0"/>
              <a:t>державі</a:t>
            </a:r>
            <a:r>
              <a:rPr lang="ru-RU" dirty="0" smtClean="0"/>
              <a:t>, </a:t>
            </a:r>
            <a:r>
              <a:rPr lang="ru-RU" dirty="0" err="1" smtClean="0"/>
              <a:t>плануючи</a:t>
            </a:r>
            <a:r>
              <a:rPr lang="ru-RU" dirty="0" smtClean="0"/>
              <a:t> свою </a:t>
            </a:r>
            <a:r>
              <a:rPr lang="ru-RU" dirty="0" err="1" smtClean="0"/>
              <a:t>демографічну</a:t>
            </a:r>
            <a:r>
              <a:rPr lang="ru-RU" dirty="0" smtClean="0"/>
              <a:t> </a:t>
            </a:r>
            <a:r>
              <a:rPr lang="ru-RU" dirty="0" err="1" smtClean="0"/>
              <a:t>політику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середньоєвропейськими</a:t>
            </a:r>
            <a:r>
              <a:rPr lang="ru-RU" dirty="0" smtClean="0"/>
              <a:t> </a:t>
            </a:r>
            <a:r>
              <a:rPr lang="ru-RU" dirty="0" err="1" smtClean="0"/>
              <a:t>даними</a:t>
            </a:r>
            <a:r>
              <a:rPr lang="ru-RU" dirty="0" smtClean="0"/>
              <a:t>, </a:t>
            </a:r>
            <a:r>
              <a:rPr lang="ru-RU" dirty="0" err="1" smtClean="0"/>
              <a:t>шлюб</a:t>
            </a:r>
            <a:r>
              <a:rPr lang="ru-RU" dirty="0" smtClean="0"/>
              <a:t> </a:t>
            </a:r>
            <a:r>
              <a:rPr lang="ru-RU" dirty="0" err="1" smtClean="0"/>
              <a:t>додає</a:t>
            </a:r>
            <a:r>
              <a:rPr lang="ru-RU" dirty="0" smtClean="0"/>
              <a:t> </a:t>
            </a:r>
            <a:r>
              <a:rPr lang="ru-RU" dirty="0" err="1" smtClean="0"/>
              <a:t>середньостатистичному</a:t>
            </a:r>
            <a:r>
              <a:rPr lang="ru-RU" dirty="0" smtClean="0"/>
              <a:t> </a:t>
            </a:r>
            <a:r>
              <a:rPr lang="ru-RU" dirty="0" err="1" smtClean="0"/>
              <a:t>європейському</a:t>
            </a:r>
            <a:r>
              <a:rPr lang="ru-RU" dirty="0" smtClean="0"/>
              <a:t> </a:t>
            </a:r>
            <a:r>
              <a:rPr lang="ru-RU" dirty="0" err="1" smtClean="0"/>
              <a:t>чоловікові</a:t>
            </a:r>
            <a:r>
              <a:rPr lang="ru-RU" dirty="0" smtClean="0"/>
              <a:t> 1,7 року </a:t>
            </a:r>
            <a:r>
              <a:rPr lang="ru-RU" dirty="0" err="1" smtClean="0"/>
              <a:t>життя</a:t>
            </a:r>
            <a:r>
              <a:rPr lang="ru-RU" dirty="0" smtClean="0"/>
              <a:t>, але </a:t>
            </a:r>
            <a:r>
              <a:rPr lang="ru-RU" dirty="0" err="1" smtClean="0"/>
              <a:t>забирає</a:t>
            </a:r>
            <a:r>
              <a:rPr lang="ru-RU" dirty="0" smtClean="0"/>
              <a:t> 1,4 року </a:t>
            </a:r>
            <a:r>
              <a:rPr lang="ru-RU" dirty="0" err="1" smtClean="0"/>
              <a:t>життя</a:t>
            </a:r>
            <a:r>
              <a:rPr lang="ru-RU" dirty="0" smtClean="0"/>
              <a:t> в </a:t>
            </a:r>
            <a:r>
              <a:rPr lang="ru-RU" dirty="0" err="1" smtClean="0"/>
              <a:t>середньостатистичної</a:t>
            </a:r>
            <a:r>
              <a:rPr lang="ru-RU" dirty="0" smtClean="0"/>
              <a:t> </a:t>
            </a:r>
            <a:r>
              <a:rPr lang="ru-RU" dirty="0" err="1" smtClean="0"/>
              <a:t>європейської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? З них </a:t>
            </a:r>
            <a:r>
              <a:rPr lang="ru-RU" dirty="0" err="1" smtClean="0"/>
              <a:t>випливає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шлюб</a:t>
            </a:r>
            <a:r>
              <a:rPr lang="ru-RU" dirty="0" smtClean="0"/>
              <a:t> «</a:t>
            </a:r>
            <a:r>
              <a:rPr lang="ru-RU" dirty="0" err="1" smtClean="0"/>
              <a:t>вигідніший</a:t>
            </a:r>
            <a:r>
              <a:rPr lang="ru-RU" dirty="0" smtClean="0"/>
              <a:t>» для </a:t>
            </a:r>
            <a:r>
              <a:rPr lang="ru-RU" dirty="0" err="1" smtClean="0"/>
              <a:t>чоловіків</a:t>
            </a:r>
            <a:r>
              <a:rPr lang="ru-RU" dirty="0" smtClean="0"/>
              <a:t>, </a:t>
            </a:r>
            <a:r>
              <a:rPr lang="ru-RU" dirty="0" err="1" smtClean="0"/>
              <a:t>аніж</a:t>
            </a:r>
            <a:r>
              <a:rPr lang="ru-RU" dirty="0" smtClean="0"/>
              <a:t> для </a:t>
            </a:r>
            <a:r>
              <a:rPr lang="ru-RU" dirty="0" err="1" smtClean="0"/>
              <a:t>жінок</a:t>
            </a:r>
            <a:r>
              <a:rPr lang="ru-RU" dirty="0" smtClean="0"/>
              <a:t>. Так </a:t>
            </a:r>
            <a:r>
              <a:rPr lang="ru-RU" dirty="0" err="1" smtClean="0"/>
              <a:t>що</a:t>
            </a:r>
            <a:r>
              <a:rPr lang="ru-RU" dirty="0" smtClean="0"/>
              <a:t> не все тут просто...</a:t>
            </a:r>
          </a:p>
          <a:p>
            <a:r>
              <a:rPr lang="ru-RU" b="1" i="1" dirty="0" smtClean="0"/>
              <a:t>5. </a:t>
            </a:r>
            <a:r>
              <a:rPr lang="ru-RU" dirty="0" err="1" smtClean="0"/>
              <a:t>Жінки</a:t>
            </a:r>
            <a:r>
              <a:rPr lang="ru-RU" dirty="0" smtClean="0"/>
              <a:t> -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альтруїстичні</a:t>
            </a:r>
            <a:r>
              <a:rPr lang="ru-RU" dirty="0" smtClean="0"/>
              <a:t>, </a:t>
            </a:r>
            <a:r>
              <a:rPr lang="ru-RU" dirty="0" err="1" smtClean="0"/>
              <a:t>співчутливі</a:t>
            </a:r>
            <a:r>
              <a:rPr lang="ru-RU" dirty="0" smtClean="0"/>
              <a:t>,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орієнтовані</a:t>
            </a:r>
            <a:r>
              <a:rPr lang="ru-RU" dirty="0" smtClean="0"/>
              <a:t> на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допомоги</a:t>
            </a:r>
            <a:r>
              <a:rPr lang="ru-RU" dirty="0" smtClean="0"/>
              <a:t>, </a:t>
            </a:r>
            <a:r>
              <a:rPr lang="ru-RU" dirty="0" err="1" smtClean="0"/>
              <a:t>опікувальну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Соціальні</a:t>
            </a:r>
            <a:r>
              <a:rPr lang="ru-RU" dirty="0" smtClean="0"/>
              <a:t> </a:t>
            </a:r>
            <a:r>
              <a:rPr lang="ru-RU" dirty="0" err="1" smtClean="0"/>
              <a:t>якості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та </a:t>
            </a:r>
            <a:r>
              <a:rPr lang="ru-RU" dirty="0" err="1" smtClean="0"/>
              <a:t>чоловіків</a:t>
            </a:r>
            <a:r>
              <a:rPr lang="ru-RU" dirty="0" smtClean="0"/>
              <a:t> </a:t>
            </a:r>
            <a:r>
              <a:rPr lang="ru-RU" dirty="0" err="1" smtClean="0"/>
              <a:t>існують</a:t>
            </a:r>
            <a:r>
              <a:rPr lang="ru-RU" dirty="0" smtClean="0"/>
              <a:t> не як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полярні</a:t>
            </a:r>
            <a:r>
              <a:rPr lang="ru-RU" dirty="0" smtClean="0"/>
              <a:t>,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категорії</a:t>
            </a:r>
            <a:r>
              <a:rPr lang="ru-RU" dirty="0" smtClean="0"/>
              <a:t>, а як </a:t>
            </a:r>
            <a:r>
              <a:rPr lang="ru-RU" dirty="0" err="1" smtClean="0"/>
              <a:t>континууми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дублюють</a:t>
            </a:r>
            <a:r>
              <a:rPr lang="ru-RU" dirty="0" smtClean="0"/>
              <a:t> один одного. Як </a:t>
            </a:r>
            <a:r>
              <a:rPr lang="ru-RU" dirty="0" err="1" smtClean="0"/>
              <a:t>чоловіки</a:t>
            </a:r>
            <a:r>
              <a:rPr lang="ru-RU" dirty="0" smtClean="0"/>
              <a:t>, так і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чуйними</a:t>
            </a:r>
            <a:r>
              <a:rPr lang="ru-RU" dirty="0" smtClean="0"/>
              <a:t> і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негативні</a:t>
            </a:r>
            <a:r>
              <a:rPr lang="ru-RU" dirty="0" smtClean="0"/>
              <a:t> </a:t>
            </a:r>
            <a:r>
              <a:rPr lang="ru-RU" dirty="0" err="1" smtClean="0"/>
              <a:t>поведінкові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. </a:t>
            </a:r>
            <a:r>
              <a:rPr lang="ru-RU" dirty="0" err="1" smtClean="0"/>
              <a:t>Оскільки</a:t>
            </a:r>
            <a:r>
              <a:rPr lang="ru-RU" dirty="0" smtClean="0"/>
              <a:t> в </a:t>
            </a:r>
            <a:r>
              <a:rPr lang="ru-RU" dirty="0" err="1" smtClean="0"/>
              <a:t>більшості</a:t>
            </a:r>
            <a:r>
              <a:rPr lang="ru-RU" dirty="0" smtClean="0"/>
              <a:t> культур </a:t>
            </a:r>
            <a:r>
              <a:rPr lang="ru-RU" dirty="0" err="1" smtClean="0"/>
              <a:t>домінує</a:t>
            </a:r>
            <a:r>
              <a:rPr lang="ru-RU" dirty="0" smtClean="0"/>
              <a:t> </a:t>
            </a:r>
            <a:r>
              <a:rPr lang="ru-RU" dirty="0" err="1" smtClean="0"/>
              <a:t>уявлення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«</a:t>
            </a:r>
            <a:r>
              <a:rPr lang="ru-RU" dirty="0" err="1" smtClean="0"/>
              <a:t>слабкій</a:t>
            </a:r>
            <a:r>
              <a:rPr lang="ru-RU" dirty="0" smtClean="0"/>
              <a:t>» </a:t>
            </a:r>
            <a:r>
              <a:rPr lang="ru-RU" dirty="0" err="1" smtClean="0"/>
              <a:t>статі</a:t>
            </a:r>
            <a:r>
              <a:rPr lang="ru-RU" dirty="0" smtClean="0"/>
              <a:t> </a:t>
            </a:r>
            <a:r>
              <a:rPr lang="ru-RU" dirty="0" err="1" smtClean="0"/>
              <a:t>притаманні</a:t>
            </a:r>
            <a:r>
              <a:rPr lang="ru-RU" dirty="0" smtClean="0"/>
              <a:t> </a:t>
            </a:r>
            <a:r>
              <a:rPr lang="ru-RU" dirty="0" err="1" smtClean="0"/>
              <a:t>опікувальні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, то </a:t>
            </a:r>
            <a:r>
              <a:rPr lang="ru-RU" dirty="0" err="1" smtClean="0"/>
              <a:t>відповідна</a:t>
            </a:r>
            <a:r>
              <a:rPr lang="ru-RU" dirty="0" smtClean="0"/>
              <a:t> </a:t>
            </a:r>
            <a:r>
              <a:rPr lang="ru-RU" dirty="0" err="1" smtClean="0"/>
              <a:t>поведінка</a:t>
            </a:r>
            <a:r>
              <a:rPr lang="ru-RU" dirty="0" smtClean="0"/>
              <a:t> </a:t>
            </a:r>
            <a:r>
              <a:rPr lang="ru-RU" dirty="0" err="1" smtClean="0"/>
              <a:t>заохочується</a:t>
            </a:r>
            <a:r>
              <a:rPr lang="ru-RU" dirty="0" smtClean="0"/>
              <a:t> з </a:t>
            </a:r>
            <a:r>
              <a:rPr lang="ru-RU" dirty="0" err="1" smtClean="0"/>
              <a:t>раннього</a:t>
            </a:r>
            <a:r>
              <a:rPr lang="ru-RU" dirty="0" smtClean="0"/>
              <a:t> </a:t>
            </a:r>
            <a:r>
              <a:rPr lang="ru-RU" dirty="0" err="1" smtClean="0"/>
              <a:t>дитинства</a:t>
            </a:r>
            <a:r>
              <a:rPr lang="ru-RU" dirty="0" smtClean="0"/>
              <a:t> - </a:t>
            </a:r>
            <a:r>
              <a:rPr lang="ru-RU" dirty="0" err="1" smtClean="0"/>
              <a:t>дівчаток</a:t>
            </a:r>
            <a:r>
              <a:rPr lang="ru-RU" dirty="0" smtClean="0"/>
              <a:t> так </a:t>
            </a:r>
            <a:r>
              <a:rPr lang="ru-RU" dirty="0" err="1" smtClean="0"/>
              <a:t>навчають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2469</Words>
  <Application>Microsoft Office PowerPoint</Application>
  <PresentationFormat>Широкоэкранный</PresentationFormat>
  <Paragraphs>181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Adobe Gothic Std B</vt:lpstr>
      <vt:lpstr>MS Gothic</vt:lpstr>
      <vt:lpstr>Aharoni</vt:lpstr>
      <vt:lpstr>Arial</vt:lpstr>
      <vt:lpstr>Calibri</vt:lpstr>
      <vt:lpstr>Calibri Light</vt:lpstr>
      <vt:lpstr>Comic Sans MS</vt:lpstr>
      <vt:lpstr>DilleniaUPC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Даша</cp:lastModifiedBy>
  <cp:revision>23</cp:revision>
  <dcterms:created xsi:type="dcterms:W3CDTF">2014-11-18T16:14:47Z</dcterms:created>
  <dcterms:modified xsi:type="dcterms:W3CDTF">2014-11-18T19:31:19Z</dcterms:modified>
</cp:coreProperties>
</file>