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963C9-DFE6-4782-B9BE-899433E0A074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0737B-6073-4F9A-B33A-CF9583FCB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3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0737B-6073-4F9A-B33A-CF9583FCBE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6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730CF3C-8A78-4093-A0B4-821EA8E6894C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6CCE-1BC4-4A1F-85E0-3B4D426E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CF3C-8A78-4093-A0B4-821EA8E6894C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6CCE-1BC4-4A1F-85E0-3B4D426E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CF3C-8A78-4093-A0B4-821EA8E6894C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6CCE-1BC4-4A1F-85E0-3B4D426E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CF3C-8A78-4093-A0B4-821EA8E6894C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6CCE-1BC4-4A1F-85E0-3B4D426E176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CF3C-8A78-4093-A0B4-821EA8E6894C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6CCE-1BC4-4A1F-85E0-3B4D426E176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CF3C-8A78-4093-A0B4-821EA8E6894C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6CCE-1BC4-4A1F-85E0-3B4D426E176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CF3C-8A78-4093-A0B4-821EA8E6894C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6CCE-1BC4-4A1F-85E0-3B4D426E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CF3C-8A78-4093-A0B4-821EA8E6894C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6CCE-1BC4-4A1F-85E0-3B4D426E176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CF3C-8A78-4093-A0B4-821EA8E6894C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6CCE-1BC4-4A1F-85E0-3B4D426E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CF3C-8A78-4093-A0B4-821EA8E6894C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6CCE-1BC4-4A1F-85E0-3B4D426E17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CF3C-8A78-4093-A0B4-821EA8E6894C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6CCE-1BC4-4A1F-85E0-3B4D426E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730CF3C-8A78-4093-A0B4-821EA8E6894C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F86CCE-1BC4-4A1F-85E0-3B4D426E17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Презантац</a:t>
            </a:r>
            <a:r>
              <a:rPr lang="uk-UA" sz="6000" dirty="0" err="1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ія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1"/>
                </a:solidFill>
                <a:latin typeface="Mistral" pitchFamily="66" charset="0"/>
              </a:rPr>
              <a:t>на тему : «Доля Жульєна </a:t>
            </a:r>
            <a:r>
              <a:rPr lang="uk-UA" sz="3200" dirty="0" err="1" smtClean="0">
                <a:solidFill>
                  <a:schemeClr val="tx1"/>
                </a:solidFill>
                <a:latin typeface="Mistral" pitchFamily="66" charset="0"/>
              </a:rPr>
              <a:t>Сореля</a:t>
            </a:r>
            <a:r>
              <a:rPr lang="uk-UA" sz="3200" dirty="0" smtClean="0">
                <a:solidFill>
                  <a:schemeClr val="tx1"/>
                </a:solidFill>
                <a:latin typeface="Mistral" pitchFamily="66" charset="0"/>
              </a:rPr>
              <a:t> і формування його характеру».</a:t>
            </a:r>
            <a:endParaRPr lang="ru-RU" sz="3200" dirty="0">
              <a:solidFill>
                <a:schemeClr val="tx1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4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2819400" cy="599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980728"/>
            <a:ext cx="3456384" cy="4680520"/>
          </a:xfrm>
        </p:spPr>
        <p:txBody>
          <a:bodyPr>
            <a:noAutofit/>
          </a:bodyPr>
          <a:lstStyle/>
          <a:p>
            <a:r>
              <a:rPr lang="ru-RU" sz="1450" dirty="0" err="1">
                <a:solidFill>
                  <a:srgbClr val="222222"/>
                </a:solidFill>
              </a:rPr>
              <a:t>Отже</a:t>
            </a:r>
            <a:r>
              <a:rPr lang="ru-RU" sz="1450" dirty="0">
                <a:solidFill>
                  <a:srgbClr val="222222"/>
                </a:solidFill>
              </a:rPr>
              <a:t>, усе, </a:t>
            </a:r>
            <a:r>
              <a:rPr lang="ru-RU" sz="1450" dirty="0" err="1">
                <a:solidFill>
                  <a:srgbClr val="222222"/>
                </a:solidFill>
              </a:rPr>
              <a:t>чого</a:t>
            </a:r>
            <a:r>
              <a:rPr lang="ru-RU" sz="1450" dirty="0">
                <a:solidFill>
                  <a:srgbClr val="222222"/>
                </a:solidFill>
              </a:rPr>
              <a:t> так </a:t>
            </a:r>
            <a:r>
              <a:rPr lang="ru-RU" sz="1450" dirty="0" err="1">
                <a:solidFill>
                  <a:srgbClr val="222222"/>
                </a:solidFill>
              </a:rPr>
              <a:t>довго</a:t>
            </a:r>
            <a:r>
              <a:rPr lang="ru-RU" sz="1450" dirty="0">
                <a:solidFill>
                  <a:srgbClr val="222222"/>
                </a:solidFill>
              </a:rPr>
              <a:t> і </a:t>
            </a:r>
            <a:r>
              <a:rPr lang="ru-RU" sz="1450" dirty="0" err="1">
                <a:solidFill>
                  <a:srgbClr val="222222"/>
                </a:solidFill>
              </a:rPr>
              <a:t>цілеспрямовано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прагнув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Жульєн</a:t>
            </a:r>
            <a:r>
              <a:rPr lang="ru-RU" sz="1450" dirty="0">
                <a:solidFill>
                  <a:srgbClr val="222222"/>
                </a:solidFill>
              </a:rPr>
              <a:t>, </a:t>
            </a:r>
            <a:r>
              <a:rPr lang="ru-RU" sz="1450" dirty="0" err="1">
                <a:solidFill>
                  <a:srgbClr val="222222"/>
                </a:solidFill>
              </a:rPr>
              <a:t>доводячи</a:t>
            </a:r>
            <a:r>
              <a:rPr lang="ru-RU" sz="1450" dirty="0">
                <a:solidFill>
                  <a:srgbClr val="222222"/>
                </a:solidFill>
              </a:rPr>
              <a:t>, </a:t>
            </a:r>
            <a:r>
              <a:rPr lang="ru-RU" sz="1450" dirty="0" err="1">
                <a:solidFill>
                  <a:srgbClr val="222222"/>
                </a:solidFill>
              </a:rPr>
              <a:t>що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він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 smtClean="0">
                <a:solidFill>
                  <a:srgbClr val="222222"/>
                </a:solidFill>
              </a:rPr>
              <a:t>особистість</a:t>
            </a:r>
            <a:r>
              <a:rPr lang="ru-RU" sz="1450" dirty="0">
                <a:solidFill>
                  <a:srgbClr val="222222"/>
                </a:solidFill>
              </a:rPr>
              <a:t>, </a:t>
            </a:r>
            <a:r>
              <a:rPr lang="ru-RU" sz="1450" dirty="0" err="1">
                <a:solidFill>
                  <a:srgbClr val="222222"/>
                </a:solidFill>
              </a:rPr>
              <a:t>було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зруйновано</a:t>
            </a:r>
            <a:r>
              <a:rPr lang="ru-RU" sz="1450" dirty="0">
                <a:solidFill>
                  <a:srgbClr val="222222"/>
                </a:solidFill>
              </a:rPr>
              <a:t>. </a:t>
            </a:r>
            <a:r>
              <a:rPr lang="ru-RU" sz="1450" dirty="0" err="1">
                <a:solidFill>
                  <a:srgbClr val="222222"/>
                </a:solidFill>
              </a:rPr>
              <a:t>Після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цього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будуть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в'язниця</a:t>
            </a:r>
            <a:r>
              <a:rPr lang="ru-RU" sz="1450" dirty="0">
                <a:solidFill>
                  <a:srgbClr val="222222"/>
                </a:solidFill>
              </a:rPr>
              <a:t>, суд, </a:t>
            </a:r>
            <a:r>
              <a:rPr lang="ru-RU" sz="1450" dirty="0" err="1">
                <a:solidFill>
                  <a:srgbClr val="222222"/>
                </a:solidFill>
              </a:rPr>
              <a:t>вирок</a:t>
            </a:r>
            <a:r>
              <a:rPr lang="ru-RU" sz="1450" dirty="0">
                <a:solidFill>
                  <a:srgbClr val="222222"/>
                </a:solidFill>
              </a:rPr>
              <a:t>. </a:t>
            </a:r>
            <a:r>
              <a:rPr lang="ru-RU" sz="1450" dirty="0" err="1">
                <a:solidFill>
                  <a:srgbClr val="222222"/>
                </a:solidFill>
              </a:rPr>
              <a:t>Довго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розмірковуючи</a:t>
            </a:r>
            <a:r>
              <a:rPr lang="ru-RU" sz="1450" dirty="0">
                <a:solidFill>
                  <a:srgbClr val="222222"/>
                </a:solidFill>
              </a:rPr>
              <a:t> перед судом, </a:t>
            </a:r>
            <a:r>
              <a:rPr lang="ru-RU" sz="1450" dirty="0" err="1">
                <a:solidFill>
                  <a:srgbClr val="222222"/>
                </a:solidFill>
              </a:rPr>
              <a:t>Жульєн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розуміє</a:t>
            </a:r>
            <a:r>
              <a:rPr lang="ru-RU" sz="1450" dirty="0">
                <a:solidFill>
                  <a:srgbClr val="222222"/>
                </a:solidFill>
              </a:rPr>
              <a:t>, </a:t>
            </a:r>
            <a:r>
              <a:rPr lang="ru-RU" sz="1450" dirty="0" err="1">
                <a:solidFill>
                  <a:srgbClr val="222222"/>
                </a:solidFill>
              </a:rPr>
              <a:t>що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йому</a:t>
            </a:r>
            <a:r>
              <a:rPr lang="ru-RU" sz="1450" dirty="0">
                <a:solidFill>
                  <a:srgbClr val="222222"/>
                </a:solidFill>
              </a:rPr>
              <a:t> нема в </a:t>
            </a:r>
            <a:r>
              <a:rPr lang="ru-RU" sz="1450" dirty="0" err="1">
                <a:solidFill>
                  <a:srgbClr val="222222"/>
                </a:solidFill>
              </a:rPr>
              <a:t>чому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каятися</a:t>
            </a:r>
            <a:r>
              <a:rPr lang="ru-RU" sz="1450" dirty="0">
                <a:solidFill>
                  <a:srgbClr val="222222"/>
                </a:solidFill>
              </a:rPr>
              <a:t>: </a:t>
            </a:r>
            <a:r>
              <a:rPr lang="ru-RU" sz="1450" dirty="0" err="1">
                <a:solidFill>
                  <a:srgbClr val="222222"/>
                </a:solidFill>
              </a:rPr>
              <a:t>саме</a:t>
            </a:r>
            <a:r>
              <a:rPr lang="ru-RU" sz="1450" dirty="0">
                <a:solidFill>
                  <a:srgbClr val="222222"/>
                </a:solidFill>
              </a:rPr>
              <a:t> те </a:t>
            </a:r>
            <a:r>
              <a:rPr lang="ru-RU" sz="1450" dirty="0" err="1">
                <a:solidFill>
                  <a:srgbClr val="222222"/>
                </a:solidFill>
              </a:rPr>
              <a:t>суспільство</a:t>
            </a:r>
            <a:r>
              <a:rPr lang="ru-RU" sz="1450" dirty="0">
                <a:solidFill>
                  <a:srgbClr val="222222"/>
                </a:solidFill>
              </a:rPr>
              <a:t>, </a:t>
            </a:r>
            <a:r>
              <a:rPr lang="ru-RU" sz="1450" dirty="0" err="1">
                <a:solidFill>
                  <a:srgbClr val="222222"/>
                </a:solidFill>
              </a:rPr>
              <a:t>куди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він</a:t>
            </a:r>
            <a:r>
              <a:rPr lang="ru-RU" sz="1450" dirty="0">
                <a:solidFill>
                  <a:srgbClr val="222222"/>
                </a:solidFill>
              </a:rPr>
              <a:t> так </a:t>
            </a:r>
            <a:r>
              <a:rPr lang="ru-RU" sz="1450" dirty="0" err="1">
                <a:solidFill>
                  <a:srgbClr val="222222"/>
                </a:solidFill>
              </a:rPr>
              <a:t>прагнув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потрапити</a:t>
            </a:r>
            <a:r>
              <a:rPr lang="ru-RU" sz="1450" dirty="0">
                <a:solidFill>
                  <a:srgbClr val="222222"/>
                </a:solidFill>
              </a:rPr>
              <a:t>, </a:t>
            </a:r>
            <a:r>
              <a:rPr lang="ru-RU" sz="1450" dirty="0" err="1">
                <a:solidFill>
                  <a:srgbClr val="222222"/>
                </a:solidFill>
              </a:rPr>
              <a:t>схотіло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зломити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його</a:t>
            </a:r>
            <a:r>
              <a:rPr lang="ru-RU" sz="1450" dirty="0">
                <a:solidFill>
                  <a:srgbClr val="222222"/>
                </a:solidFill>
              </a:rPr>
              <a:t>, у </a:t>
            </a:r>
            <a:r>
              <a:rPr lang="ru-RU" sz="1450" dirty="0" err="1">
                <a:solidFill>
                  <a:srgbClr val="222222"/>
                </a:solidFill>
              </a:rPr>
              <a:t>його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особі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воно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вирішило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покарати</a:t>
            </a:r>
            <a:r>
              <a:rPr lang="ru-RU" sz="1450" dirty="0">
                <a:solidFill>
                  <a:srgbClr val="222222"/>
                </a:solidFill>
              </a:rPr>
              <a:t> тих </a:t>
            </a:r>
            <a:r>
              <a:rPr lang="ru-RU" sz="1450" dirty="0" err="1">
                <a:solidFill>
                  <a:srgbClr val="222222"/>
                </a:solidFill>
              </a:rPr>
              <a:t>молодих</a:t>
            </a:r>
            <a:r>
              <a:rPr lang="ru-RU" sz="1450" dirty="0">
                <a:solidFill>
                  <a:srgbClr val="222222"/>
                </a:solidFill>
              </a:rPr>
              <a:t> людей </a:t>
            </a:r>
            <a:r>
              <a:rPr lang="ru-RU" sz="1450" dirty="0" err="1">
                <a:solidFill>
                  <a:srgbClr val="222222"/>
                </a:solidFill>
              </a:rPr>
              <a:t>низького</a:t>
            </a:r>
            <a:r>
              <a:rPr lang="ru-RU" sz="1450" dirty="0">
                <a:solidFill>
                  <a:srgbClr val="222222"/>
                </a:solidFill>
              </a:rPr>
              <a:t> стану, </a:t>
            </a:r>
            <a:r>
              <a:rPr lang="ru-RU" sz="1450" dirty="0" err="1">
                <a:solidFill>
                  <a:srgbClr val="222222"/>
                </a:solidFill>
              </a:rPr>
              <a:t>що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насмілилися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проникнути</a:t>
            </a:r>
            <a:r>
              <a:rPr lang="ru-RU" sz="1450" dirty="0">
                <a:solidFill>
                  <a:srgbClr val="222222"/>
                </a:solidFill>
              </a:rPr>
              <a:t> в "</a:t>
            </a:r>
            <a:r>
              <a:rPr lang="ru-RU" sz="1450" dirty="0" err="1">
                <a:solidFill>
                  <a:srgbClr val="222222"/>
                </a:solidFill>
              </a:rPr>
              <a:t>гарне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суспільство</a:t>
            </a:r>
            <a:r>
              <a:rPr lang="ru-RU" sz="1450" dirty="0">
                <a:solidFill>
                  <a:srgbClr val="222222"/>
                </a:solidFill>
              </a:rPr>
              <a:t>". </a:t>
            </a:r>
            <a:r>
              <a:rPr lang="ru-RU" sz="1450" dirty="0" err="1">
                <a:solidFill>
                  <a:srgbClr val="222222"/>
                </a:solidFill>
              </a:rPr>
              <a:t>Жульєн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знаходить</a:t>
            </a:r>
            <a:r>
              <a:rPr lang="ru-RU" sz="1450" dirty="0">
                <a:solidFill>
                  <a:srgbClr val="222222"/>
                </a:solidFill>
              </a:rPr>
              <a:t> у </a:t>
            </a:r>
            <a:r>
              <a:rPr lang="ru-RU" sz="1450" dirty="0" err="1">
                <a:solidFill>
                  <a:srgbClr val="222222"/>
                </a:solidFill>
              </a:rPr>
              <a:t>собі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мужність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гідно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зустріти</a:t>
            </a:r>
            <a:r>
              <a:rPr lang="ru-RU" sz="1450" dirty="0">
                <a:solidFill>
                  <a:srgbClr val="222222"/>
                </a:solidFill>
              </a:rPr>
              <a:t> смерть. Так </a:t>
            </a:r>
            <a:r>
              <a:rPr lang="ru-RU" sz="1450" dirty="0" err="1">
                <a:solidFill>
                  <a:srgbClr val="222222"/>
                </a:solidFill>
              </a:rPr>
              <a:t>гине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розумна</a:t>
            </a:r>
            <a:r>
              <a:rPr lang="ru-RU" sz="1450" dirty="0">
                <a:solidFill>
                  <a:srgbClr val="222222"/>
                </a:solidFill>
              </a:rPr>
              <a:t> і неординарна </a:t>
            </a:r>
            <a:r>
              <a:rPr lang="ru-RU" sz="1450" dirty="0" err="1">
                <a:solidFill>
                  <a:srgbClr val="222222"/>
                </a:solidFill>
              </a:rPr>
              <a:t>людина</a:t>
            </a:r>
            <a:r>
              <a:rPr lang="ru-RU" sz="1450" dirty="0">
                <a:solidFill>
                  <a:srgbClr val="222222"/>
                </a:solidFill>
              </a:rPr>
              <a:t>, яка </a:t>
            </a:r>
            <a:r>
              <a:rPr lang="ru-RU" sz="1450" dirty="0" err="1">
                <a:solidFill>
                  <a:srgbClr val="222222"/>
                </a:solidFill>
              </a:rPr>
              <a:t>зважилася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зробити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кар'єру</a:t>
            </a:r>
            <a:r>
              <a:rPr lang="ru-RU" sz="1450" dirty="0">
                <a:solidFill>
                  <a:srgbClr val="222222"/>
                </a:solidFill>
              </a:rPr>
              <a:t>, не </a:t>
            </a:r>
            <a:r>
              <a:rPr lang="ru-RU" sz="1450" dirty="0" err="1">
                <a:solidFill>
                  <a:srgbClr val="222222"/>
                </a:solidFill>
              </a:rPr>
              <a:t>гребуючи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ніякими</a:t>
            </a:r>
            <a:r>
              <a:rPr lang="ru-RU" sz="1450" dirty="0">
                <a:solidFill>
                  <a:srgbClr val="222222"/>
                </a:solidFill>
              </a:rPr>
              <a:t> </a:t>
            </a:r>
            <a:r>
              <a:rPr lang="ru-RU" sz="1450" dirty="0" err="1">
                <a:solidFill>
                  <a:srgbClr val="222222"/>
                </a:solidFill>
              </a:rPr>
              <a:t>засобами</a:t>
            </a:r>
            <a:r>
              <a:rPr lang="ru-RU" sz="1450" dirty="0">
                <a:solidFill>
                  <a:srgbClr val="222222"/>
                </a:solidFill>
              </a:rPr>
              <a:t>.</a:t>
            </a:r>
            <a:endParaRPr lang="ru-RU" sz="1450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319808" y="1700808"/>
            <a:ext cx="3396208" cy="3396208"/>
          </a:xfrm>
        </p:spPr>
      </p:pic>
    </p:spTree>
    <p:extLst>
      <p:ext uri="{BB962C8B-B14F-4D97-AF65-F5344CB8AC3E}">
        <p14:creationId xmlns:p14="http://schemas.microsoft.com/office/powerpoint/2010/main" val="1818815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2819400" cy="599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988840"/>
            <a:ext cx="2819400" cy="2875280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Презентацію </a:t>
            </a:r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підготготувала</a:t>
            </a:r>
            <a:endParaRPr lang="uk-UA" sz="2400" dirty="0" smtClean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Учениця 10 – А класу</a:t>
            </a:r>
          </a:p>
          <a:p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Новіцька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Марина </a:t>
            </a:r>
          </a:p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  <a:sym typeface="Wingdings" pitchFamily="2" charset="2"/>
              </a:rPr>
              <a:t>  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8" y="2348880"/>
            <a:ext cx="4258840" cy="21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88171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29026"/>
            <a:ext cx="2819400" cy="599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259632" y="1700808"/>
            <a:ext cx="3392016" cy="339201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88024" y="1196752"/>
            <a:ext cx="3384376" cy="4320480"/>
          </a:xfrm>
        </p:spPr>
        <p:txBody>
          <a:bodyPr>
            <a:noAutofit/>
          </a:bodyPr>
          <a:lstStyle/>
          <a:p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Жюльєн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Сорель –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головний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герой «Центрального» роману «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Червоне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і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чорне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» (1830)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видатного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французького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письменника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XIX ст., </a:t>
            </a:r>
            <a:r>
              <a:rPr lang="ru-RU" sz="1700" dirty="0" smtClean="0">
                <a:solidFill>
                  <a:srgbClr val="000000"/>
                </a:solidFill>
                <a:latin typeface="Monotype Corsiva" pitchFamily="66" charset="0"/>
              </a:rPr>
              <a:t>одного 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з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основоположників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французького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реалізму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, Стендаля (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літературний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псевдонім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Анрі-Марі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Бейля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).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Цей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роман в сюжетному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плані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побудований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на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реальних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фактах, з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якими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майбутній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його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автор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знайомився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на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сторінках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судової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Monotype Corsiva" pitchFamily="66" charset="0"/>
              </a:rPr>
              <a:t>хроніки</a:t>
            </a:r>
            <a:r>
              <a:rPr lang="ru-RU" sz="1700" dirty="0">
                <a:solidFill>
                  <a:srgbClr val="000000"/>
                </a:solidFill>
                <a:latin typeface="Monotype Corsiva" pitchFamily="66" charset="0"/>
              </a:rPr>
              <a:t>.</a:t>
            </a:r>
            <a:endParaRPr lang="ru-RU" sz="17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95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-24509"/>
            <a:ext cx="2819400" cy="599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0" b="12870"/>
          <a:stretch>
            <a:fillRect/>
          </a:stretch>
        </p:blipFill>
        <p:spPr>
          <a:xfrm>
            <a:off x="1259632" y="1556792"/>
            <a:ext cx="3684240" cy="36842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124744"/>
            <a:ext cx="3024336" cy="4032448"/>
          </a:xfrm>
        </p:spPr>
        <p:txBody>
          <a:bodyPr>
            <a:noAutofit/>
          </a:bodyPr>
          <a:lstStyle/>
          <a:p>
            <a:r>
              <a:rPr lang="ru-RU" sz="1700" dirty="0" err="1" smtClean="0">
                <a:solidFill>
                  <a:srgbClr val="222222"/>
                </a:solidFill>
              </a:rPr>
              <a:t>Жульєн</a:t>
            </a:r>
            <a:r>
              <a:rPr lang="ru-RU" sz="1700" dirty="0" smtClean="0">
                <a:solidFill>
                  <a:srgbClr val="222222"/>
                </a:solidFill>
              </a:rPr>
              <a:t> </a:t>
            </a:r>
            <a:r>
              <a:rPr lang="ru-RU" sz="1700" dirty="0">
                <a:solidFill>
                  <a:srgbClr val="222222"/>
                </a:solidFill>
              </a:rPr>
              <a:t>Сорель — </a:t>
            </a:r>
            <a:r>
              <a:rPr lang="ru-RU" sz="1700" dirty="0" err="1">
                <a:solidFill>
                  <a:srgbClr val="222222"/>
                </a:solidFill>
              </a:rPr>
              <a:t>представник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покоління</a:t>
            </a:r>
            <a:r>
              <a:rPr lang="ru-RU" sz="1700" dirty="0">
                <a:solidFill>
                  <a:srgbClr val="222222"/>
                </a:solidFill>
              </a:rPr>
              <a:t> початку 20-х </a:t>
            </a:r>
            <a:r>
              <a:rPr lang="ru-RU" sz="1700" dirty="0" err="1">
                <a:solidFill>
                  <a:srgbClr val="222222"/>
                </a:solidFill>
              </a:rPr>
              <a:t>років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en-US" sz="1700" dirty="0">
                <a:solidFill>
                  <a:srgbClr val="222222"/>
                </a:solidFill>
              </a:rPr>
              <a:t>XIX </a:t>
            </a:r>
            <a:r>
              <a:rPr lang="ru-RU" sz="1700" dirty="0" err="1">
                <a:solidFill>
                  <a:srgbClr val="222222"/>
                </a:solidFill>
              </a:rPr>
              <a:t>століття</a:t>
            </a:r>
            <a:r>
              <a:rPr lang="ru-RU" sz="1700" dirty="0">
                <a:solidFill>
                  <a:srgbClr val="222222"/>
                </a:solidFill>
              </a:rPr>
              <a:t>. </a:t>
            </a:r>
            <a:r>
              <a:rPr lang="ru-RU" sz="1700" dirty="0" err="1">
                <a:solidFill>
                  <a:srgbClr val="222222"/>
                </a:solidFill>
              </a:rPr>
              <a:t>Йому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властиві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риси</a:t>
            </a:r>
            <a:r>
              <a:rPr lang="ru-RU" sz="1700" dirty="0">
                <a:solidFill>
                  <a:srgbClr val="222222"/>
                </a:solidFill>
              </a:rPr>
              <a:t> романтичного героя: </a:t>
            </a:r>
            <a:r>
              <a:rPr lang="ru-RU" sz="1700" dirty="0" err="1">
                <a:solidFill>
                  <a:srgbClr val="222222"/>
                </a:solidFill>
              </a:rPr>
              <a:t>незалежність</a:t>
            </a:r>
            <a:r>
              <a:rPr lang="ru-RU" sz="1700" dirty="0">
                <a:solidFill>
                  <a:srgbClr val="222222"/>
                </a:solidFill>
              </a:rPr>
              <a:t>, </a:t>
            </a:r>
            <a:r>
              <a:rPr lang="ru-RU" sz="1700" dirty="0" err="1">
                <a:solidFill>
                  <a:srgbClr val="222222"/>
                </a:solidFill>
              </a:rPr>
              <a:t>почуття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власної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гідності</a:t>
            </a:r>
            <a:r>
              <a:rPr lang="ru-RU" sz="1700" dirty="0">
                <a:solidFill>
                  <a:srgbClr val="222222"/>
                </a:solidFill>
              </a:rPr>
              <a:t>, </a:t>
            </a:r>
            <a:r>
              <a:rPr lang="ru-RU" sz="1700" dirty="0" err="1">
                <a:solidFill>
                  <a:srgbClr val="222222"/>
                </a:solidFill>
              </a:rPr>
              <a:t>бажання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змінити</a:t>
            </a:r>
            <a:r>
              <a:rPr lang="ru-RU" sz="1700" dirty="0">
                <a:solidFill>
                  <a:srgbClr val="222222"/>
                </a:solidFill>
              </a:rPr>
              <a:t> долю, </a:t>
            </a:r>
            <a:r>
              <a:rPr lang="ru-RU" sz="1700" dirty="0" err="1">
                <a:solidFill>
                  <a:srgbClr val="222222"/>
                </a:solidFill>
              </a:rPr>
              <a:t>бажання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боротися</a:t>
            </a:r>
            <a:r>
              <a:rPr lang="ru-RU" sz="1700" dirty="0">
                <a:solidFill>
                  <a:srgbClr val="222222"/>
                </a:solidFill>
              </a:rPr>
              <a:t> і </a:t>
            </a:r>
            <a:r>
              <a:rPr lang="ru-RU" sz="1700" dirty="0" err="1">
                <a:solidFill>
                  <a:srgbClr val="222222"/>
                </a:solidFill>
              </a:rPr>
              <a:t>досягати</a:t>
            </a:r>
            <a:r>
              <a:rPr lang="ru-RU" sz="1700" dirty="0">
                <a:solidFill>
                  <a:srgbClr val="222222"/>
                </a:solidFill>
              </a:rPr>
              <a:t> мети. </a:t>
            </a:r>
            <a:r>
              <a:rPr lang="ru-RU" sz="1700" dirty="0" err="1">
                <a:solidFill>
                  <a:srgbClr val="222222"/>
                </a:solidFill>
              </a:rPr>
              <a:t>Він</a:t>
            </a:r>
            <a:r>
              <a:rPr lang="ru-RU" sz="1700" dirty="0">
                <a:solidFill>
                  <a:srgbClr val="222222"/>
                </a:solidFill>
              </a:rPr>
              <a:t> — </a:t>
            </a:r>
            <a:r>
              <a:rPr lang="ru-RU" sz="1700" dirty="0" err="1">
                <a:solidFill>
                  <a:srgbClr val="222222"/>
                </a:solidFill>
              </a:rPr>
              <a:t>яскрава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особистість</a:t>
            </a:r>
            <a:r>
              <a:rPr lang="ru-RU" sz="1700" dirty="0">
                <a:solidFill>
                  <a:srgbClr val="222222"/>
                </a:solidFill>
              </a:rPr>
              <a:t>, у </a:t>
            </a:r>
            <a:r>
              <a:rPr lang="ru-RU" sz="1700" dirty="0" err="1">
                <a:solidFill>
                  <a:srgbClr val="222222"/>
                </a:solidFill>
              </a:rPr>
              <a:t>ньому</a:t>
            </a:r>
            <a:r>
              <a:rPr lang="ru-RU" sz="1700" dirty="0">
                <a:solidFill>
                  <a:srgbClr val="222222"/>
                </a:solidFill>
              </a:rPr>
              <a:t> все </a:t>
            </a:r>
            <a:r>
              <a:rPr lang="ru-RU" sz="1700" dirty="0" err="1">
                <a:solidFill>
                  <a:srgbClr val="222222"/>
                </a:solidFill>
              </a:rPr>
              <a:t>понад</a:t>
            </a:r>
            <a:r>
              <a:rPr lang="ru-RU" sz="1700" dirty="0">
                <a:solidFill>
                  <a:srgbClr val="222222"/>
                </a:solidFill>
              </a:rPr>
              <a:t> норму: сила </a:t>
            </a:r>
            <a:r>
              <a:rPr lang="ru-RU" sz="1700" dirty="0" err="1">
                <a:solidFill>
                  <a:srgbClr val="222222"/>
                </a:solidFill>
              </a:rPr>
              <a:t>розуму</a:t>
            </a:r>
            <a:r>
              <a:rPr lang="ru-RU" sz="1700" dirty="0">
                <a:solidFill>
                  <a:srgbClr val="222222"/>
                </a:solidFill>
              </a:rPr>
              <a:t>, воля, </a:t>
            </a:r>
            <a:r>
              <a:rPr lang="ru-RU" sz="1700" dirty="0" err="1">
                <a:solidFill>
                  <a:srgbClr val="222222"/>
                </a:solidFill>
              </a:rPr>
              <a:t>мрійливість</a:t>
            </a:r>
            <a:r>
              <a:rPr lang="ru-RU" sz="1700" dirty="0">
                <a:solidFill>
                  <a:srgbClr val="222222"/>
                </a:solidFill>
              </a:rPr>
              <a:t>, </a:t>
            </a:r>
            <a:r>
              <a:rPr lang="ru-RU" sz="1700" dirty="0" err="1">
                <a:solidFill>
                  <a:srgbClr val="222222"/>
                </a:solidFill>
              </a:rPr>
              <a:t>цілеспрямованість</a:t>
            </a:r>
            <a:r>
              <a:rPr lang="ru-RU" sz="1700" dirty="0">
                <a:solidFill>
                  <a:srgbClr val="222222"/>
                </a:solidFill>
              </a:rPr>
              <a:t>. 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062341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2819400" cy="599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r="13743"/>
          <a:stretch>
            <a:fillRect/>
          </a:stretch>
        </p:blipFill>
        <p:spPr>
          <a:xfrm>
            <a:off x="1043608" y="1424608"/>
            <a:ext cx="3744416" cy="37444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124744"/>
            <a:ext cx="3312368" cy="4464496"/>
          </a:xfrm>
        </p:spPr>
        <p:txBody>
          <a:bodyPr>
            <a:normAutofit/>
          </a:bodyPr>
          <a:lstStyle/>
          <a:p>
            <a:r>
              <a:rPr lang="ru-RU" sz="1550" dirty="0" err="1" smtClean="0">
                <a:solidFill>
                  <a:srgbClr val="222222"/>
                </a:solidFill>
              </a:rPr>
              <a:t>Жульєн</a:t>
            </a:r>
            <a:r>
              <a:rPr lang="ru-RU" sz="1550" dirty="0" smtClean="0">
                <a:solidFill>
                  <a:srgbClr val="222222"/>
                </a:solidFill>
              </a:rPr>
              <a:t> — </a:t>
            </a:r>
            <a:r>
              <a:rPr lang="ru-RU" sz="1550" dirty="0" err="1">
                <a:solidFill>
                  <a:srgbClr val="222222"/>
                </a:solidFill>
              </a:rPr>
              <a:t>син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теслі</a:t>
            </a:r>
            <a:r>
              <a:rPr lang="ru-RU" sz="1550" dirty="0">
                <a:solidFill>
                  <a:srgbClr val="222222"/>
                </a:solidFill>
              </a:rPr>
              <a:t>. </a:t>
            </a:r>
            <a:r>
              <a:rPr lang="ru-RU" sz="1550" dirty="0" err="1">
                <a:solidFill>
                  <a:srgbClr val="222222"/>
                </a:solidFill>
              </a:rPr>
              <a:t>Він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живе</a:t>
            </a:r>
            <a:r>
              <a:rPr lang="ru-RU" sz="1550" dirty="0">
                <a:solidFill>
                  <a:srgbClr val="222222"/>
                </a:solidFill>
              </a:rPr>
              <a:t> в маленькому </a:t>
            </a:r>
            <a:r>
              <a:rPr lang="ru-RU" sz="1550" dirty="0" err="1">
                <a:solidFill>
                  <a:srgbClr val="222222"/>
                </a:solidFill>
              </a:rPr>
              <a:t>провінційному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містечку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Вер'єрі</a:t>
            </a:r>
            <a:r>
              <a:rPr lang="ru-RU" sz="1550" dirty="0">
                <a:solidFill>
                  <a:srgbClr val="222222"/>
                </a:solidFill>
              </a:rPr>
              <a:t> з </a:t>
            </a:r>
            <a:r>
              <a:rPr lang="ru-RU" sz="1550" dirty="0" err="1">
                <a:solidFill>
                  <a:srgbClr val="222222"/>
                </a:solidFill>
              </a:rPr>
              <a:t>братами</a:t>
            </a:r>
            <a:r>
              <a:rPr lang="ru-RU" sz="1550" dirty="0">
                <a:solidFill>
                  <a:srgbClr val="222222"/>
                </a:solidFill>
              </a:rPr>
              <a:t> і </a:t>
            </a:r>
            <a:r>
              <a:rPr lang="ru-RU" sz="1550" dirty="0" err="1">
                <a:solidFill>
                  <a:srgbClr val="222222"/>
                </a:solidFill>
              </a:rPr>
              <a:t>батьком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smtClean="0">
                <a:solidFill>
                  <a:srgbClr val="222222"/>
                </a:solidFill>
              </a:rPr>
              <a:t>, </a:t>
            </a:r>
            <a:r>
              <a:rPr lang="ru-RU" sz="1550" dirty="0" err="1">
                <a:solidFill>
                  <a:srgbClr val="222222"/>
                </a:solidFill>
              </a:rPr>
              <a:t>мріє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вирватися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звідси</a:t>
            </a:r>
            <a:r>
              <a:rPr lang="ru-RU" sz="1550" dirty="0">
                <a:solidFill>
                  <a:srgbClr val="222222"/>
                </a:solidFill>
              </a:rPr>
              <a:t> у великий </a:t>
            </a:r>
            <a:r>
              <a:rPr lang="ru-RU" sz="1550" dirty="0" err="1">
                <a:solidFill>
                  <a:srgbClr val="222222"/>
                </a:solidFill>
              </a:rPr>
              <a:t>світ</a:t>
            </a:r>
            <a:r>
              <a:rPr lang="ru-RU" sz="1550" dirty="0">
                <a:solidFill>
                  <a:srgbClr val="222222"/>
                </a:solidFill>
              </a:rPr>
              <a:t>. У </a:t>
            </a:r>
            <a:r>
              <a:rPr lang="ru-RU" sz="1550" dirty="0" err="1">
                <a:solidFill>
                  <a:srgbClr val="222222"/>
                </a:solidFill>
              </a:rPr>
              <a:t>Вер'єрі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його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ніхто</a:t>
            </a:r>
            <a:r>
              <a:rPr lang="ru-RU" sz="1550" dirty="0">
                <a:solidFill>
                  <a:srgbClr val="222222"/>
                </a:solidFill>
              </a:rPr>
              <a:t> не </a:t>
            </a:r>
            <a:r>
              <a:rPr lang="ru-RU" sz="1550" dirty="0" err="1">
                <a:solidFill>
                  <a:srgbClr val="222222"/>
                </a:solidFill>
              </a:rPr>
              <a:t>розуміє</a:t>
            </a:r>
            <a:r>
              <a:rPr lang="ru-RU" sz="1550" dirty="0">
                <a:solidFill>
                  <a:srgbClr val="222222"/>
                </a:solidFill>
              </a:rPr>
              <a:t>. "</a:t>
            </a:r>
            <a:r>
              <a:rPr lang="ru-RU" sz="1550" dirty="0" err="1">
                <a:solidFill>
                  <a:srgbClr val="222222"/>
                </a:solidFill>
              </a:rPr>
              <a:t>Усі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домашні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нехтували</a:t>
            </a:r>
            <a:r>
              <a:rPr lang="ru-RU" sz="1550" dirty="0">
                <a:solidFill>
                  <a:srgbClr val="222222"/>
                </a:solidFill>
              </a:rPr>
              <a:t> ним, і </a:t>
            </a:r>
            <a:r>
              <a:rPr lang="ru-RU" sz="1550" dirty="0" err="1">
                <a:solidFill>
                  <a:srgbClr val="222222"/>
                </a:solidFill>
              </a:rPr>
              <a:t>він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ненавидів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своїх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братів</a:t>
            </a:r>
            <a:r>
              <a:rPr lang="ru-RU" sz="1550" dirty="0">
                <a:solidFill>
                  <a:srgbClr val="222222"/>
                </a:solidFill>
              </a:rPr>
              <a:t> і батька..." Юнак з </a:t>
            </a:r>
            <a:r>
              <a:rPr lang="ru-RU" sz="1550" dirty="0" err="1">
                <a:solidFill>
                  <a:srgbClr val="222222"/>
                </a:solidFill>
              </a:rPr>
              <a:t>раннього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дитинства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марив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військовою</a:t>
            </a:r>
            <a:r>
              <a:rPr lang="ru-RU" sz="1550" dirty="0">
                <a:solidFill>
                  <a:srgbClr val="222222"/>
                </a:solidFill>
              </a:rPr>
              <a:t> службою, </a:t>
            </a:r>
            <a:r>
              <a:rPr lang="ru-RU" sz="1550" dirty="0" err="1">
                <a:solidFill>
                  <a:srgbClr val="222222"/>
                </a:solidFill>
              </a:rPr>
              <a:t>його</a:t>
            </a:r>
            <a:r>
              <a:rPr lang="ru-RU" sz="1550" dirty="0">
                <a:solidFill>
                  <a:srgbClr val="222222"/>
                </a:solidFill>
              </a:rPr>
              <a:t> кумиром </a:t>
            </a:r>
            <a:r>
              <a:rPr lang="ru-RU" sz="1550" dirty="0" err="1">
                <a:solidFill>
                  <a:srgbClr val="222222"/>
                </a:solidFill>
              </a:rPr>
              <a:t>був</a:t>
            </a:r>
            <a:r>
              <a:rPr lang="ru-RU" sz="1550" dirty="0">
                <a:solidFill>
                  <a:srgbClr val="222222"/>
                </a:solidFill>
              </a:rPr>
              <a:t> Наполеон. </a:t>
            </a:r>
            <a:r>
              <a:rPr lang="ru-RU" sz="1550" dirty="0" err="1">
                <a:solidFill>
                  <a:srgbClr val="222222"/>
                </a:solidFill>
              </a:rPr>
              <a:t>Після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довгих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роздумів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він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вирішує</a:t>
            </a:r>
            <a:r>
              <a:rPr lang="ru-RU" sz="1550" dirty="0">
                <a:solidFill>
                  <a:srgbClr val="222222"/>
                </a:solidFill>
              </a:rPr>
              <a:t>: </a:t>
            </a:r>
            <a:r>
              <a:rPr lang="ru-RU" sz="1550" dirty="0" err="1">
                <a:solidFill>
                  <a:srgbClr val="222222"/>
                </a:solidFill>
              </a:rPr>
              <a:t>єдина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можливість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чогось</a:t>
            </a:r>
            <a:r>
              <a:rPr lang="ru-RU" sz="1550" dirty="0">
                <a:solidFill>
                  <a:srgbClr val="222222"/>
                </a:solidFill>
              </a:rPr>
              <a:t> </a:t>
            </a:r>
            <a:r>
              <a:rPr lang="ru-RU" sz="1550" dirty="0" err="1">
                <a:solidFill>
                  <a:srgbClr val="222222"/>
                </a:solidFill>
              </a:rPr>
              <a:t>досягти</a:t>
            </a:r>
            <a:r>
              <a:rPr lang="ru-RU" sz="1550" dirty="0">
                <a:solidFill>
                  <a:srgbClr val="222222"/>
                </a:solidFill>
              </a:rPr>
              <a:t> в </a:t>
            </a:r>
            <a:r>
              <a:rPr lang="ru-RU" sz="1550" dirty="0" err="1">
                <a:solidFill>
                  <a:srgbClr val="222222"/>
                </a:solidFill>
              </a:rPr>
              <a:t>житті</a:t>
            </a:r>
            <a:r>
              <a:rPr lang="ru-RU" sz="1550" dirty="0">
                <a:solidFill>
                  <a:srgbClr val="222222"/>
                </a:solidFill>
              </a:rPr>
              <a:t> і </a:t>
            </a:r>
            <a:r>
              <a:rPr lang="ru-RU" sz="1550" dirty="0" err="1">
                <a:solidFill>
                  <a:srgbClr val="222222"/>
                </a:solidFill>
              </a:rPr>
              <a:t>вирватися</a:t>
            </a:r>
            <a:r>
              <a:rPr lang="ru-RU" sz="1550" dirty="0">
                <a:solidFill>
                  <a:srgbClr val="222222"/>
                </a:solidFill>
              </a:rPr>
              <a:t> з </a:t>
            </a:r>
            <a:r>
              <a:rPr lang="ru-RU" sz="1550" dirty="0" err="1">
                <a:solidFill>
                  <a:srgbClr val="222222"/>
                </a:solidFill>
              </a:rPr>
              <a:t>Вер'єра</a:t>
            </a:r>
            <a:r>
              <a:rPr lang="ru-RU" sz="1550" dirty="0">
                <a:solidFill>
                  <a:srgbClr val="222222"/>
                </a:solidFill>
              </a:rPr>
              <a:t> — стати </a:t>
            </a:r>
            <a:r>
              <a:rPr lang="ru-RU" sz="1550" dirty="0" err="1">
                <a:solidFill>
                  <a:srgbClr val="222222"/>
                </a:solidFill>
              </a:rPr>
              <a:t>священиком</a:t>
            </a:r>
            <a:r>
              <a:rPr lang="ru-RU" sz="1550" dirty="0">
                <a:solidFill>
                  <a:srgbClr val="222222"/>
                </a:solidFill>
              </a:rPr>
              <a:t>.  </a:t>
            </a:r>
            <a:endParaRPr lang="ru-RU" sz="1550" dirty="0"/>
          </a:p>
        </p:txBody>
      </p:sp>
    </p:spTree>
    <p:extLst>
      <p:ext uri="{BB962C8B-B14F-4D97-AF65-F5344CB8AC3E}">
        <p14:creationId xmlns:p14="http://schemas.microsoft.com/office/powerpoint/2010/main" val="1730984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0"/>
            <a:ext cx="2819400" cy="599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052736"/>
            <a:ext cx="3600400" cy="460851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222222"/>
                </a:solidFill>
              </a:rPr>
              <a:t>І от перша </a:t>
            </a:r>
            <a:r>
              <a:rPr lang="ru-RU" dirty="0" err="1">
                <a:solidFill>
                  <a:srgbClr val="222222"/>
                </a:solidFill>
              </a:rPr>
              <a:t>перемога</a:t>
            </a:r>
            <a:r>
              <a:rPr lang="ru-RU" dirty="0">
                <a:solidFill>
                  <a:srgbClr val="222222"/>
                </a:solidFill>
              </a:rPr>
              <a:t>, перший </a:t>
            </a:r>
            <a:r>
              <a:rPr lang="ru-RU" dirty="0" smtClean="0">
                <a:solidFill>
                  <a:srgbClr val="222222"/>
                </a:solidFill>
              </a:rPr>
              <a:t>«</a:t>
            </a:r>
            <a:r>
              <a:rPr lang="ru-RU" dirty="0" err="1" smtClean="0">
                <a:solidFill>
                  <a:srgbClr val="222222"/>
                </a:solidFill>
              </a:rPr>
              <a:t>вихід</a:t>
            </a:r>
            <a:r>
              <a:rPr lang="ru-RU" dirty="0" smtClean="0">
                <a:solidFill>
                  <a:srgbClr val="222222"/>
                </a:solidFill>
              </a:rPr>
              <a:t> </a:t>
            </a:r>
            <a:r>
              <a:rPr lang="ru-RU" dirty="0">
                <a:solidFill>
                  <a:srgbClr val="222222"/>
                </a:solidFill>
              </a:rPr>
              <a:t>у </a:t>
            </a:r>
            <a:r>
              <a:rPr lang="ru-RU" dirty="0" err="1" smtClean="0">
                <a:solidFill>
                  <a:srgbClr val="222222"/>
                </a:solidFill>
              </a:rPr>
              <a:t>світ</a:t>
            </a:r>
            <a:r>
              <a:rPr lang="ru-RU" dirty="0" smtClean="0">
                <a:solidFill>
                  <a:srgbClr val="222222"/>
                </a:solidFill>
              </a:rPr>
              <a:t>». </a:t>
            </a:r>
            <a:r>
              <a:rPr lang="ru-RU" dirty="0" err="1">
                <a:solidFill>
                  <a:srgbClr val="222222"/>
                </a:solidFill>
              </a:rPr>
              <a:t>Жульєна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запрошує</a:t>
            </a:r>
            <a:r>
              <a:rPr lang="ru-RU" dirty="0">
                <a:solidFill>
                  <a:srgbClr val="222222"/>
                </a:solidFill>
              </a:rPr>
              <a:t> до себе в </a:t>
            </a:r>
            <a:r>
              <a:rPr lang="ru-RU" dirty="0" err="1">
                <a:solidFill>
                  <a:srgbClr val="222222"/>
                </a:solidFill>
              </a:rPr>
              <a:t>будинок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вихователем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дітей</a:t>
            </a:r>
            <a:r>
              <a:rPr lang="ru-RU" dirty="0">
                <a:solidFill>
                  <a:srgbClr val="222222"/>
                </a:solidFill>
              </a:rPr>
              <a:t> мер </a:t>
            </a:r>
            <a:r>
              <a:rPr lang="ru-RU" dirty="0" err="1">
                <a:solidFill>
                  <a:srgbClr val="222222"/>
                </a:solidFill>
              </a:rPr>
              <a:t>Вер'єра</a:t>
            </a:r>
            <a:r>
              <a:rPr lang="ru-RU" dirty="0">
                <a:solidFill>
                  <a:srgbClr val="222222"/>
                </a:solidFill>
              </a:rPr>
              <a:t> пан де </a:t>
            </a:r>
            <a:r>
              <a:rPr lang="ru-RU" dirty="0" err="1">
                <a:solidFill>
                  <a:srgbClr val="222222"/>
                </a:solidFill>
              </a:rPr>
              <a:t>Реналь</a:t>
            </a:r>
            <a:r>
              <a:rPr lang="ru-RU" dirty="0">
                <a:solidFill>
                  <a:srgbClr val="222222"/>
                </a:solidFill>
              </a:rPr>
              <a:t>. Уже через </a:t>
            </a:r>
            <a:r>
              <a:rPr lang="ru-RU" dirty="0" err="1">
                <a:solidFill>
                  <a:srgbClr val="222222"/>
                </a:solidFill>
              </a:rPr>
              <a:t>місяць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діти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обожнювали</a:t>
            </a:r>
            <a:r>
              <a:rPr lang="ru-RU" dirty="0">
                <a:solidFill>
                  <a:srgbClr val="222222"/>
                </a:solidFill>
              </a:rPr>
              <a:t> молодого </a:t>
            </a:r>
            <a:r>
              <a:rPr lang="ru-RU" dirty="0" err="1">
                <a:solidFill>
                  <a:srgbClr val="222222"/>
                </a:solidFill>
              </a:rPr>
              <a:t>вихователя</a:t>
            </a:r>
            <a:r>
              <a:rPr lang="ru-RU" dirty="0">
                <a:solidFill>
                  <a:srgbClr val="222222"/>
                </a:solidFill>
              </a:rPr>
              <a:t>, голова </a:t>
            </a:r>
            <a:r>
              <a:rPr lang="ru-RU" dirty="0" err="1">
                <a:solidFill>
                  <a:srgbClr val="222222"/>
                </a:solidFill>
              </a:rPr>
              <a:t>сімейства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перейнявся</a:t>
            </a:r>
            <a:r>
              <a:rPr lang="ru-RU" dirty="0">
                <a:solidFill>
                  <a:srgbClr val="222222"/>
                </a:solidFill>
              </a:rPr>
              <a:t> до </a:t>
            </a:r>
            <a:r>
              <a:rPr lang="ru-RU" dirty="0" err="1">
                <a:solidFill>
                  <a:srgbClr val="222222"/>
                </a:solidFill>
              </a:rPr>
              <a:t>нього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повагою</a:t>
            </a:r>
            <a:r>
              <a:rPr lang="ru-RU" dirty="0">
                <a:solidFill>
                  <a:srgbClr val="222222"/>
                </a:solidFill>
              </a:rPr>
              <a:t>, а </a:t>
            </a:r>
            <a:r>
              <a:rPr lang="ru-RU" dirty="0" err="1">
                <a:solidFill>
                  <a:srgbClr val="222222"/>
                </a:solidFill>
              </a:rPr>
              <a:t>пані</a:t>
            </a:r>
            <a:r>
              <a:rPr lang="ru-RU" dirty="0">
                <a:solidFill>
                  <a:srgbClr val="222222"/>
                </a:solidFill>
              </a:rPr>
              <a:t> де </a:t>
            </a:r>
            <a:r>
              <a:rPr lang="ru-RU" dirty="0" err="1">
                <a:solidFill>
                  <a:srgbClr val="222222"/>
                </a:solidFill>
              </a:rPr>
              <a:t>Реналь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відчувала</a:t>
            </a:r>
            <a:r>
              <a:rPr lang="ru-RU" dirty="0">
                <a:solidFill>
                  <a:srgbClr val="222222"/>
                </a:solidFill>
              </a:rPr>
              <a:t> до </a:t>
            </a:r>
            <a:r>
              <a:rPr lang="ru-RU" dirty="0" err="1">
                <a:solidFill>
                  <a:srgbClr val="222222"/>
                </a:solidFill>
              </a:rPr>
              <a:t>нього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щось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більше</a:t>
            </a:r>
            <a:r>
              <a:rPr lang="ru-RU" dirty="0">
                <a:solidFill>
                  <a:srgbClr val="222222"/>
                </a:solidFill>
              </a:rPr>
              <a:t>, </a:t>
            </a:r>
            <a:r>
              <a:rPr lang="ru-RU" dirty="0" err="1">
                <a:solidFill>
                  <a:srgbClr val="222222"/>
                </a:solidFill>
              </a:rPr>
              <a:t>ніж</a:t>
            </a:r>
            <a:r>
              <a:rPr lang="ru-RU" dirty="0">
                <a:solidFill>
                  <a:srgbClr val="222222"/>
                </a:solidFill>
              </a:rPr>
              <a:t> проста </a:t>
            </a:r>
            <a:r>
              <a:rPr lang="ru-RU" dirty="0" err="1">
                <a:solidFill>
                  <a:srgbClr val="222222"/>
                </a:solidFill>
              </a:rPr>
              <a:t>повага</a:t>
            </a:r>
            <a:r>
              <a:rPr lang="ru-RU" dirty="0">
                <a:solidFill>
                  <a:srgbClr val="222222"/>
                </a:solidFill>
              </a:rPr>
              <a:t>. </a:t>
            </a:r>
            <a:r>
              <a:rPr lang="ru-RU" dirty="0" err="1">
                <a:solidFill>
                  <a:srgbClr val="222222"/>
                </a:solidFill>
              </a:rPr>
              <a:t>Однак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Жульєн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почував</a:t>
            </a:r>
            <a:r>
              <a:rPr lang="ru-RU" dirty="0">
                <a:solidFill>
                  <a:srgbClr val="222222"/>
                </a:solidFill>
              </a:rPr>
              <a:t> себе тут чужим: </a:t>
            </a:r>
            <a:r>
              <a:rPr lang="ru-RU" dirty="0" smtClean="0">
                <a:solidFill>
                  <a:srgbClr val="222222"/>
                </a:solidFill>
              </a:rPr>
              <a:t>«</a:t>
            </a:r>
            <a:r>
              <a:rPr lang="ru-RU" dirty="0" err="1" smtClean="0">
                <a:solidFill>
                  <a:srgbClr val="222222"/>
                </a:solidFill>
              </a:rPr>
              <a:t>він</a:t>
            </a:r>
            <a:r>
              <a:rPr lang="ru-RU" dirty="0" smtClean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відчував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лише</a:t>
            </a:r>
            <a:r>
              <a:rPr lang="ru-RU" dirty="0">
                <a:solidFill>
                  <a:srgbClr val="222222"/>
                </a:solidFill>
              </a:rPr>
              <a:t> ненависть і </a:t>
            </a:r>
            <a:r>
              <a:rPr lang="ru-RU" dirty="0" err="1">
                <a:solidFill>
                  <a:srgbClr val="222222"/>
                </a:solidFill>
              </a:rPr>
              <a:t>відразу</a:t>
            </a:r>
            <a:r>
              <a:rPr lang="ru-RU" dirty="0">
                <a:solidFill>
                  <a:srgbClr val="222222"/>
                </a:solidFill>
              </a:rPr>
              <a:t> до </a:t>
            </a:r>
            <a:r>
              <a:rPr lang="ru-RU" dirty="0" err="1">
                <a:solidFill>
                  <a:srgbClr val="222222"/>
                </a:solidFill>
              </a:rPr>
              <a:t>цього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вищого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світу</a:t>
            </a:r>
            <a:r>
              <a:rPr lang="ru-RU" dirty="0">
                <a:solidFill>
                  <a:srgbClr val="222222"/>
                </a:solidFill>
              </a:rPr>
              <a:t>, </a:t>
            </a:r>
            <a:r>
              <a:rPr lang="ru-RU" dirty="0" err="1">
                <a:solidFill>
                  <a:srgbClr val="222222"/>
                </a:solidFill>
              </a:rPr>
              <a:t>куди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він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був</a:t>
            </a:r>
            <a:r>
              <a:rPr lang="ru-RU" dirty="0">
                <a:solidFill>
                  <a:srgbClr val="222222"/>
                </a:solidFill>
              </a:rPr>
              <a:t> допущений </a:t>
            </a:r>
            <a:r>
              <a:rPr lang="ru-RU" dirty="0" err="1">
                <a:solidFill>
                  <a:srgbClr val="222222"/>
                </a:solidFill>
              </a:rPr>
              <a:t>тільки</a:t>
            </a:r>
            <a:r>
              <a:rPr lang="ru-RU" dirty="0">
                <a:solidFill>
                  <a:srgbClr val="222222"/>
                </a:solidFill>
              </a:rPr>
              <a:t> до </a:t>
            </a:r>
            <a:r>
              <a:rPr lang="ru-RU" dirty="0" err="1">
                <a:solidFill>
                  <a:srgbClr val="222222"/>
                </a:solidFill>
              </a:rPr>
              <a:t>краєчка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smtClean="0">
                <a:solidFill>
                  <a:srgbClr val="222222"/>
                </a:solidFill>
              </a:rPr>
              <a:t>столу»...</a:t>
            </a:r>
            <a:r>
              <a:rPr lang="ru-RU" dirty="0">
                <a:solidFill>
                  <a:srgbClr val="222222"/>
                </a:solidFill>
              </a:rPr>
              <a:t> </a:t>
            </a:r>
            <a:r>
              <a:rPr lang="ru-RU" dirty="0" err="1">
                <a:solidFill>
                  <a:srgbClr val="222222"/>
                </a:solidFill>
              </a:rPr>
              <a:t>Життя</a:t>
            </a:r>
            <a:r>
              <a:rPr lang="ru-RU" dirty="0">
                <a:solidFill>
                  <a:srgbClr val="222222"/>
                </a:solidFill>
              </a:rPr>
              <a:t> в </a:t>
            </a:r>
            <a:r>
              <a:rPr lang="ru-RU" dirty="0" err="1">
                <a:solidFill>
                  <a:srgbClr val="222222"/>
                </a:solidFill>
              </a:rPr>
              <a:t>будинку</a:t>
            </a:r>
            <a:r>
              <a:rPr lang="ru-RU" dirty="0">
                <a:solidFill>
                  <a:srgbClr val="222222"/>
                </a:solidFill>
              </a:rPr>
              <a:t> пана де </a:t>
            </a:r>
            <a:r>
              <a:rPr lang="ru-RU" dirty="0" err="1">
                <a:solidFill>
                  <a:srgbClr val="222222"/>
                </a:solidFill>
              </a:rPr>
              <a:t>Реналя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було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наповнене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лицемірством</a:t>
            </a:r>
            <a:r>
              <a:rPr lang="ru-RU" dirty="0">
                <a:solidFill>
                  <a:srgbClr val="222222"/>
                </a:solidFill>
              </a:rPr>
              <a:t>, </a:t>
            </a:r>
            <a:r>
              <a:rPr lang="ru-RU" dirty="0" err="1">
                <a:solidFill>
                  <a:srgbClr val="222222"/>
                </a:solidFill>
              </a:rPr>
              <a:t>прагненням</a:t>
            </a:r>
            <a:r>
              <a:rPr lang="ru-RU" dirty="0">
                <a:solidFill>
                  <a:srgbClr val="222222"/>
                </a:solidFill>
              </a:rPr>
              <a:t> до наживи, </a:t>
            </a:r>
            <a:r>
              <a:rPr lang="ru-RU" dirty="0" err="1">
                <a:solidFill>
                  <a:srgbClr val="222222"/>
                </a:solidFill>
              </a:rPr>
              <a:t>боротьбою</a:t>
            </a:r>
            <a:r>
              <a:rPr lang="ru-RU" dirty="0">
                <a:solidFill>
                  <a:srgbClr val="222222"/>
                </a:solidFill>
              </a:rPr>
              <a:t> за </a:t>
            </a:r>
            <a:r>
              <a:rPr lang="ru-RU" dirty="0" err="1">
                <a:solidFill>
                  <a:srgbClr val="222222"/>
                </a:solidFill>
              </a:rPr>
              <a:t>владу</a:t>
            </a:r>
            <a:r>
              <a:rPr lang="ru-RU" dirty="0">
                <a:solidFill>
                  <a:srgbClr val="222222"/>
                </a:solidFill>
              </a:rPr>
              <a:t>, </a:t>
            </a:r>
            <a:r>
              <a:rPr lang="ru-RU" dirty="0" err="1">
                <a:solidFill>
                  <a:srgbClr val="222222"/>
                </a:solidFill>
              </a:rPr>
              <a:t>інтригами</a:t>
            </a:r>
            <a:r>
              <a:rPr lang="ru-RU" dirty="0">
                <a:solidFill>
                  <a:srgbClr val="222222"/>
                </a:solidFill>
              </a:rPr>
              <a:t> і </a:t>
            </a:r>
            <a:r>
              <a:rPr lang="ru-RU" dirty="0" err="1">
                <a:solidFill>
                  <a:srgbClr val="222222"/>
                </a:solidFill>
              </a:rPr>
              <a:t>плітками</a:t>
            </a:r>
            <a:r>
              <a:rPr lang="ru-RU" dirty="0" smtClean="0">
                <a:solidFill>
                  <a:srgbClr val="222222"/>
                </a:solidFill>
              </a:rPr>
              <a:t>.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 smtClean="0">
                <a:solidFill>
                  <a:srgbClr val="222222"/>
                </a:solidFill>
              </a:rPr>
              <a:t>Завдяки</a:t>
            </a:r>
            <a:r>
              <a:rPr lang="ru-RU" dirty="0" smtClean="0">
                <a:solidFill>
                  <a:srgbClr val="222222"/>
                </a:solidFill>
              </a:rPr>
              <a:t> вер</a:t>
            </a:r>
            <a:r>
              <a:rPr lang="en-US" dirty="0" smtClean="0">
                <a:solidFill>
                  <a:srgbClr val="222222"/>
                </a:solidFill>
              </a:rPr>
              <a:t>’</a:t>
            </a:r>
            <a:r>
              <a:rPr lang="ru-RU" dirty="0" err="1" smtClean="0">
                <a:solidFill>
                  <a:srgbClr val="222222"/>
                </a:solidFill>
              </a:rPr>
              <a:t>єрському</a:t>
            </a:r>
            <a:r>
              <a:rPr lang="ru-RU" dirty="0" smtClean="0">
                <a:solidFill>
                  <a:srgbClr val="222222"/>
                </a:solidFill>
              </a:rPr>
              <a:t> кюре</a:t>
            </a:r>
            <a:r>
              <a:rPr lang="uk-UA" dirty="0">
                <a:solidFill>
                  <a:srgbClr val="222222"/>
                </a:solidFill>
              </a:rPr>
              <a:t> </a:t>
            </a:r>
            <a:r>
              <a:rPr lang="uk-UA" dirty="0" smtClean="0">
                <a:solidFill>
                  <a:srgbClr val="222222"/>
                </a:solidFill>
              </a:rPr>
              <a:t>пану</a:t>
            </a:r>
            <a:r>
              <a:rPr lang="ru-RU" dirty="0" smtClean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Шелана</a:t>
            </a:r>
            <a:r>
              <a:rPr lang="ru-RU" dirty="0">
                <a:solidFill>
                  <a:srgbClr val="222222"/>
                </a:solidFill>
              </a:rPr>
              <a:t> Сорель </a:t>
            </a:r>
            <a:r>
              <a:rPr lang="ru-RU" dirty="0" err="1">
                <a:solidFill>
                  <a:srgbClr val="222222"/>
                </a:solidFill>
              </a:rPr>
              <a:t>потрапляє</a:t>
            </a:r>
            <a:r>
              <a:rPr lang="ru-RU" dirty="0">
                <a:solidFill>
                  <a:srgbClr val="222222"/>
                </a:solidFill>
              </a:rPr>
              <a:t> в </a:t>
            </a:r>
            <a:r>
              <a:rPr lang="ru-RU" dirty="0" err="1">
                <a:solidFill>
                  <a:srgbClr val="222222"/>
                </a:solidFill>
              </a:rPr>
              <a:t>Безансонську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духовну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семінарію</a:t>
            </a:r>
            <a:r>
              <a:rPr lang="ru-RU" dirty="0">
                <a:solidFill>
                  <a:srgbClr val="222222"/>
                </a:solidFill>
              </a:rPr>
              <a:t>. 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" b="1495"/>
          <a:stretch>
            <a:fillRect/>
          </a:stretch>
        </p:blipFill>
        <p:spPr>
          <a:xfrm rot="21312452">
            <a:off x="885272" y="966408"/>
            <a:ext cx="3240360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01">
            <a:off x="1434667" y="2757846"/>
            <a:ext cx="3168352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565">
            <a:off x="700505" y="4114937"/>
            <a:ext cx="3284447" cy="1843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5178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0"/>
            <a:ext cx="2819400" cy="599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r="15710"/>
          <a:stretch>
            <a:fillRect/>
          </a:stretch>
        </p:blipFill>
        <p:spPr>
          <a:xfrm>
            <a:off x="1331640" y="1628800"/>
            <a:ext cx="3392016" cy="3392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1196752"/>
            <a:ext cx="3240360" cy="4464496"/>
          </a:xfrm>
        </p:spPr>
        <p:txBody>
          <a:bodyPr>
            <a:noAutofit/>
          </a:bodyPr>
          <a:lstStyle/>
          <a:p>
            <a:r>
              <a:rPr lang="ru-RU" sz="1700" dirty="0" err="1">
                <a:solidFill>
                  <a:srgbClr val="222222"/>
                </a:solidFill>
              </a:rPr>
              <a:t>Учився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він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гарно</a:t>
            </a:r>
            <a:r>
              <a:rPr lang="ru-RU" sz="1700" dirty="0">
                <a:solidFill>
                  <a:srgbClr val="222222"/>
                </a:solidFill>
              </a:rPr>
              <a:t>, але </a:t>
            </a:r>
            <a:r>
              <a:rPr lang="ru-RU" sz="1700" dirty="0" err="1">
                <a:solidFill>
                  <a:srgbClr val="222222"/>
                </a:solidFill>
              </a:rPr>
              <a:t>від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семінаристів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тримався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осторонь</a:t>
            </a:r>
            <a:r>
              <a:rPr lang="ru-RU" sz="1700" dirty="0" smtClean="0">
                <a:solidFill>
                  <a:srgbClr val="222222"/>
                </a:solidFill>
              </a:rPr>
              <a:t>.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Жульєн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зрозумів</a:t>
            </a:r>
            <a:r>
              <a:rPr lang="ru-RU" sz="1700" dirty="0">
                <a:solidFill>
                  <a:srgbClr val="222222"/>
                </a:solidFill>
              </a:rPr>
              <a:t>, </a:t>
            </a:r>
            <a:r>
              <a:rPr lang="ru-RU" sz="1700" dirty="0" err="1" smtClean="0">
                <a:solidFill>
                  <a:srgbClr val="222222"/>
                </a:solidFill>
              </a:rPr>
              <a:t>що</a:t>
            </a:r>
            <a:r>
              <a:rPr lang="ru-RU" sz="1700" dirty="0" smtClean="0">
                <a:solidFill>
                  <a:srgbClr val="222222"/>
                </a:solidFill>
              </a:rPr>
              <a:t> в </a:t>
            </a:r>
            <a:r>
              <a:rPr lang="ru-RU" sz="1700" dirty="0" err="1" smtClean="0">
                <a:solidFill>
                  <a:srgbClr val="222222"/>
                </a:solidFill>
              </a:rPr>
              <a:t>семінарії</a:t>
            </a:r>
            <a:r>
              <a:rPr lang="ru-RU" sz="1700" dirty="0" smtClean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заохочується</a:t>
            </a:r>
            <a:r>
              <a:rPr lang="ru-RU" sz="1700" dirty="0">
                <a:solidFill>
                  <a:srgbClr val="222222"/>
                </a:solidFill>
              </a:rPr>
              <a:t>: </a:t>
            </a:r>
            <a:r>
              <a:rPr lang="ru-RU" sz="1700" dirty="0" err="1">
                <a:solidFill>
                  <a:srgbClr val="222222"/>
                </a:solidFill>
              </a:rPr>
              <a:t>лицемірство</a:t>
            </a:r>
            <a:r>
              <a:rPr lang="ru-RU" sz="1700" dirty="0">
                <a:solidFill>
                  <a:srgbClr val="222222"/>
                </a:solidFill>
              </a:rPr>
              <a:t>, "</a:t>
            </a:r>
            <a:r>
              <a:rPr lang="ru-RU" sz="1700" dirty="0" err="1">
                <a:solidFill>
                  <a:srgbClr val="222222"/>
                </a:solidFill>
              </a:rPr>
              <a:t>аскетичне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благочестя</a:t>
            </a:r>
            <a:r>
              <a:rPr lang="ru-RU" sz="1700" dirty="0">
                <a:solidFill>
                  <a:srgbClr val="222222"/>
                </a:solidFill>
              </a:rPr>
              <a:t>". Як не </a:t>
            </a:r>
            <a:r>
              <a:rPr lang="ru-RU" sz="1700" dirty="0" err="1">
                <a:solidFill>
                  <a:srgbClr val="222222"/>
                </a:solidFill>
              </a:rPr>
              <a:t>намагався</a:t>
            </a:r>
            <a:r>
              <a:rPr lang="ru-RU" sz="1700" dirty="0">
                <a:solidFill>
                  <a:srgbClr val="222222"/>
                </a:solidFill>
              </a:rPr>
              <a:t> юнак </a:t>
            </a:r>
            <a:r>
              <a:rPr lang="ru-RU" sz="1700" dirty="0" err="1">
                <a:solidFill>
                  <a:srgbClr val="222222"/>
                </a:solidFill>
              </a:rPr>
              <a:t>видаватися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дурником</a:t>
            </a:r>
            <a:r>
              <a:rPr lang="ru-RU" sz="1700" dirty="0">
                <a:solidFill>
                  <a:srgbClr val="222222"/>
                </a:solidFill>
              </a:rPr>
              <a:t> і </a:t>
            </a:r>
            <a:r>
              <a:rPr lang="ru-RU" sz="1700" dirty="0" err="1">
                <a:solidFill>
                  <a:srgbClr val="222222"/>
                </a:solidFill>
              </a:rPr>
              <a:t>незначною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особистістю</a:t>
            </a:r>
            <a:r>
              <a:rPr lang="ru-RU" sz="1700" dirty="0">
                <a:solidFill>
                  <a:srgbClr val="222222"/>
                </a:solidFill>
              </a:rPr>
              <a:t>, не </a:t>
            </a:r>
            <a:r>
              <a:rPr lang="ru-RU" sz="1700" dirty="0" err="1">
                <a:solidFill>
                  <a:srgbClr val="222222"/>
                </a:solidFill>
              </a:rPr>
              <a:t>міг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сподобатися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ні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семінаристам</a:t>
            </a:r>
            <a:r>
              <a:rPr lang="ru-RU" sz="1700" dirty="0">
                <a:solidFill>
                  <a:srgbClr val="222222"/>
                </a:solidFill>
              </a:rPr>
              <a:t>, </a:t>
            </a:r>
            <a:r>
              <a:rPr lang="ru-RU" sz="1700" dirty="0" err="1">
                <a:solidFill>
                  <a:srgbClr val="222222"/>
                </a:solidFill>
              </a:rPr>
              <a:t>ні</a:t>
            </a:r>
            <a:r>
              <a:rPr lang="ru-RU" sz="1700" dirty="0">
                <a:solidFill>
                  <a:srgbClr val="222222"/>
                </a:solidFill>
              </a:rPr>
              <a:t> начальству </a:t>
            </a:r>
            <a:r>
              <a:rPr lang="ru-RU" sz="1700" dirty="0" err="1">
                <a:solidFill>
                  <a:srgbClr val="222222"/>
                </a:solidFill>
              </a:rPr>
              <a:t>семінарії</a:t>
            </a:r>
            <a:r>
              <a:rPr lang="ru-RU" sz="1700" dirty="0">
                <a:solidFill>
                  <a:srgbClr val="222222"/>
                </a:solidFill>
              </a:rPr>
              <a:t> — </a:t>
            </a:r>
            <a:r>
              <a:rPr lang="ru-RU" sz="1700" dirty="0" err="1">
                <a:solidFill>
                  <a:srgbClr val="222222"/>
                </a:solidFill>
              </a:rPr>
              <a:t>занадто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вже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відрізнявся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він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від</a:t>
            </a:r>
            <a:r>
              <a:rPr lang="ru-RU" sz="1700" dirty="0">
                <a:solidFill>
                  <a:srgbClr val="222222"/>
                </a:solidFill>
              </a:rPr>
              <a:t> </a:t>
            </a:r>
            <a:r>
              <a:rPr lang="ru-RU" sz="1700" dirty="0" err="1">
                <a:solidFill>
                  <a:srgbClr val="222222"/>
                </a:solidFill>
              </a:rPr>
              <a:t>інших</a:t>
            </a:r>
            <a:r>
              <a:rPr lang="ru-RU" sz="1700" dirty="0">
                <a:solidFill>
                  <a:srgbClr val="222222"/>
                </a:solidFill>
              </a:rPr>
              <a:t>. 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70147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2819400" cy="599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4" b="11304"/>
          <a:stretch>
            <a:fillRect/>
          </a:stretch>
        </p:blipFill>
        <p:spPr>
          <a:xfrm rot="21018976">
            <a:off x="971600" y="1124744"/>
            <a:ext cx="29718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124744"/>
            <a:ext cx="3600400" cy="46085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22222"/>
                </a:solidFill>
              </a:rPr>
              <a:t>І </a:t>
            </a:r>
            <a:r>
              <a:rPr lang="ru-RU" dirty="0" err="1">
                <a:solidFill>
                  <a:srgbClr val="222222"/>
                </a:solidFill>
              </a:rPr>
              <a:t>нарешті</a:t>
            </a:r>
            <a:r>
              <a:rPr lang="ru-RU" dirty="0">
                <a:solidFill>
                  <a:srgbClr val="222222"/>
                </a:solidFill>
              </a:rPr>
              <a:t> — перше </a:t>
            </a:r>
            <a:r>
              <a:rPr lang="ru-RU" dirty="0" err="1">
                <a:solidFill>
                  <a:srgbClr val="222222"/>
                </a:solidFill>
              </a:rPr>
              <a:t>підвищення</a:t>
            </a:r>
            <a:r>
              <a:rPr lang="ru-RU" dirty="0">
                <a:solidFill>
                  <a:srgbClr val="222222"/>
                </a:solidFill>
              </a:rPr>
              <a:t>: </a:t>
            </a:r>
            <a:r>
              <a:rPr lang="ru-RU" dirty="0" err="1">
                <a:solidFill>
                  <a:srgbClr val="222222"/>
                </a:solidFill>
              </a:rPr>
              <a:t>його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призначили</a:t>
            </a:r>
            <a:r>
              <a:rPr lang="ru-RU" dirty="0">
                <a:solidFill>
                  <a:srgbClr val="222222"/>
                </a:solidFill>
              </a:rPr>
              <a:t> репетитором з Нового і Старого </a:t>
            </a:r>
            <a:r>
              <a:rPr lang="ru-RU" dirty="0" err="1">
                <a:solidFill>
                  <a:srgbClr val="222222"/>
                </a:solidFill>
              </a:rPr>
              <a:t>завіту</a:t>
            </a:r>
            <a:r>
              <a:rPr lang="ru-RU" dirty="0">
                <a:solidFill>
                  <a:srgbClr val="222222"/>
                </a:solidFill>
              </a:rPr>
              <a:t>. </a:t>
            </a:r>
            <a:r>
              <a:rPr lang="ru-RU" dirty="0" err="1">
                <a:solidFill>
                  <a:srgbClr val="222222"/>
                </a:solidFill>
              </a:rPr>
              <a:t>Жульєн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відчував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підтримку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абата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Пірара</a:t>
            </a:r>
            <a:r>
              <a:rPr lang="ru-RU" dirty="0">
                <a:solidFill>
                  <a:srgbClr val="222222"/>
                </a:solidFill>
              </a:rPr>
              <a:t> і </a:t>
            </a:r>
            <a:r>
              <a:rPr lang="ru-RU" dirty="0" err="1">
                <a:solidFill>
                  <a:srgbClr val="222222"/>
                </a:solidFill>
              </a:rPr>
              <a:t>був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вдячний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йому</a:t>
            </a:r>
            <a:r>
              <a:rPr lang="ru-RU" dirty="0">
                <a:solidFill>
                  <a:srgbClr val="222222"/>
                </a:solidFill>
              </a:rPr>
              <a:t> за </a:t>
            </a:r>
            <a:r>
              <a:rPr lang="ru-RU" dirty="0" err="1">
                <a:solidFill>
                  <a:srgbClr val="222222"/>
                </a:solidFill>
              </a:rPr>
              <a:t>це</a:t>
            </a:r>
            <a:r>
              <a:rPr lang="ru-RU" dirty="0">
                <a:solidFill>
                  <a:srgbClr val="222222"/>
                </a:solidFill>
              </a:rPr>
              <a:t>. І </a:t>
            </a:r>
            <a:r>
              <a:rPr lang="ru-RU" dirty="0" err="1">
                <a:solidFill>
                  <a:srgbClr val="222222"/>
                </a:solidFill>
              </a:rPr>
              <a:t>раптом</a:t>
            </a:r>
            <a:r>
              <a:rPr lang="ru-RU" dirty="0">
                <a:solidFill>
                  <a:srgbClr val="222222"/>
                </a:solidFill>
              </a:rPr>
              <a:t> — </a:t>
            </a:r>
            <a:r>
              <a:rPr lang="ru-RU" dirty="0" err="1">
                <a:solidFill>
                  <a:srgbClr val="222222"/>
                </a:solidFill>
              </a:rPr>
              <a:t>несподівана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зустріч</a:t>
            </a:r>
            <a:r>
              <a:rPr lang="ru-RU" dirty="0">
                <a:solidFill>
                  <a:srgbClr val="222222"/>
                </a:solidFill>
              </a:rPr>
              <a:t> з </a:t>
            </a:r>
            <a:r>
              <a:rPr lang="ru-RU" dirty="0" err="1">
                <a:solidFill>
                  <a:srgbClr val="222222"/>
                </a:solidFill>
              </a:rPr>
              <a:t>єпископом</a:t>
            </a:r>
            <a:r>
              <a:rPr lang="ru-RU" dirty="0">
                <a:solidFill>
                  <a:srgbClr val="222222"/>
                </a:solidFill>
              </a:rPr>
              <a:t>, </a:t>
            </a:r>
            <a:r>
              <a:rPr lang="ru-RU" dirty="0" err="1">
                <a:solidFill>
                  <a:srgbClr val="222222"/>
                </a:solidFill>
              </a:rPr>
              <a:t>що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вирішила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його</a:t>
            </a:r>
            <a:r>
              <a:rPr lang="ru-RU" dirty="0">
                <a:solidFill>
                  <a:srgbClr val="222222"/>
                </a:solidFill>
              </a:rPr>
              <a:t> долю. </a:t>
            </a:r>
            <a:r>
              <a:rPr lang="ru-RU" dirty="0" err="1">
                <a:solidFill>
                  <a:srgbClr val="222222"/>
                </a:solidFill>
              </a:rPr>
              <a:t>Жульєн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переїжджає</a:t>
            </a:r>
            <a:r>
              <a:rPr lang="ru-RU" dirty="0">
                <a:solidFill>
                  <a:srgbClr val="222222"/>
                </a:solidFill>
              </a:rPr>
              <a:t> в Париж, у </a:t>
            </a:r>
            <a:r>
              <a:rPr lang="ru-RU" dirty="0" err="1">
                <a:solidFill>
                  <a:srgbClr val="222222"/>
                </a:solidFill>
              </a:rPr>
              <a:t>будинок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маркіза</a:t>
            </a:r>
            <a:r>
              <a:rPr lang="ru-RU" dirty="0">
                <a:solidFill>
                  <a:srgbClr val="222222"/>
                </a:solidFill>
              </a:rPr>
              <a:t> де Ла-Моля і </a:t>
            </a:r>
            <a:r>
              <a:rPr lang="ru-RU" dirty="0" err="1">
                <a:solidFill>
                  <a:srgbClr val="222222"/>
                </a:solidFill>
              </a:rPr>
              <a:t>стає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його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особистим</a:t>
            </a:r>
            <a:r>
              <a:rPr lang="ru-RU" dirty="0">
                <a:solidFill>
                  <a:srgbClr val="222222"/>
                </a:solidFill>
              </a:rPr>
              <a:t> секретарем. </a:t>
            </a:r>
            <a:r>
              <a:rPr lang="ru-RU" dirty="0" err="1">
                <a:solidFill>
                  <a:srgbClr val="222222"/>
                </a:solidFill>
              </a:rPr>
              <a:t>Ще</a:t>
            </a:r>
            <a:r>
              <a:rPr lang="ru-RU" dirty="0">
                <a:solidFill>
                  <a:srgbClr val="222222"/>
                </a:solidFill>
              </a:rPr>
              <a:t> одна </a:t>
            </a:r>
            <a:r>
              <a:rPr lang="ru-RU" dirty="0" err="1">
                <a:solidFill>
                  <a:srgbClr val="222222"/>
                </a:solidFill>
              </a:rPr>
              <a:t>перемога</a:t>
            </a:r>
            <a:r>
              <a:rPr lang="ru-RU" dirty="0">
                <a:solidFill>
                  <a:srgbClr val="222222"/>
                </a:solidFill>
              </a:rPr>
              <a:t>. </a:t>
            </a:r>
            <a:r>
              <a:rPr lang="ru-RU" dirty="0" err="1">
                <a:solidFill>
                  <a:srgbClr val="222222"/>
                </a:solidFill>
              </a:rPr>
              <a:t>Починається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життя</a:t>
            </a:r>
            <a:r>
              <a:rPr lang="ru-RU" dirty="0">
                <a:solidFill>
                  <a:srgbClr val="222222"/>
                </a:solidFill>
              </a:rPr>
              <a:t> в особняку </a:t>
            </a:r>
            <a:r>
              <a:rPr lang="ru-RU" dirty="0" err="1">
                <a:solidFill>
                  <a:srgbClr val="222222"/>
                </a:solidFill>
              </a:rPr>
              <a:t>маркіза</a:t>
            </a:r>
            <a:r>
              <a:rPr lang="ru-RU" dirty="0">
                <a:solidFill>
                  <a:srgbClr val="222222"/>
                </a:solidFill>
              </a:rPr>
              <a:t>. </a:t>
            </a:r>
            <a:r>
              <a:rPr lang="ru-RU" dirty="0" err="1">
                <a:solidFill>
                  <a:srgbClr val="222222"/>
                </a:solidFill>
              </a:rPr>
              <a:t>Що</a:t>
            </a:r>
            <a:r>
              <a:rPr lang="ru-RU" dirty="0">
                <a:solidFill>
                  <a:srgbClr val="222222"/>
                </a:solidFill>
              </a:rPr>
              <a:t> ж </a:t>
            </a:r>
            <a:r>
              <a:rPr lang="ru-RU" dirty="0" err="1">
                <a:solidFill>
                  <a:srgbClr val="222222"/>
                </a:solidFill>
              </a:rPr>
              <a:t>він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бачить</a:t>
            </a:r>
            <a:r>
              <a:rPr lang="ru-RU" dirty="0">
                <a:solidFill>
                  <a:srgbClr val="222222"/>
                </a:solidFill>
              </a:rPr>
              <a:t>? "У </a:t>
            </a:r>
            <a:r>
              <a:rPr lang="ru-RU" dirty="0" err="1">
                <a:solidFill>
                  <a:srgbClr val="222222"/>
                </a:solidFill>
              </a:rPr>
              <a:t>цьому</a:t>
            </a:r>
            <a:r>
              <a:rPr lang="ru-RU" dirty="0">
                <a:solidFill>
                  <a:srgbClr val="222222"/>
                </a:solidFill>
              </a:rPr>
              <a:t> особняку не </a:t>
            </a:r>
            <a:r>
              <a:rPr lang="ru-RU" dirty="0" err="1">
                <a:solidFill>
                  <a:srgbClr val="222222"/>
                </a:solidFill>
              </a:rPr>
              <a:t>допускалися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ніякі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приємні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відгуки</a:t>
            </a:r>
            <a:r>
              <a:rPr lang="ru-RU" dirty="0">
                <a:solidFill>
                  <a:srgbClr val="222222"/>
                </a:solidFill>
              </a:rPr>
              <a:t> про Беранже, про </a:t>
            </a:r>
            <a:r>
              <a:rPr lang="ru-RU" dirty="0" err="1">
                <a:solidFill>
                  <a:srgbClr val="222222"/>
                </a:solidFill>
              </a:rPr>
              <a:t>опозиційні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газети</a:t>
            </a:r>
            <a:r>
              <a:rPr lang="ru-RU" dirty="0">
                <a:solidFill>
                  <a:srgbClr val="222222"/>
                </a:solidFill>
              </a:rPr>
              <a:t>, про Вольтера, про Руссо, </a:t>
            </a:r>
            <a:r>
              <a:rPr lang="ru-RU" dirty="0" err="1">
                <a:solidFill>
                  <a:srgbClr val="222222"/>
                </a:solidFill>
              </a:rPr>
              <a:t>ні</a:t>
            </a:r>
            <a:r>
              <a:rPr lang="ru-RU" dirty="0">
                <a:solidFill>
                  <a:srgbClr val="222222"/>
                </a:solidFill>
              </a:rPr>
              <a:t> про будь-</a:t>
            </a:r>
            <a:r>
              <a:rPr lang="ru-RU" dirty="0" err="1">
                <a:solidFill>
                  <a:srgbClr val="222222"/>
                </a:solidFill>
              </a:rPr>
              <a:t>що</a:t>
            </a:r>
            <a:r>
              <a:rPr lang="ru-RU" dirty="0">
                <a:solidFill>
                  <a:srgbClr val="222222"/>
                </a:solidFill>
              </a:rPr>
              <a:t>, </a:t>
            </a:r>
            <a:r>
              <a:rPr lang="ru-RU" dirty="0" err="1">
                <a:solidFill>
                  <a:srgbClr val="222222"/>
                </a:solidFill>
              </a:rPr>
              <a:t>що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хоч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якось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віддавало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вільнодумством</a:t>
            </a:r>
            <a:r>
              <a:rPr lang="ru-RU" dirty="0">
                <a:solidFill>
                  <a:srgbClr val="222222"/>
                </a:solidFill>
              </a:rPr>
              <a:t> і </a:t>
            </a:r>
            <a:r>
              <a:rPr lang="ru-RU" dirty="0" err="1">
                <a:solidFill>
                  <a:srgbClr val="222222"/>
                </a:solidFill>
              </a:rPr>
              <a:t>політикою</a:t>
            </a:r>
            <a:r>
              <a:rPr lang="ru-RU" dirty="0">
                <a:solidFill>
                  <a:srgbClr val="222222"/>
                </a:solidFill>
              </a:rPr>
              <a:t>. </a:t>
            </a:r>
            <a:r>
              <a:rPr lang="ru-RU" dirty="0" err="1">
                <a:solidFill>
                  <a:srgbClr val="222222"/>
                </a:solidFill>
              </a:rPr>
              <a:t>Найменша</a:t>
            </a:r>
            <a:r>
              <a:rPr lang="ru-RU" dirty="0">
                <a:solidFill>
                  <a:srgbClr val="222222"/>
                </a:solidFill>
              </a:rPr>
              <a:t> жива думка </a:t>
            </a:r>
            <a:r>
              <a:rPr lang="ru-RU" dirty="0" err="1">
                <a:solidFill>
                  <a:srgbClr val="222222"/>
                </a:solidFill>
              </a:rPr>
              <a:t>здавалася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брутальністю</a:t>
            </a:r>
            <a:r>
              <a:rPr lang="ru-RU" dirty="0">
                <a:solidFill>
                  <a:srgbClr val="222222"/>
                </a:solidFill>
              </a:rPr>
              <a:t>". 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991">
            <a:off x="1463918" y="3168520"/>
            <a:ext cx="3137628" cy="235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7474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2819400" cy="599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4286"/>
          <a:stretch>
            <a:fillRect/>
          </a:stretch>
        </p:blipFill>
        <p:spPr>
          <a:xfrm rot="548844">
            <a:off x="1630080" y="559087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052736"/>
            <a:ext cx="3600400" cy="4680520"/>
          </a:xfrm>
        </p:spPr>
        <p:txBody>
          <a:bodyPr>
            <a:noAutofit/>
          </a:bodyPr>
          <a:lstStyle/>
          <a:p>
            <a:r>
              <a:rPr lang="ru-RU" sz="1250" dirty="0">
                <a:solidFill>
                  <a:srgbClr val="222222"/>
                </a:solidFill>
              </a:rPr>
              <a:t>Перед ним </a:t>
            </a:r>
            <a:r>
              <a:rPr lang="ru-RU" sz="1250" dirty="0" err="1">
                <a:solidFill>
                  <a:srgbClr val="222222"/>
                </a:solidFill>
              </a:rPr>
              <a:t>відкрився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новий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світ</a:t>
            </a:r>
            <a:r>
              <a:rPr lang="ru-RU" sz="1250" dirty="0">
                <a:solidFill>
                  <a:srgbClr val="222222"/>
                </a:solidFill>
              </a:rPr>
              <a:t>. Але </a:t>
            </a:r>
            <a:r>
              <a:rPr lang="ru-RU" sz="1250" dirty="0" err="1">
                <a:solidFill>
                  <a:srgbClr val="222222"/>
                </a:solidFill>
              </a:rPr>
              <a:t>цей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новий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світ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був</a:t>
            </a:r>
            <a:r>
              <a:rPr lang="ru-RU" sz="1250" dirty="0">
                <a:solidFill>
                  <a:srgbClr val="222222"/>
                </a:solidFill>
              </a:rPr>
              <a:t> таким самим, як і </a:t>
            </a:r>
            <a:r>
              <a:rPr lang="ru-RU" sz="1250" dirty="0" err="1">
                <a:solidFill>
                  <a:srgbClr val="222222"/>
                </a:solidFill>
              </a:rPr>
              <a:t>світ</a:t>
            </a:r>
            <a:r>
              <a:rPr lang="ru-RU" sz="1250" dirty="0">
                <a:solidFill>
                  <a:srgbClr val="222222"/>
                </a:solidFill>
              </a:rPr>
              <a:t> у </a:t>
            </a:r>
            <a:r>
              <a:rPr lang="ru-RU" sz="1250" dirty="0" err="1">
                <a:solidFill>
                  <a:srgbClr val="222222"/>
                </a:solidFill>
              </a:rPr>
              <a:t>Вер'єрі</a:t>
            </a:r>
            <a:r>
              <a:rPr lang="ru-RU" sz="1250" dirty="0">
                <a:solidFill>
                  <a:srgbClr val="222222"/>
                </a:solidFill>
              </a:rPr>
              <a:t> і </a:t>
            </a:r>
            <a:r>
              <a:rPr lang="ru-RU" sz="1250" dirty="0" err="1">
                <a:solidFill>
                  <a:srgbClr val="222222"/>
                </a:solidFill>
              </a:rPr>
              <a:t>Безансоні</a:t>
            </a:r>
            <a:r>
              <a:rPr lang="ru-RU" sz="1250" dirty="0">
                <a:solidFill>
                  <a:srgbClr val="222222"/>
                </a:solidFill>
              </a:rPr>
              <a:t>. Усе </a:t>
            </a:r>
            <a:r>
              <a:rPr lang="ru-RU" sz="1250" dirty="0" err="1">
                <a:solidFill>
                  <a:srgbClr val="222222"/>
                </a:solidFill>
              </a:rPr>
              <a:t>було</a:t>
            </a:r>
            <a:r>
              <a:rPr lang="ru-RU" sz="1250" dirty="0">
                <a:solidFill>
                  <a:srgbClr val="222222"/>
                </a:solidFill>
              </a:rPr>
              <a:t> засновано на </a:t>
            </a:r>
            <a:r>
              <a:rPr lang="ru-RU" sz="1250" dirty="0" err="1">
                <a:solidFill>
                  <a:srgbClr val="222222"/>
                </a:solidFill>
              </a:rPr>
              <a:t>лицемірстві</a:t>
            </a:r>
            <a:r>
              <a:rPr lang="ru-RU" sz="1250" dirty="0">
                <a:solidFill>
                  <a:srgbClr val="222222"/>
                </a:solidFill>
              </a:rPr>
              <a:t> і </a:t>
            </a:r>
            <a:r>
              <a:rPr lang="ru-RU" sz="1250" dirty="0" err="1">
                <a:solidFill>
                  <a:srgbClr val="222222"/>
                </a:solidFill>
              </a:rPr>
              <a:t>наживі</a:t>
            </a:r>
            <a:r>
              <a:rPr lang="ru-RU" sz="1250" dirty="0">
                <a:solidFill>
                  <a:srgbClr val="222222"/>
                </a:solidFill>
              </a:rPr>
              <a:t>. </a:t>
            </a:r>
            <a:r>
              <a:rPr lang="ru-RU" sz="1250" dirty="0" err="1">
                <a:solidFill>
                  <a:srgbClr val="222222"/>
                </a:solidFill>
              </a:rPr>
              <a:t>Жульєн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приймає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всі</a:t>
            </a:r>
            <a:r>
              <a:rPr lang="ru-RU" sz="1250" dirty="0">
                <a:solidFill>
                  <a:srgbClr val="222222"/>
                </a:solidFill>
              </a:rPr>
              <a:t> правила </a:t>
            </a:r>
            <a:r>
              <a:rPr lang="ru-RU" sz="1250" dirty="0" err="1">
                <a:solidFill>
                  <a:srgbClr val="222222"/>
                </a:solidFill>
              </a:rPr>
              <a:t>гри</a:t>
            </a:r>
            <a:r>
              <a:rPr lang="ru-RU" sz="1250" dirty="0">
                <a:solidFill>
                  <a:srgbClr val="222222"/>
                </a:solidFill>
              </a:rPr>
              <a:t> і </a:t>
            </a:r>
            <a:r>
              <a:rPr lang="ru-RU" sz="1250" dirty="0" err="1">
                <a:solidFill>
                  <a:srgbClr val="222222"/>
                </a:solidFill>
              </a:rPr>
              <a:t>намагається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зробити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кар'єру</a:t>
            </a:r>
            <a:r>
              <a:rPr lang="ru-RU" sz="1250" dirty="0">
                <a:solidFill>
                  <a:srgbClr val="222222"/>
                </a:solidFill>
              </a:rPr>
              <a:t>. </a:t>
            </a:r>
            <a:r>
              <a:rPr lang="ru-RU" sz="1250" dirty="0" err="1">
                <a:solidFill>
                  <a:srgbClr val="222222"/>
                </a:solidFill>
              </a:rPr>
              <a:t>Його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очікувала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блискуча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перемога</a:t>
            </a:r>
            <a:r>
              <a:rPr lang="ru-RU" sz="1250" dirty="0">
                <a:solidFill>
                  <a:srgbClr val="222222"/>
                </a:solidFill>
              </a:rPr>
              <a:t>. Але роман з дочкою </a:t>
            </a:r>
            <a:r>
              <a:rPr lang="ru-RU" sz="1250" dirty="0" err="1">
                <a:solidFill>
                  <a:srgbClr val="222222"/>
                </a:solidFill>
              </a:rPr>
              <a:t>маркіза</a:t>
            </a:r>
            <a:r>
              <a:rPr lang="ru-RU" sz="1250" dirty="0">
                <a:solidFill>
                  <a:srgbClr val="222222"/>
                </a:solidFill>
              </a:rPr>
              <a:t> Матильдою </a:t>
            </a:r>
            <a:r>
              <a:rPr lang="ru-RU" sz="1250" dirty="0" err="1">
                <a:solidFill>
                  <a:srgbClr val="222222"/>
                </a:solidFill>
              </a:rPr>
              <a:t>розладнав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усі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плани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Жульєна</a:t>
            </a:r>
            <a:r>
              <a:rPr lang="ru-RU" sz="1250" dirty="0">
                <a:solidFill>
                  <a:srgbClr val="222222"/>
                </a:solidFill>
              </a:rPr>
              <a:t>. </a:t>
            </a:r>
            <a:r>
              <a:rPr lang="ru-RU" sz="1250" dirty="0" smtClean="0">
                <a:solidFill>
                  <a:srgbClr val="222222"/>
                </a:solidFill>
              </a:rPr>
              <a:t>Матильду </a:t>
            </a:r>
            <a:r>
              <a:rPr lang="ru-RU" sz="1250" dirty="0" err="1" smtClean="0">
                <a:solidFill>
                  <a:srgbClr val="222222"/>
                </a:solidFill>
              </a:rPr>
              <a:t>приваблювали</a:t>
            </a:r>
            <a:r>
              <a:rPr lang="ru-RU" sz="1250" dirty="0" smtClean="0">
                <a:solidFill>
                  <a:srgbClr val="222222"/>
                </a:solidFill>
              </a:rPr>
              <a:t> в </a:t>
            </a:r>
            <a:r>
              <a:rPr lang="ru-RU" sz="1250" dirty="0" err="1">
                <a:solidFill>
                  <a:srgbClr val="222222"/>
                </a:solidFill>
              </a:rPr>
              <a:t>Жульєні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його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розум</a:t>
            </a:r>
            <a:r>
              <a:rPr lang="ru-RU" sz="1250" dirty="0">
                <a:solidFill>
                  <a:srgbClr val="222222"/>
                </a:solidFill>
              </a:rPr>
              <a:t>, </a:t>
            </a:r>
            <a:r>
              <a:rPr lang="ru-RU" sz="1250" dirty="0" err="1">
                <a:solidFill>
                  <a:srgbClr val="222222"/>
                </a:solidFill>
              </a:rPr>
              <a:t>неординарність</a:t>
            </a:r>
            <a:r>
              <a:rPr lang="ru-RU" sz="1250" dirty="0">
                <a:solidFill>
                  <a:srgbClr val="222222"/>
                </a:solidFill>
              </a:rPr>
              <a:t> і </a:t>
            </a:r>
            <a:r>
              <a:rPr lang="ru-RU" sz="1250" dirty="0" err="1">
                <a:solidFill>
                  <a:srgbClr val="222222"/>
                </a:solidFill>
              </a:rPr>
              <a:t>безмежне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честолюбство</a:t>
            </a:r>
            <a:r>
              <a:rPr lang="ru-RU" sz="1250" dirty="0">
                <a:solidFill>
                  <a:srgbClr val="222222"/>
                </a:solidFill>
              </a:rPr>
              <a:t>. Але </a:t>
            </a:r>
            <a:r>
              <a:rPr lang="ru-RU" sz="1250" dirty="0" err="1">
                <a:solidFill>
                  <a:srgbClr val="222222"/>
                </a:solidFill>
              </a:rPr>
              <a:t>кохання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це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було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зовсім</a:t>
            </a:r>
            <a:r>
              <a:rPr lang="ru-RU" sz="1250" dirty="0">
                <a:solidFill>
                  <a:srgbClr val="222222"/>
                </a:solidFill>
              </a:rPr>
              <a:t> не схоже на </a:t>
            </a:r>
            <a:r>
              <a:rPr lang="ru-RU" sz="1250" dirty="0" err="1">
                <a:solidFill>
                  <a:srgbClr val="222222"/>
                </a:solidFill>
              </a:rPr>
              <a:t>яскраве</a:t>
            </a:r>
            <a:r>
              <a:rPr lang="ru-RU" sz="1250" dirty="0">
                <a:solidFill>
                  <a:srgbClr val="222222"/>
                </a:solidFill>
              </a:rPr>
              <a:t> і </a:t>
            </a:r>
            <a:r>
              <a:rPr lang="ru-RU" sz="1250" dirty="0" err="1">
                <a:solidFill>
                  <a:srgbClr val="222222"/>
                </a:solidFill>
              </a:rPr>
              <a:t>світле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почуття</a:t>
            </a:r>
            <a:r>
              <a:rPr lang="ru-RU" sz="1250" dirty="0">
                <a:solidFill>
                  <a:srgbClr val="222222"/>
                </a:solidFill>
              </a:rPr>
              <a:t>, яке </a:t>
            </a:r>
            <a:r>
              <a:rPr lang="ru-RU" sz="1250" dirty="0" err="1">
                <a:solidFill>
                  <a:srgbClr val="222222"/>
                </a:solidFill>
              </a:rPr>
              <a:t>зв'язувало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Жульєна</a:t>
            </a:r>
            <a:r>
              <a:rPr lang="ru-RU" sz="1250" dirty="0">
                <a:solidFill>
                  <a:srgbClr val="222222"/>
                </a:solidFill>
              </a:rPr>
              <a:t> з </a:t>
            </a:r>
            <a:r>
              <a:rPr lang="ru-RU" sz="1250" dirty="0" err="1">
                <a:solidFill>
                  <a:srgbClr val="222222"/>
                </a:solidFill>
              </a:rPr>
              <a:t>пані</a:t>
            </a:r>
            <a:r>
              <a:rPr lang="ru-RU" sz="1250" dirty="0">
                <a:solidFill>
                  <a:srgbClr val="222222"/>
                </a:solidFill>
              </a:rPr>
              <a:t> де </a:t>
            </a:r>
            <a:r>
              <a:rPr lang="ru-RU" sz="1250" dirty="0" err="1">
                <a:solidFill>
                  <a:srgbClr val="222222"/>
                </a:solidFill>
              </a:rPr>
              <a:t>Реналь</a:t>
            </a:r>
            <a:r>
              <a:rPr lang="ru-RU" sz="1250" dirty="0">
                <a:solidFill>
                  <a:srgbClr val="222222"/>
                </a:solidFill>
              </a:rPr>
              <a:t>. </a:t>
            </a:r>
            <a:r>
              <a:rPr lang="ru-RU" sz="1250" dirty="0" err="1">
                <a:solidFill>
                  <a:srgbClr val="222222"/>
                </a:solidFill>
              </a:rPr>
              <a:t>Кохання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Матильди</a:t>
            </a:r>
            <a:r>
              <a:rPr lang="ru-RU" sz="1250" dirty="0">
                <a:solidFill>
                  <a:srgbClr val="222222"/>
                </a:solidFill>
              </a:rPr>
              <a:t> і </a:t>
            </a:r>
            <a:r>
              <a:rPr lang="ru-RU" sz="1250" dirty="0" err="1">
                <a:solidFill>
                  <a:srgbClr val="222222"/>
                </a:solidFill>
              </a:rPr>
              <a:t>Жульєна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скоріше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нагадувало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дуель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двох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честолюбців</a:t>
            </a:r>
            <a:r>
              <a:rPr lang="ru-RU" sz="1250" dirty="0">
                <a:solidFill>
                  <a:srgbClr val="222222"/>
                </a:solidFill>
              </a:rPr>
              <a:t>. Але </a:t>
            </a:r>
            <a:r>
              <a:rPr lang="ru-RU" sz="1250" dirty="0" err="1">
                <a:solidFill>
                  <a:srgbClr val="222222"/>
                </a:solidFill>
              </a:rPr>
              <a:t>воно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цілком</a:t>
            </a:r>
            <a:r>
              <a:rPr lang="ru-RU" sz="1250" dirty="0">
                <a:solidFill>
                  <a:srgbClr val="222222"/>
                </a:solidFill>
              </a:rPr>
              <a:t> могло б </a:t>
            </a:r>
            <a:r>
              <a:rPr lang="ru-RU" sz="1250" dirty="0" err="1">
                <a:solidFill>
                  <a:srgbClr val="222222"/>
                </a:solidFill>
              </a:rPr>
              <a:t>закінчитися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шлюбом</a:t>
            </a:r>
            <a:r>
              <a:rPr lang="ru-RU" sz="1250" dirty="0">
                <a:solidFill>
                  <a:srgbClr val="222222"/>
                </a:solidFill>
              </a:rPr>
              <a:t>, </a:t>
            </a:r>
            <a:r>
              <a:rPr lang="ru-RU" sz="1250" dirty="0" err="1">
                <a:solidFill>
                  <a:srgbClr val="222222"/>
                </a:solidFill>
              </a:rPr>
              <a:t>якби</a:t>
            </a:r>
            <a:r>
              <a:rPr lang="ru-RU" sz="1250" dirty="0">
                <a:solidFill>
                  <a:srgbClr val="222222"/>
                </a:solidFill>
              </a:rPr>
              <a:t> не лист </a:t>
            </a:r>
            <a:r>
              <a:rPr lang="ru-RU" sz="1250" dirty="0" err="1">
                <a:solidFill>
                  <a:srgbClr val="222222"/>
                </a:solidFill>
              </a:rPr>
              <a:t>пані</a:t>
            </a:r>
            <a:r>
              <a:rPr lang="ru-RU" sz="1250" dirty="0">
                <a:solidFill>
                  <a:srgbClr val="222222"/>
                </a:solidFill>
              </a:rPr>
              <a:t> де </a:t>
            </a:r>
            <a:r>
              <a:rPr lang="ru-RU" sz="1250" dirty="0" err="1">
                <a:solidFill>
                  <a:srgbClr val="222222"/>
                </a:solidFill>
              </a:rPr>
              <a:t>Реналь</a:t>
            </a:r>
            <a:r>
              <a:rPr lang="ru-RU" sz="1250" dirty="0">
                <a:solidFill>
                  <a:srgbClr val="222222"/>
                </a:solidFill>
              </a:rPr>
              <a:t>, написаний </a:t>
            </a:r>
            <a:r>
              <a:rPr lang="ru-RU" sz="1250" dirty="0" err="1">
                <a:solidFill>
                  <a:srgbClr val="222222"/>
                </a:solidFill>
              </a:rPr>
              <a:t>під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впливом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братів-єзуїтів</a:t>
            </a:r>
            <a:r>
              <a:rPr lang="ru-RU" sz="1250" dirty="0">
                <a:solidFill>
                  <a:srgbClr val="222222"/>
                </a:solidFill>
              </a:rPr>
              <a:t>. "</a:t>
            </a:r>
            <a:r>
              <a:rPr lang="ru-RU" sz="1250" dirty="0" err="1">
                <a:solidFill>
                  <a:srgbClr val="222222"/>
                </a:solidFill>
              </a:rPr>
              <a:t>Скільки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чудових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планів</a:t>
            </a:r>
            <a:r>
              <a:rPr lang="ru-RU" sz="1250" dirty="0">
                <a:solidFill>
                  <a:srgbClr val="222222"/>
                </a:solidFill>
              </a:rPr>
              <a:t> — і от в одну </a:t>
            </a:r>
            <a:r>
              <a:rPr lang="ru-RU" sz="1250" dirty="0" err="1">
                <a:solidFill>
                  <a:srgbClr val="222222"/>
                </a:solidFill>
              </a:rPr>
              <a:t>мить</a:t>
            </a:r>
            <a:r>
              <a:rPr lang="ru-RU" sz="1250" dirty="0">
                <a:solidFill>
                  <a:srgbClr val="222222"/>
                </a:solidFill>
              </a:rPr>
              <a:t>... усе </a:t>
            </a:r>
            <a:r>
              <a:rPr lang="ru-RU" sz="1250" dirty="0" err="1">
                <a:solidFill>
                  <a:srgbClr val="222222"/>
                </a:solidFill>
              </a:rPr>
              <a:t>це</a:t>
            </a:r>
            <a:r>
              <a:rPr lang="ru-RU" sz="1250" dirty="0">
                <a:solidFill>
                  <a:srgbClr val="222222"/>
                </a:solidFill>
              </a:rPr>
              <a:t> </a:t>
            </a:r>
            <a:r>
              <a:rPr lang="ru-RU" sz="1250" dirty="0" err="1">
                <a:solidFill>
                  <a:srgbClr val="222222"/>
                </a:solidFill>
              </a:rPr>
              <a:t>розсипається</a:t>
            </a:r>
            <a:r>
              <a:rPr lang="ru-RU" sz="1250" dirty="0">
                <a:solidFill>
                  <a:srgbClr val="222222"/>
                </a:solidFill>
              </a:rPr>
              <a:t> на порох", — </a:t>
            </a:r>
            <a:r>
              <a:rPr lang="ru-RU" sz="1250" dirty="0" err="1">
                <a:solidFill>
                  <a:srgbClr val="222222"/>
                </a:solidFill>
              </a:rPr>
              <a:t>думає</a:t>
            </a:r>
            <a:r>
              <a:rPr lang="ru-RU" sz="1250" dirty="0">
                <a:solidFill>
                  <a:srgbClr val="222222"/>
                </a:solidFill>
              </a:rPr>
              <a:t> Сорель.</a:t>
            </a:r>
            <a:endParaRPr lang="ru-RU" sz="12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641">
            <a:off x="-794302" y="2228542"/>
            <a:ext cx="3803221" cy="3031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333">
            <a:off x="2000590" y="3046545"/>
            <a:ext cx="2737331" cy="3609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511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88640"/>
            <a:ext cx="2819400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r="19702"/>
          <a:stretch>
            <a:fillRect/>
          </a:stretch>
        </p:blipFill>
        <p:spPr>
          <a:xfrm>
            <a:off x="1331640" y="1628800"/>
            <a:ext cx="3312368" cy="33123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772816"/>
            <a:ext cx="3096344" cy="287528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222222"/>
                </a:solidFill>
              </a:rPr>
              <a:t>Лист </a:t>
            </a:r>
            <a:r>
              <a:rPr lang="ru-RU" sz="1800" dirty="0" err="1">
                <a:solidFill>
                  <a:srgbClr val="222222"/>
                </a:solidFill>
              </a:rPr>
              <a:t>пані</a:t>
            </a:r>
            <a:r>
              <a:rPr lang="ru-RU" sz="1800" dirty="0">
                <a:solidFill>
                  <a:srgbClr val="222222"/>
                </a:solidFill>
              </a:rPr>
              <a:t> де </a:t>
            </a:r>
            <a:r>
              <a:rPr lang="ru-RU" sz="1800" dirty="0" err="1">
                <a:solidFill>
                  <a:srgbClr val="222222"/>
                </a:solidFill>
              </a:rPr>
              <a:t>Реналь</a:t>
            </a:r>
            <a:r>
              <a:rPr lang="ru-RU" sz="1800" dirty="0">
                <a:solidFill>
                  <a:srgbClr val="222222"/>
                </a:solidFill>
              </a:rPr>
              <a:t> </a:t>
            </a:r>
            <a:r>
              <a:rPr lang="ru-RU" sz="1800" dirty="0" err="1">
                <a:solidFill>
                  <a:srgbClr val="222222"/>
                </a:solidFill>
              </a:rPr>
              <a:t>зруйнував</a:t>
            </a:r>
            <a:r>
              <a:rPr lang="ru-RU" sz="1800" dirty="0">
                <a:solidFill>
                  <a:srgbClr val="222222"/>
                </a:solidFill>
              </a:rPr>
              <a:t> </a:t>
            </a:r>
            <a:r>
              <a:rPr lang="ru-RU" sz="1800" dirty="0" err="1">
                <a:solidFill>
                  <a:srgbClr val="222222"/>
                </a:solidFill>
              </a:rPr>
              <a:t>всі</a:t>
            </a:r>
            <a:r>
              <a:rPr lang="ru-RU" sz="1800" dirty="0">
                <a:solidFill>
                  <a:srgbClr val="222222"/>
                </a:solidFill>
              </a:rPr>
              <a:t> </a:t>
            </a:r>
            <a:r>
              <a:rPr lang="ru-RU" sz="1800" dirty="0" err="1">
                <a:solidFill>
                  <a:srgbClr val="222222"/>
                </a:solidFill>
              </a:rPr>
              <a:t>плани</a:t>
            </a:r>
            <a:r>
              <a:rPr lang="ru-RU" sz="1800" dirty="0">
                <a:solidFill>
                  <a:srgbClr val="222222"/>
                </a:solidFill>
              </a:rPr>
              <a:t> </a:t>
            </a:r>
            <a:r>
              <a:rPr lang="ru-RU" sz="1800" dirty="0" err="1">
                <a:solidFill>
                  <a:srgbClr val="222222"/>
                </a:solidFill>
              </a:rPr>
              <a:t>Жульєна</a:t>
            </a:r>
            <a:r>
              <a:rPr lang="ru-RU" sz="1800" dirty="0">
                <a:solidFill>
                  <a:srgbClr val="222222"/>
                </a:solidFill>
              </a:rPr>
              <a:t> і поставив </a:t>
            </a:r>
            <a:r>
              <a:rPr lang="ru-RU" sz="1800" dirty="0" err="1">
                <a:solidFill>
                  <a:srgbClr val="222222"/>
                </a:solidFill>
              </a:rPr>
              <a:t>крапку</a:t>
            </a:r>
            <a:r>
              <a:rPr lang="ru-RU" sz="1800" dirty="0">
                <a:solidFill>
                  <a:srgbClr val="222222"/>
                </a:solidFill>
              </a:rPr>
              <a:t> на </a:t>
            </a:r>
            <a:r>
              <a:rPr lang="ru-RU" sz="1800" dirty="0" err="1">
                <a:solidFill>
                  <a:srgbClr val="222222"/>
                </a:solidFill>
              </a:rPr>
              <a:t>його</a:t>
            </a:r>
            <a:r>
              <a:rPr lang="ru-RU" sz="1800" dirty="0">
                <a:solidFill>
                  <a:srgbClr val="222222"/>
                </a:solidFill>
              </a:rPr>
              <a:t> </a:t>
            </a:r>
            <a:r>
              <a:rPr lang="ru-RU" sz="1800" dirty="0" err="1">
                <a:solidFill>
                  <a:srgbClr val="222222"/>
                </a:solidFill>
              </a:rPr>
              <a:t>кар'єрі</a:t>
            </a:r>
            <a:r>
              <a:rPr lang="ru-RU" sz="1800" dirty="0">
                <a:solidFill>
                  <a:srgbClr val="222222"/>
                </a:solidFill>
              </a:rPr>
              <a:t>. </a:t>
            </a:r>
            <a:r>
              <a:rPr lang="ru-RU" sz="1800" dirty="0" err="1">
                <a:solidFill>
                  <a:srgbClr val="222222"/>
                </a:solidFill>
              </a:rPr>
              <a:t>Прагнучи</a:t>
            </a:r>
            <a:r>
              <a:rPr lang="ru-RU" sz="1800" dirty="0">
                <a:solidFill>
                  <a:srgbClr val="222222"/>
                </a:solidFill>
              </a:rPr>
              <a:t> </a:t>
            </a:r>
            <a:r>
              <a:rPr lang="ru-RU" sz="1800" dirty="0" err="1">
                <a:solidFill>
                  <a:srgbClr val="222222"/>
                </a:solidFill>
              </a:rPr>
              <a:t>помститися</a:t>
            </a:r>
            <a:r>
              <a:rPr lang="ru-RU" sz="1800" dirty="0">
                <a:solidFill>
                  <a:srgbClr val="222222"/>
                </a:solidFill>
              </a:rPr>
              <a:t>, </a:t>
            </a:r>
            <a:r>
              <a:rPr lang="ru-RU" sz="1800" dirty="0" err="1">
                <a:solidFill>
                  <a:srgbClr val="222222"/>
                </a:solidFill>
              </a:rPr>
              <a:t>він</a:t>
            </a:r>
            <a:r>
              <a:rPr lang="ru-RU" sz="1800" dirty="0">
                <a:solidFill>
                  <a:srgbClr val="222222"/>
                </a:solidFill>
              </a:rPr>
              <a:t> </a:t>
            </a:r>
            <a:r>
              <a:rPr lang="ru-RU" sz="1800" dirty="0" err="1">
                <a:solidFill>
                  <a:srgbClr val="222222"/>
                </a:solidFill>
              </a:rPr>
              <a:t>робить</a:t>
            </a:r>
            <a:r>
              <a:rPr lang="ru-RU" sz="1800" dirty="0">
                <a:solidFill>
                  <a:srgbClr val="222222"/>
                </a:solidFill>
              </a:rPr>
              <a:t> </a:t>
            </a:r>
            <a:r>
              <a:rPr lang="ru-RU" sz="1800" dirty="0" err="1">
                <a:solidFill>
                  <a:srgbClr val="222222"/>
                </a:solidFill>
              </a:rPr>
              <a:t>безглуздий</a:t>
            </a:r>
            <a:r>
              <a:rPr lang="ru-RU" sz="1800" dirty="0">
                <a:solidFill>
                  <a:srgbClr val="222222"/>
                </a:solidFill>
              </a:rPr>
              <a:t> </a:t>
            </a:r>
            <a:r>
              <a:rPr lang="ru-RU" sz="1800" dirty="0" err="1">
                <a:solidFill>
                  <a:srgbClr val="222222"/>
                </a:solidFill>
              </a:rPr>
              <a:t>учинок</a:t>
            </a:r>
            <a:r>
              <a:rPr lang="ru-RU" sz="1800" dirty="0">
                <a:solidFill>
                  <a:srgbClr val="222222"/>
                </a:solidFill>
              </a:rPr>
              <a:t> — у </a:t>
            </a:r>
            <a:r>
              <a:rPr lang="ru-RU" sz="1800" dirty="0" err="1">
                <a:solidFill>
                  <a:srgbClr val="222222"/>
                </a:solidFill>
              </a:rPr>
              <a:t>вер'єрській</a:t>
            </a:r>
            <a:r>
              <a:rPr lang="ru-RU" sz="1800" dirty="0">
                <a:solidFill>
                  <a:srgbClr val="222222"/>
                </a:solidFill>
              </a:rPr>
              <a:t> </a:t>
            </a:r>
            <a:r>
              <a:rPr lang="ru-RU" sz="1800" dirty="0" err="1">
                <a:solidFill>
                  <a:srgbClr val="222222"/>
                </a:solidFill>
              </a:rPr>
              <a:t>церкві</a:t>
            </a:r>
            <a:r>
              <a:rPr lang="ru-RU" sz="1800" dirty="0">
                <a:solidFill>
                  <a:srgbClr val="222222"/>
                </a:solidFill>
              </a:rPr>
              <a:t> </a:t>
            </a:r>
            <a:r>
              <a:rPr lang="ru-RU" sz="1800" dirty="0" err="1">
                <a:solidFill>
                  <a:srgbClr val="222222"/>
                </a:solidFill>
              </a:rPr>
              <a:t>стріляє</a:t>
            </a:r>
            <a:r>
              <a:rPr lang="ru-RU" sz="1800" dirty="0">
                <a:solidFill>
                  <a:srgbClr val="222222"/>
                </a:solidFill>
              </a:rPr>
              <a:t> в </a:t>
            </a:r>
            <a:r>
              <a:rPr lang="ru-RU" sz="1800" dirty="0" err="1">
                <a:solidFill>
                  <a:srgbClr val="222222"/>
                </a:solidFill>
              </a:rPr>
              <a:t>пані</a:t>
            </a:r>
            <a:r>
              <a:rPr lang="ru-RU" sz="1800" dirty="0">
                <a:solidFill>
                  <a:srgbClr val="222222"/>
                </a:solidFill>
              </a:rPr>
              <a:t> де </a:t>
            </a:r>
            <a:r>
              <a:rPr lang="ru-RU" sz="1800" dirty="0" err="1">
                <a:solidFill>
                  <a:srgbClr val="222222"/>
                </a:solidFill>
              </a:rPr>
              <a:t>Реналь</a:t>
            </a:r>
            <a:r>
              <a:rPr lang="ru-RU" sz="1800" dirty="0">
                <a:solidFill>
                  <a:srgbClr val="222222"/>
                </a:solidFill>
              </a:rPr>
              <a:t>. 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86027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onotype Corsiva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84</TotalTime>
  <Words>736</Words>
  <Application>Microsoft Office PowerPoint</Application>
  <PresentationFormat>Экран 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Презантація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Презантація</dc:title>
  <dc:creator>Home</dc:creator>
  <cp:lastModifiedBy>Home</cp:lastModifiedBy>
  <cp:revision>9</cp:revision>
  <dcterms:created xsi:type="dcterms:W3CDTF">2014-09-21T10:12:48Z</dcterms:created>
  <dcterms:modified xsi:type="dcterms:W3CDTF">2014-09-21T11:37:18Z</dcterms:modified>
</cp:coreProperties>
</file>