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73" r:id="rId8"/>
    <p:sldId id="263" r:id="rId9"/>
    <p:sldId id="264" r:id="rId10"/>
    <p:sldId id="265" r:id="rId11"/>
    <p:sldId id="271" r:id="rId12"/>
    <p:sldId id="266" r:id="rId13"/>
    <p:sldId id="272" r:id="rId14"/>
    <p:sldId id="274" r:id="rId15"/>
    <p:sldId id="260" r:id="rId16"/>
    <p:sldId id="267" r:id="rId17"/>
    <p:sldId id="268" r:id="rId18"/>
    <p:sldId id="269" r:id="rId19"/>
    <p:sldId id="270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85A34-835C-4A50-947F-3A7F7814E34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AFA15-ABC1-4768-87BE-BBEC0D5A9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FA15-ABC1-4768-87BE-BBEC0D5A92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3C1FFE-72AA-4774-8670-445F9C6F2F44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EF4415-58C7-471C-9B59-75EA2628F3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4._%D0%9D%D1%96%D1%86%D1%88%D0%B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0%BC%D0%BF%D1%80%D0%B5%D1%81%D1%96%D0%BE%D0%BD%D1%96%D0%B7%D0%BC" TargetMode="External"/><Relationship Id="rId2" Type="http://schemas.openxmlformats.org/officeDocument/2006/relationships/hyperlink" Target="http://uk.wikipedia.org/wiki/%D0%A0%D0%B5%D0%B0%D0%BB%D1%96%D0%B7%D0%B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0%D0%BD%D1%82%D0%B8%D1%82%D0%B5%D0%B7%D0%B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82%D0%B0%D0%BD%D1%96%D1%81%D0%BB%D0%B0%D0%B2%D1%81%D1%8C%D0%BA%D0%B8%D0%B9_%D0%9A%D0%BE%D1%81%D1%82%D1%8F%D0%BD%D1%82%D0%B8%D0%BD_%D0%A1%D0%B5%D1%80%D0%B3%D1%96%D0%B9%D0%BE%D0%B2%D0%B8%D1%87" TargetMode="External"/><Relationship Id="rId13" Type="http://schemas.openxmlformats.org/officeDocument/2006/relationships/hyperlink" Target="http://uk.wikipedia.org/w/index.php?title=%22%D0%9C%D0%BE%D0%BB%D0%BE%D0%B4%D0%B8%D0%B9_%D1%82%D0%B5%D0%B0%D1%82%D1%80%22&amp;action=edit&amp;redlink=1" TargetMode="External"/><Relationship Id="rId3" Type="http://schemas.openxmlformats.org/officeDocument/2006/relationships/hyperlink" Target="http://uk.wikipedia.org/wiki/%D0%9D%D1%96%D0%BC%D0%B5%D1%87%D1%87%D0%B8%D0%BD%D0%B0" TargetMode="External"/><Relationship Id="rId7" Type="http://schemas.openxmlformats.org/officeDocument/2006/relationships/hyperlink" Target="http://uk.wikipedia.org/wiki/%D0%9A%D0%B8%D1%97%D0%B2%D1%81%D1%8C%D0%BA%D0%B8%D0%B9_%D0%B4%D0%B5%D1%80%D0%B6%D0%B0%D0%B2%D0%BD%D0%B8%D0%B9_%D0%B4%D1%80%D0%B0%D0%BC%D0%B0%D1%82%D0%B8%D1%87%D0%BD%D0%B8%D0%B9_%D1%82%D0%B5%D0%B0%D1%82%D1%80_%D1%96%D0%BC%D0%B5%D0%BD%D1%96_%D0%86%D0%B2%D0%B0%D0%BD%D0%B0_%D0%A4%D1%80%D0%B0%D0%BD%D0%BA%D0%B0" TargetMode="External"/><Relationship Id="rId12" Type="http://schemas.openxmlformats.org/officeDocument/2006/relationships/hyperlink" Target="http://uk.wikipedia.org/wiki/%D0%9B%D0%B5%D1%81%D1%8C_%D0%9A%D1%83%D1%80%D0%B1%D0%B0%D1%81" TargetMode="External"/><Relationship Id="rId2" Type="http://schemas.openxmlformats.org/officeDocument/2006/relationships/hyperlink" Target="http://uk.wikipedia.org/wiki/%D0%9D%D1%96%D0%BC%D0%B5%D1%86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C2%E8%ED%ED%E8%F7%E5%ED%EA%EE_%C2%EE%EB%EE%E4%E8%EC%E8%F0_%CA%E8%F0%E8%EB%EE%E2%E8%F7" TargetMode="External"/><Relationship Id="rId11" Type="http://schemas.openxmlformats.org/officeDocument/2006/relationships/hyperlink" Target="http://uk.wikipedia.org/wiki/%D0%AE%D1%80%D0%B0_%D0%93%D0%BD%D0%B0%D1%82_%D0%9F%D0%B5%D1%82%D1%80%D0%BE%D0%B2%D0%B8%D1%87" TargetMode="External"/><Relationship Id="rId5" Type="http://schemas.openxmlformats.org/officeDocument/2006/relationships/hyperlink" Target="http://uk.wikipedia.org/w/index.php?title=%D0%A7%D0%BE%D1%80%D0%BD%D0%B0_%D0%9F%D0%B0%D0%BD%D1%82%D0%B5%D1%80%D0%B0_(%D1%84%D1%96%D0%BB%D1%8C%D0%BC)&amp;action=edit&amp;redlink=1" TargetMode="External"/><Relationship Id="rId10" Type="http://schemas.openxmlformats.org/officeDocument/2006/relationships/hyperlink" Target="http://uk.wikipedia.org/wiki/%D0%A1%D0%B0%D0%B4%D0%BE%D0%B2%D1%81%D1%8C%D0%BA%D0%B8%D0%B9_%D0%9C%D0%B8%D0%BA%D0%BE%D0%BB%D0%B0_%D0%9A%D0%B0%D1%80%D0%BF%D0%BE%D0%B2%D0%B8%D1%87" TargetMode="External"/><Relationship Id="rId4" Type="http://schemas.openxmlformats.org/officeDocument/2006/relationships/hyperlink" Target="http://uk.wikipedia.org/wiki/1922" TargetMode="External"/><Relationship Id="rId9" Type="http://schemas.openxmlformats.org/officeDocument/2006/relationships/hyperlink" Target="http://uk.wikipedia.org/wiki/%D0%9D%D0%B5%D0%BC%D0%B8%D1%80%D0%BE%D0%B2%D0%B8%D1%87-%D0%94%D0%B0%D0%BD%D1%87%D0%B5%D0%BD%D0%BA%D0%BE_%D0%92%D0%BE%D0%BB%D0%BE%D0%B4%D0%B8%D0%BC%D0%B8%D1%80_%D0%86%D0%B2%D0%B0%D0%BD%D0%BE%D0%B2%D0%B8%D1%8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0%BF%D0%BE%D0%B2%D1%96%D0%B4%D0%B0%D0%BD%D0%BD%D1%8F" TargetMode="External"/><Relationship Id="rId2" Type="http://schemas.openxmlformats.org/officeDocument/2006/relationships/hyperlink" Target="http://uk.wikipedia.org/wiki/%D0%9D%D0%B0%D1%80%D0%B8%D1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A0%D0%BE%D0%BC%D0%B0%D0%BD_(%D0%B6%D0%B0%D0%BD%D1%80)" TargetMode="External"/><Relationship Id="rId4" Type="http://schemas.openxmlformats.org/officeDocument/2006/relationships/hyperlink" Target="http://uk.wikipedia.org/wiki/%D0%9F'%D1%94%D1%81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1%D1%96%D0%BB%D1%8F_%D0%BC%D0%B0%D1%88%D0%B8%D0%BD%D0%B8&amp;action=edit&amp;redlink=1" TargetMode="External"/><Relationship Id="rId2" Type="http://schemas.openxmlformats.org/officeDocument/2006/relationships/hyperlink" Target="http://uk.wikipedia.org/wiki/190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86%D0%B4%D0%B5%D0%B0%D0%BB%D1%96%D0%B7%D0%B0%D1%86%D1%96%D1%8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4%D0%B5%D0%B4%D1%8C%D0%BA%D0%BE%E2%80%94%D1%85%D0%B0%D0%BB%D0%B0%D0%BC%D0%B8%D0%B4%D0%BD%D0%B8%D0%B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7%D0%BE%D1%80%D0%BD%D0%B0_%D0%9F%D0%B0%D0%BD%D1%82%D0%B5%D1%80%D0%B0_%D1%96_%D0%91%D1%96%D0%BB%D0%B8%D0%B9_%D0%9C%D0%B5%D0%B4%D0%B2%D1%96%D0%B4%D1%8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uk-UA" sz="8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itchFamily="66" charset="0"/>
              </a:rPr>
              <a:t>Презентація</a:t>
            </a:r>
            <a:endParaRPr lang="ru-RU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420888"/>
            <a:ext cx="6400800" cy="1752600"/>
          </a:xfrm>
        </p:spPr>
        <p:txBody>
          <a:bodyPr>
            <a:noAutofit/>
          </a:bodyPr>
          <a:lstStyle/>
          <a:p>
            <a:r>
              <a:rPr lang="uk-UA" sz="6600" dirty="0" err="1" smtClean="0"/>
              <a:t>“Творчість</a:t>
            </a:r>
            <a:r>
              <a:rPr lang="uk-UA" sz="6600" dirty="0" smtClean="0"/>
              <a:t> Володимира </a:t>
            </a:r>
            <a:r>
              <a:rPr lang="uk-UA" sz="6600" dirty="0" err="1" smtClean="0"/>
              <a:t>Винниченка”</a:t>
            </a:r>
            <a:r>
              <a:rPr lang="uk-UA" sz="6600" dirty="0" smtClean="0"/>
              <a:t> </a:t>
            </a:r>
            <a:endParaRPr lang="ru-RU" sz="6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061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літературну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В. </a:t>
            </a:r>
            <a:r>
              <a:rPr lang="ru-RU" dirty="0" err="1" smtClean="0"/>
              <a:t>Винниченка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вплинули</a:t>
            </a:r>
            <a:r>
              <a:rPr lang="ru-RU" dirty="0" smtClean="0"/>
              <a:t> </a:t>
            </a:r>
            <a:r>
              <a:rPr lang="ru-RU" dirty="0" err="1" smtClean="0"/>
              <a:t>філософські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 </a:t>
            </a:r>
            <a:r>
              <a:rPr lang="ru-RU" dirty="0" smtClean="0">
                <a:hlinkClick r:id="rId2" tooltip="Ф. Ніцше"/>
              </a:rPr>
              <a:t>Ф. </a:t>
            </a:r>
            <a:r>
              <a:rPr lang="ru-RU" dirty="0" err="1" smtClean="0">
                <a:hlinkClick r:id="rId2" tooltip="Ф. Ніцше"/>
              </a:rPr>
              <a:t>Ніцше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нещадно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гнійники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критикує</a:t>
            </a:r>
            <a:r>
              <a:rPr lang="ru-RU" dirty="0" smtClean="0"/>
              <a:t>.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критиці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жорстокий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відвертий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поверховий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публіцистичний</a:t>
            </a:r>
            <a:r>
              <a:rPr lang="ru-RU" dirty="0" smtClean="0"/>
              <a:t>. Тут Винниченко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удосконалення</a:t>
            </a:r>
            <a:r>
              <a:rPr lang="ru-RU" dirty="0" smtClean="0"/>
              <a:t>. </a:t>
            </a:r>
            <a:r>
              <a:rPr lang="ru-RU" dirty="0" err="1" smtClean="0"/>
              <a:t>Протестуючи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бруду</a:t>
            </a:r>
            <a:r>
              <a:rPr lang="ru-RU" dirty="0" smtClean="0"/>
              <a:t>, Винниченко </a:t>
            </a:r>
            <a:r>
              <a:rPr lang="ru-RU" dirty="0" err="1" smtClean="0"/>
              <a:t>виводить</a:t>
            </a:r>
            <a:r>
              <a:rPr lang="ru-RU" dirty="0" smtClean="0"/>
              <a:t> «</a:t>
            </a:r>
            <a:r>
              <a:rPr lang="ru-RU" dirty="0" err="1" smtClean="0"/>
              <a:t>позитивних</a:t>
            </a:r>
            <a:r>
              <a:rPr lang="ru-RU" dirty="0" smtClean="0"/>
              <a:t>» </a:t>
            </a:r>
            <a:r>
              <a:rPr lang="ru-RU" dirty="0" err="1" smtClean="0"/>
              <a:t>реформаторів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сповідують</a:t>
            </a:r>
            <a:r>
              <a:rPr lang="ru-RU" dirty="0" smtClean="0"/>
              <a:t> свободу </a:t>
            </a:r>
            <a:r>
              <a:rPr lang="ru-RU" dirty="0" err="1" smtClean="0"/>
              <a:t>особистості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колективу</a:t>
            </a:r>
            <a:r>
              <a:rPr lang="ru-RU" dirty="0" smtClean="0"/>
              <a:t>, «</a:t>
            </a:r>
            <a:r>
              <a:rPr lang="ru-RU" dirty="0" err="1" smtClean="0"/>
              <a:t>чесність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собою»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Винниченко </a:t>
            </a:r>
            <a:r>
              <a:rPr lang="ru-RU" dirty="0" err="1" smtClean="0"/>
              <a:t>розвиває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стиль, почавши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удосконаленого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формальними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мотивами </a:t>
            </a:r>
            <a:r>
              <a:rPr lang="ru-RU" dirty="0" err="1" smtClean="0">
                <a:hlinkClick r:id="rId2" tooltip="Реалізм"/>
              </a:rPr>
              <a:t>реалізму</a:t>
            </a:r>
            <a:r>
              <a:rPr lang="ru-RU" dirty="0" smtClean="0"/>
              <a:t> перших </a:t>
            </a:r>
            <a:r>
              <a:rPr lang="ru-RU" dirty="0" err="1" smtClean="0"/>
              <a:t>оповідань</a:t>
            </a:r>
            <a:r>
              <a:rPr lang="ru-RU" dirty="0" smtClean="0"/>
              <a:t>;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переходить до </a:t>
            </a:r>
            <a:r>
              <a:rPr lang="ru-RU" dirty="0" err="1" smtClean="0">
                <a:hlinkClick r:id="rId3" tooltip="Імпресіонізм"/>
              </a:rPr>
              <a:t>імпресіоністичного</a:t>
            </a:r>
            <a:r>
              <a:rPr lang="ru-RU" dirty="0" smtClean="0"/>
              <a:t> стилю, яке у </a:t>
            </a:r>
            <a:r>
              <a:rPr lang="ru-RU" dirty="0" err="1" smtClean="0"/>
              <a:t>бездоганному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в </a:t>
            </a:r>
            <a:r>
              <a:rPr lang="ru-RU" dirty="0" err="1" smtClean="0"/>
              <a:t>творах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(«</a:t>
            </a:r>
            <a:r>
              <a:rPr lang="ru-RU" dirty="0" err="1" smtClean="0"/>
              <a:t>Промінь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», «</a:t>
            </a:r>
            <a:r>
              <a:rPr lang="ru-RU" dirty="0" err="1" smtClean="0"/>
              <a:t>Зіна</a:t>
            </a:r>
            <a:r>
              <a:rPr lang="ru-RU" dirty="0" smtClean="0"/>
              <a:t>»)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(«Записки </a:t>
            </a:r>
            <a:r>
              <a:rPr lang="ru-RU" dirty="0" err="1" smtClean="0"/>
              <a:t>кирпатого</a:t>
            </a:r>
            <a:r>
              <a:rPr lang="ru-RU" dirty="0" smtClean="0"/>
              <a:t> </a:t>
            </a:r>
            <a:r>
              <a:rPr lang="ru-RU" dirty="0" err="1" smtClean="0"/>
              <a:t>Мефістофеля</a:t>
            </a:r>
            <a:r>
              <a:rPr lang="ru-RU" dirty="0" smtClean="0"/>
              <a:t>»).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реалізм</a:t>
            </a:r>
            <a:r>
              <a:rPr lang="ru-RU" dirty="0" smtClean="0"/>
              <a:t> як </a:t>
            </a:r>
            <a:r>
              <a:rPr lang="ru-RU" dirty="0" err="1" smtClean="0"/>
              <a:t>перехідний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панує</a:t>
            </a:r>
            <a:r>
              <a:rPr lang="ru-RU" dirty="0" smtClean="0"/>
              <a:t> в перших романах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драм,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вирізняються</a:t>
            </a:r>
            <a:r>
              <a:rPr lang="ru-RU" dirty="0" smtClean="0"/>
              <a:t> </a:t>
            </a:r>
            <a:r>
              <a:rPr lang="ru-RU" dirty="0" err="1" smtClean="0"/>
              <a:t>сценічністю</a:t>
            </a:r>
            <a:r>
              <a:rPr lang="ru-RU" dirty="0" smtClean="0"/>
              <a:t>, </a:t>
            </a:r>
            <a:r>
              <a:rPr lang="ru-RU" dirty="0" err="1" smtClean="0"/>
              <a:t>гостротою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цікавістю</a:t>
            </a:r>
            <a:r>
              <a:rPr lang="ru-RU" dirty="0" smtClean="0"/>
              <a:t> </a:t>
            </a:r>
            <a:r>
              <a:rPr lang="ru-RU" dirty="0" err="1" smtClean="0"/>
              <a:t>інтриги</a:t>
            </a:r>
            <a:r>
              <a:rPr lang="ru-RU" dirty="0" smtClean="0"/>
              <a:t>, яка </a:t>
            </a:r>
            <a:r>
              <a:rPr lang="ru-RU" dirty="0" err="1" smtClean="0"/>
              <a:t>побудована</a:t>
            </a:r>
            <a:r>
              <a:rPr lang="ru-RU" dirty="0" smtClean="0"/>
              <a:t> на контрастах.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061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Найкращі</a:t>
            </a:r>
            <a:r>
              <a:rPr lang="ru-RU" dirty="0" smtClean="0"/>
              <a:t> твори </a:t>
            </a:r>
            <a:r>
              <a:rPr lang="ru-RU" dirty="0" err="1" smtClean="0"/>
              <a:t>Винниченка</a:t>
            </a:r>
            <a:r>
              <a:rPr lang="ru-RU" dirty="0" smtClean="0"/>
              <a:t> </a:t>
            </a:r>
            <a:r>
              <a:rPr lang="ru-RU" dirty="0" err="1" smtClean="0"/>
              <a:t>відзначаються</a:t>
            </a:r>
            <a:r>
              <a:rPr lang="ru-RU" dirty="0" smtClean="0"/>
              <a:t> великою </a:t>
            </a:r>
            <a:r>
              <a:rPr lang="ru-RU" dirty="0" err="1" smtClean="0"/>
              <a:t>майстерністю</a:t>
            </a:r>
            <a:r>
              <a:rPr lang="ru-RU" dirty="0" smtClean="0"/>
              <a:t>. </a:t>
            </a:r>
            <a:r>
              <a:rPr lang="ru-RU" dirty="0" err="1" smtClean="0"/>
              <a:t>Імпресіонізм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характерно </a:t>
            </a:r>
            <a:r>
              <a:rPr lang="ru-RU" dirty="0" err="1" smtClean="0"/>
              <a:t>вирізняється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фіксацією</a:t>
            </a:r>
            <a:r>
              <a:rPr lang="ru-RU" dirty="0" smtClean="0"/>
              <a:t> </a:t>
            </a:r>
            <a:r>
              <a:rPr lang="ru-RU" dirty="0" err="1" smtClean="0"/>
              <a:t>дієвих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зорових</a:t>
            </a:r>
            <a:r>
              <a:rPr lang="ru-RU" dirty="0" smtClean="0"/>
              <a:t> деталей, а </a:t>
            </a:r>
            <a:r>
              <a:rPr lang="ru-RU" dirty="0" err="1" smtClean="0"/>
              <a:t>також</a:t>
            </a:r>
            <a:r>
              <a:rPr lang="ru-RU" dirty="0" smtClean="0"/>
              <a:t> тонких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діючих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рухів-рефлексів</a:t>
            </a:r>
            <a:r>
              <a:rPr lang="ru-RU" dirty="0" smtClean="0"/>
              <a:t>. Сюжет, часто </a:t>
            </a:r>
            <a:r>
              <a:rPr lang="ru-RU" dirty="0" err="1" smtClean="0"/>
              <a:t>банальний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нескладний</a:t>
            </a:r>
            <a:r>
              <a:rPr lang="ru-RU" dirty="0" smtClean="0"/>
              <a:t>, Винниченко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загострює</a:t>
            </a:r>
            <a:r>
              <a:rPr lang="ru-RU" dirty="0" smtClean="0"/>
              <a:t> </a:t>
            </a:r>
            <a:r>
              <a:rPr lang="ru-RU" dirty="0" smtClean="0">
                <a:hlinkClick r:id="rId2" tooltip="Антитеза"/>
              </a:rPr>
              <a:t>антитезами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несподіваними</a:t>
            </a:r>
            <a:r>
              <a:rPr lang="ru-RU" dirty="0" smtClean="0"/>
              <a:t>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 smtClean="0"/>
              <a:t>ефектами</a:t>
            </a:r>
            <a:r>
              <a:rPr lang="ru-RU" dirty="0" smtClean="0"/>
              <a:t>, </a:t>
            </a:r>
            <a:r>
              <a:rPr lang="ru-RU" dirty="0" err="1" smtClean="0"/>
              <a:t>насичуючи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твори </a:t>
            </a:r>
            <a:r>
              <a:rPr lang="ru-RU" dirty="0" err="1" smtClean="0"/>
              <a:t>актуальними</a:t>
            </a:r>
            <a:r>
              <a:rPr lang="ru-RU" dirty="0" smtClean="0"/>
              <a:t> проблемами.</a:t>
            </a:r>
          </a:p>
          <a:p>
            <a:pPr algn="just"/>
            <a:r>
              <a:rPr lang="ru-RU" dirty="0" err="1" smtClean="0"/>
              <a:t>Володимир</a:t>
            </a:r>
            <a:r>
              <a:rPr lang="ru-RU" dirty="0" smtClean="0"/>
              <a:t> Винниченко —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. В роки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викреслено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берегти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заповіт</a:t>
            </a:r>
            <a:r>
              <a:rPr lang="ru-RU" dirty="0" smtClean="0"/>
              <a:t>: «</a:t>
            </a:r>
            <a:r>
              <a:rPr lang="ru-RU" dirty="0" err="1" smtClean="0"/>
              <a:t>Стійте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силами за </a:t>
            </a:r>
            <a:r>
              <a:rPr lang="ru-RU" dirty="0" err="1" smtClean="0"/>
              <a:t>Україну</a:t>
            </a:r>
            <a:r>
              <a:rPr lang="ru-RU" dirty="0" smtClean="0"/>
              <a:t>…»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262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В </a:t>
            </a:r>
            <a:r>
              <a:rPr lang="ru-RU" sz="3800" dirty="0" err="1" smtClean="0"/>
              <a:t>еміграції</a:t>
            </a:r>
            <a:r>
              <a:rPr lang="ru-RU" sz="3800" dirty="0" smtClean="0"/>
              <a:t> Винниченко активно </a:t>
            </a:r>
            <a:r>
              <a:rPr lang="ru-RU" sz="3800" dirty="0" err="1" smtClean="0"/>
              <a:t>береться</a:t>
            </a:r>
            <a:r>
              <a:rPr lang="ru-RU" sz="3800" dirty="0" smtClean="0"/>
              <a:t> до </a:t>
            </a:r>
            <a:r>
              <a:rPr lang="ru-RU" sz="3800" dirty="0" err="1" smtClean="0"/>
              <a:t>літературної</a:t>
            </a:r>
            <a:r>
              <a:rPr lang="ru-RU" sz="3800" dirty="0" smtClean="0"/>
              <a:t> </a:t>
            </a:r>
            <a:r>
              <a:rPr lang="ru-RU" sz="3800" dirty="0" err="1" smtClean="0"/>
              <a:t>роботи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1925 року. </a:t>
            </a:r>
            <a:r>
              <a:rPr lang="ru-RU" sz="3800" dirty="0" err="1" smtClean="0"/>
              <a:t>Його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п'єси</a:t>
            </a:r>
            <a:r>
              <a:rPr lang="ru-RU" sz="3800" dirty="0" smtClean="0"/>
              <a:t> «</a:t>
            </a:r>
            <a:r>
              <a:rPr lang="ru-RU" sz="3800" dirty="0" err="1" smtClean="0"/>
              <a:t>Брехня</a:t>
            </a:r>
            <a:r>
              <a:rPr lang="ru-RU" sz="3800" dirty="0" smtClean="0"/>
              <a:t>», «</a:t>
            </a:r>
            <a:r>
              <a:rPr lang="ru-RU" sz="3800" dirty="0" err="1" smtClean="0"/>
              <a:t>Чорна</a:t>
            </a:r>
            <a:r>
              <a:rPr lang="ru-RU" sz="3800" dirty="0" smtClean="0"/>
              <a:t> Пантера </a:t>
            </a:r>
            <a:r>
              <a:rPr lang="ru-RU" sz="3800" dirty="0" err="1" smtClean="0"/>
              <a:t>і</a:t>
            </a:r>
            <a:r>
              <a:rPr lang="ru-RU" sz="3800" dirty="0" smtClean="0"/>
              <a:t> </a:t>
            </a:r>
            <a:r>
              <a:rPr lang="ru-RU" sz="3800" dirty="0" err="1" smtClean="0"/>
              <a:t>Білий</a:t>
            </a:r>
            <a:r>
              <a:rPr lang="ru-RU" sz="3800" dirty="0" smtClean="0"/>
              <a:t> </a:t>
            </a:r>
            <a:r>
              <a:rPr lang="ru-RU" sz="3800" dirty="0" err="1" smtClean="0"/>
              <a:t>Медвідь</a:t>
            </a:r>
            <a:r>
              <a:rPr lang="ru-RU" sz="3800" dirty="0" smtClean="0"/>
              <a:t>», «Закон», «</a:t>
            </a:r>
            <a:r>
              <a:rPr lang="ru-RU" sz="3800" dirty="0" err="1" smtClean="0"/>
              <a:t>Гріх</a:t>
            </a:r>
            <a:r>
              <a:rPr lang="ru-RU" sz="3800" dirty="0" smtClean="0"/>
              <a:t>» </a:t>
            </a:r>
            <a:r>
              <a:rPr lang="ru-RU" sz="3800" dirty="0" err="1" smtClean="0"/>
              <a:t>перекладаються</a:t>
            </a:r>
            <a:r>
              <a:rPr lang="ru-RU" sz="3800" dirty="0" smtClean="0"/>
              <a:t> на </a:t>
            </a:r>
            <a:r>
              <a:rPr lang="ru-RU" sz="3800" dirty="0" err="1" smtClean="0">
                <a:hlinkClick r:id="rId2" tooltip="Німецька мова"/>
              </a:rPr>
              <a:t>німецьку</a:t>
            </a:r>
            <a:r>
              <a:rPr lang="ru-RU" sz="3800" dirty="0" smtClean="0">
                <a:hlinkClick r:id="rId2" tooltip="Німецька мова"/>
              </a:rPr>
              <a:t> </a:t>
            </a:r>
            <a:r>
              <a:rPr lang="ru-RU" sz="3800" dirty="0" err="1" smtClean="0">
                <a:hlinkClick r:id="rId2" tooltip="Німецька мова"/>
              </a:rPr>
              <a:t>мову</a:t>
            </a:r>
            <a:r>
              <a:rPr lang="ru-RU" sz="3800" dirty="0" smtClean="0"/>
              <a:t> </a:t>
            </a:r>
            <a:r>
              <a:rPr lang="ru-RU" sz="3800" dirty="0" err="1" smtClean="0"/>
              <a:t>і</a:t>
            </a:r>
            <a:r>
              <a:rPr lang="ru-RU" sz="3800" dirty="0" smtClean="0"/>
              <a:t> </a:t>
            </a:r>
            <a:r>
              <a:rPr lang="ru-RU" sz="3800" dirty="0" err="1" smtClean="0"/>
              <a:t>з'являються</a:t>
            </a:r>
            <a:r>
              <a:rPr lang="ru-RU" sz="3800" dirty="0" smtClean="0"/>
              <a:t> в театрах </a:t>
            </a:r>
            <a:r>
              <a:rPr lang="ru-RU" sz="3800" dirty="0" err="1" smtClean="0">
                <a:hlinkClick r:id="rId3" tooltip="Німеччина"/>
              </a:rPr>
              <a:t>Німеччини</a:t>
            </a:r>
            <a:r>
              <a:rPr lang="ru-RU" sz="3800" dirty="0" smtClean="0"/>
              <a:t> та </a:t>
            </a:r>
            <a:r>
              <a:rPr lang="ru-RU" sz="3800" dirty="0" err="1" smtClean="0"/>
              <a:t>інших</a:t>
            </a:r>
            <a:r>
              <a:rPr lang="ru-RU" sz="3800" dirty="0" smtClean="0"/>
              <a:t> </a:t>
            </a:r>
            <a:r>
              <a:rPr lang="ru-RU" sz="3800" dirty="0" err="1" smtClean="0"/>
              <a:t>європейських</a:t>
            </a:r>
            <a:r>
              <a:rPr lang="ru-RU" sz="3800" dirty="0" smtClean="0"/>
              <a:t> </a:t>
            </a:r>
            <a:r>
              <a:rPr lang="ru-RU" sz="3800" dirty="0" err="1" smtClean="0"/>
              <a:t>країн</a:t>
            </a:r>
            <a:r>
              <a:rPr lang="ru-RU" sz="3800" dirty="0" smtClean="0"/>
              <a:t>. </a:t>
            </a:r>
            <a:r>
              <a:rPr lang="ru-RU" sz="3800" dirty="0" err="1" smtClean="0"/>
              <a:t>Друкуються</a:t>
            </a:r>
            <a:r>
              <a:rPr lang="ru-RU" sz="3800" dirty="0" smtClean="0"/>
              <a:t> </a:t>
            </a:r>
            <a:r>
              <a:rPr lang="ru-RU" sz="3800" dirty="0" err="1" smtClean="0"/>
              <a:t>і</a:t>
            </a:r>
            <a:r>
              <a:rPr lang="ru-RU" sz="3800" dirty="0" smtClean="0"/>
              <a:t> </a:t>
            </a:r>
            <a:r>
              <a:rPr lang="ru-RU" sz="3800" dirty="0" err="1" smtClean="0"/>
              <a:t>перекладаються</a:t>
            </a:r>
            <a:r>
              <a:rPr lang="ru-RU" sz="3800" dirty="0" smtClean="0"/>
              <a:t> </a:t>
            </a:r>
            <a:r>
              <a:rPr lang="ru-RU" sz="3800" dirty="0" err="1" smtClean="0"/>
              <a:t>його</a:t>
            </a:r>
            <a:r>
              <a:rPr lang="ru-RU" sz="3800" dirty="0" smtClean="0"/>
              <a:t> </a:t>
            </a:r>
            <a:r>
              <a:rPr lang="ru-RU" sz="3800" dirty="0" err="1" smtClean="0"/>
              <a:t>романи</a:t>
            </a:r>
            <a:r>
              <a:rPr lang="ru-RU" sz="3800" dirty="0" smtClean="0"/>
              <a:t> «</a:t>
            </a:r>
            <a:r>
              <a:rPr lang="ru-RU" sz="3800" dirty="0" err="1" smtClean="0"/>
              <a:t>Чесність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собою», «Записки </a:t>
            </a:r>
            <a:r>
              <a:rPr lang="ru-RU" sz="3800" dirty="0" err="1" smtClean="0"/>
              <a:t>Кирпатого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Мефістофеля</a:t>
            </a:r>
            <a:r>
              <a:rPr lang="ru-RU" sz="3800" dirty="0" smtClean="0"/>
              <a:t>»… На </a:t>
            </a:r>
            <a:r>
              <a:rPr lang="ru-RU" sz="3800" dirty="0" err="1" smtClean="0"/>
              <a:t>екранах</a:t>
            </a:r>
            <a:r>
              <a:rPr lang="ru-RU" sz="3800" dirty="0" smtClean="0"/>
              <a:t> </a:t>
            </a:r>
            <a:r>
              <a:rPr lang="ru-RU" sz="3800" dirty="0" err="1" smtClean="0"/>
              <a:t>Німеччини</a:t>
            </a:r>
            <a:r>
              <a:rPr lang="ru-RU" sz="3800" dirty="0" smtClean="0"/>
              <a:t> в </a:t>
            </a:r>
            <a:r>
              <a:rPr lang="ru-RU" sz="3800" dirty="0" smtClean="0">
                <a:hlinkClick r:id="rId4" tooltip="1922"/>
              </a:rPr>
              <a:t>1922</a:t>
            </a:r>
            <a:r>
              <a:rPr lang="ru-RU" sz="3800" dirty="0" smtClean="0"/>
              <a:t> </a:t>
            </a:r>
            <a:r>
              <a:rPr lang="ru-RU" sz="3800" dirty="0" err="1" smtClean="0"/>
              <a:t>році</a:t>
            </a:r>
            <a:r>
              <a:rPr lang="ru-RU" sz="3800" dirty="0" smtClean="0"/>
              <a:t> </a:t>
            </a:r>
            <a:r>
              <a:rPr lang="ru-RU" sz="3800" dirty="0" err="1" smtClean="0"/>
              <a:t>демонструється</a:t>
            </a:r>
            <a:r>
              <a:rPr lang="ru-RU" sz="3800" dirty="0" smtClean="0"/>
              <a:t> </a:t>
            </a:r>
            <a:r>
              <a:rPr lang="ru-RU" sz="3800" dirty="0" err="1" smtClean="0"/>
              <a:t>фільм</a:t>
            </a:r>
            <a:r>
              <a:rPr lang="ru-RU" sz="3800" dirty="0" smtClean="0"/>
              <a:t> </a:t>
            </a:r>
            <a:r>
              <a:rPr lang="ru-RU" sz="3800" dirty="0" smtClean="0">
                <a:hlinkClick r:id="rId5" tooltip="Чорна Пантера (фільм) (ще не написана)"/>
              </a:rPr>
              <a:t>«</a:t>
            </a:r>
            <a:r>
              <a:rPr lang="ru-RU" sz="3800" dirty="0" err="1" smtClean="0">
                <a:hlinkClick r:id="rId5" tooltip="Чорна Пантера (фільм) (ще не написана)"/>
              </a:rPr>
              <a:t>Чорна</a:t>
            </a:r>
            <a:r>
              <a:rPr lang="ru-RU" sz="3800" dirty="0" smtClean="0">
                <a:hlinkClick r:id="rId5" tooltip="Чорна Пантера (фільм) (ще не написана)"/>
              </a:rPr>
              <a:t> Пантера»</a:t>
            </a:r>
            <a:r>
              <a:rPr lang="ru-RU" sz="3800" dirty="0" smtClean="0"/>
              <a:t> (</a:t>
            </a:r>
            <a:r>
              <a:rPr lang="ru-RU" sz="3800" dirty="0" err="1" smtClean="0">
                <a:hlinkClick r:id="rId2" tooltip="Німецька мова"/>
              </a:rPr>
              <a:t>нім</a:t>
            </a:r>
            <a:r>
              <a:rPr lang="ru-RU" sz="3800" dirty="0" smtClean="0">
                <a:hlinkClick r:id="rId2" tooltip="Німецька мова"/>
              </a:rPr>
              <a:t>.</a:t>
            </a:r>
            <a:r>
              <a:rPr lang="ru-RU" sz="3800" dirty="0" smtClean="0"/>
              <a:t> </a:t>
            </a:r>
            <a:r>
              <a:rPr lang="de-DE" sz="3800" i="1" dirty="0" smtClean="0"/>
              <a:t>«Die schwarze Pantherin»</a:t>
            </a:r>
            <a:r>
              <a:rPr lang="ru-RU" sz="3800" dirty="0" smtClean="0"/>
              <a:t>)</a:t>
            </a:r>
            <a:r>
              <a:rPr lang="ru-RU" sz="3800" baseline="30000" dirty="0" smtClean="0">
                <a:hlinkClick r:id="rId6"/>
              </a:rPr>
              <a:t>[2]</a:t>
            </a:r>
            <a:r>
              <a:rPr lang="ru-RU" sz="3800" dirty="0" smtClean="0"/>
              <a:t>. Не </a:t>
            </a:r>
            <a:r>
              <a:rPr lang="ru-RU" sz="3800" dirty="0" err="1" smtClean="0"/>
              <a:t>забувають</a:t>
            </a:r>
            <a:r>
              <a:rPr lang="ru-RU" sz="3800" dirty="0" smtClean="0"/>
              <a:t> про </a:t>
            </a:r>
            <a:r>
              <a:rPr lang="ru-RU" sz="3800" dirty="0" err="1" smtClean="0"/>
              <a:t>Винниченка</a:t>
            </a:r>
            <a:r>
              <a:rPr lang="ru-RU" sz="3800" dirty="0" smtClean="0"/>
              <a:t> </a:t>
            </a:r>
            <a:r>
              <a:rPr lang="ru-RU" sz="3800" dirty="0" err="1" smtClean="0"/>
              <a:t>і</a:t>
            </a:r>
            <a:r>
              <a:rPr lang="ru-RU" sz="3800" dirty="0" smtClean="0"/>
              <a:t> в </a:t>
            </a:r>
            <a:r>
              <a:rPr lang="ru-RU" sz="3800" dirty="0" err="1" smtClean="0"/>
              <a:t>Україні</a:t>
            </a:r>
            <a:r>
              <a:rPr lang="ru-RU" sz="3800" dirty="0" smtClean="0"/>
              <a:t>. </a:t>
            </a:r>
            <a:r>
              <a:rPr lang="ru-RU" sz="3800" dirty="0" err="1" smtClean="0">
                <a:hlinkClick r:id="rId7" tooltip="Київський державний драматичний театр імені Івана Франка"/>
              </a:rPr>
              <a:t>Київський</a:t>
            </a:r>
            <a:r>
              <a:rPr lang="ru-RU" sz="3800" dirty="0" smtClean="0">
                <a:hlinkClick r:id="rId7" tooltip="Київський державний драматичний театр імені Івана Франка"/>
              </a:rPr>
              <a:t> </a:t>
            </a:r>
            <a:r>
              <a:rPr lang="ru-RU" sz="3800" dirty="0" err="1" smtClean="0">
                <a:hlinkClick r:id="rId7" tooltip="Київський державний драматичний театр імені Івана Франка"/>
              </a:rPr>
              <a:t>державний</a:t>
            </a:r>
            <a:r>
              <a:rPr lang="ru-RU" sz="3800" dirty="0" smtClean="0">
                <a:hlinkClick r:id="rId7" tooltip="Київський державний драматичний театр імені Івана Франка"/>
              </a:rPr>
              <a:t> </a:t>
            </a:r>
            <a:r>
              <a:rPr lang="ru-RU" sz="3800" dirty="0" err="1" smtClean="0">
                <a:hlinkClick r:id="rId7" tooltip="Київський державний драматичний театр імені Івана Франка"/>
              </a:rPr>
              <a:t>драматичний</a:t>
            </a:r>
            <a:r>
              <a:rPr lang="ru-RU" sz="3800" dirty="0" smtClean="0">
                <a:hlinkClick r:id="rId7" tooltip="Київський державний драматичний театр імені Івана Франка"/>
              </a:rPr>
              <a:t> театр </a:t>
            </a:r>
            <a:r>
              <a:rPr lang="ru-RU" sz="3800" dirty="0" err="1" smtClean="0">
                <a:hlinkClick r:id="rId7" tooltip="Київський державний драматичний театр імені Івана Франка"/>
              </a:rPr>
              <a:t>імені</a:t>
            </a:r>
            <a:r>
              <a:rPr lang="ru-RU" sz="3800" dirty="0" smtClean="0">
                <a:hlinkClick r:id="rId7" tooltip="Київський державний драматичний театр імені Івана Франка"/>
              </a:rPr>
              <a:t> </a:t>
            </a:r>
            <a:r>
              <a:rPr lang="ru-RU" sz="3800" dirty="0" err="1" smtClean="0">
                <a:hlinkClick r:id="rId7" tooltip="Київський державний драматичний театр імені Івана Франка"/>
              </a:rPr>
              <a:t>Івана</a:t>
            </a:r>
            <a:r>
              <a:rPr lang="ru-RU" sz="3800" dirty="0" smtClean="0">
                <a:hlinkClick r:id="rId7" tooltip="Київський державний драматичний театр імені Івана Франка"/>
              </a:rPr>
              <a:t> Франка</a:t>
            </a:r>
            <a:r>
              <a:rPr lang="ru-RU" sz="3800" dirty="0" smtClean="0"/>
              <a:t> </a:t>
            </a:r>
            <a:r>
              <a:rPr lang="ru-RU" sz="3800" dirty="0" err="1" smtClean="0"/>
              <a:t>здійснює</a:t>
            </a:r>
            <a:r>
              <a:rPr lang="ru-RU" sz="3800" dirty="0" smtClean="0"/>
              <a:t> постановку </a:t>
            </a:r>
            <a:r>
              <a:rPr lang="ru-RU" sz="3800" dirty="0" err="1" smtClean="0"/>
              <a:t>п'єси</a:t>
            </a:r>
            <a:r>
              <a:rPr lang="ru-RU" sz="3800" dirty="0" smtClean="0"/>
              <a:t> «Над». </a:t>
            </a:r>
            <a:r>
              <a:rPr lang="ru-RU" sz="3800" dirty="0" err="1" smtClean="0"/>
              <a:t>Проблеми</a:t>
            </a:r>
            <a:r>
              <a:rPr lang="ru-RU" sz="3800" dirty="0" smtClean="0"/>
              <a:t> </a:t>
            </a:r>
            <a:r>
              <a:rPr lang="ru-RU" sz="3800" dirty="0" err="1" smtClean="0"/>
              <a:t>сценічного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втілення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п'єс</a:t>
            </a:r>
            <a:r>
              <a:rPr lang="ru-RU" sz="3800" dirty="0" smtClean="0"/>
              <a:t> </a:t>
            </a:r>
            <a:r>
              <a:rPr lang="ru-RU" sz="3800" dirty="0" err="1" smtClean="0"/>
              <a:t>обговорювали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драматургом </a:t>
            </a:r>
            <a:r>
              <a:rPr lang="ru-RU" sz="3800" dirty="0" err="1" smtClean="0">
                <a:hlinkClick r:id="rId8" tooltip="Станіславський Костянтин Сергійович"/>
              </a:rPr>
              <a:t>Костянтин</a:t>
            </a:r>
            <a:r>
              <a:rPr lang="ru-RU" sz="3800" dirty="0" smtClean="0">
                <a:hlinkClick r:id="rId8" tooltip="Станіславський Костянтин Сергійович"/>
              </a:rPr>
              <a:t> </a:t>
            </a:r>
            <a:r>
              <a:rPr lang="ru-RU" sz="3800" dirty="0" err="1" smtClean="0">
                <a:hlinkClick r:id="rId8" tooltip="Станіславський Костянтин Сергійович"/>
              </a:rPr>
              <a:t>Станіславський</a:t>
            </a:r>
            <a:r>
              <a:rPr lang="ru-RU" sz="3800" dirty="0" smtClean="0"/>
              <a:t> </a:t>
            </a:r>
            <a:r>
              <a:rPr lang="ru-RU" sz="3800" dirty="0" err="1" smtClean="0"/>
              <a:t>і</a:t>
            </a:r>
            <a:r>
              <a:rPr lang="ru-RU" sz="3800" dirty="0" smtClean="0"/>
              <a:t> </a:t>
            </a:r>
            <a:r>
              <a:rPr lang="ru-RU" sz="3800" dirty="0" err="1" smtClean="0">
                <a:hlinkClick r:id="rId9" tooltip="Немирович-Данченко Володимир Іванович"/>
              </a:rPr>
              <a:t>Володимир</a:t>
            </a:r>
            <a:r>
              <a:rPr lang="ru-RU" sz="3800" dirty="0" smtClean="0">
                <a:hlinkClick r:id="rId9" tooltip="Немирович-Данченко Володимир Іванович"/>
              </a:rPr>
              <a:t> Немирович-Данченко</a:t>
            </a:r>
            <a:r>
              <a:rPr lang="ru-RU" sz="3800" dirty="0" smtClean="0"/>
              <a:t>, </a:t>
            </a:r>
            <a:r>
              <a:rPr lang="ru-RU" sz="3800" dirty="0" err="1" smtClean="0">
                <a:hlinkClick r:id="rId10" tooltip="Садовський Микола Карпович"/>
              </a:rPr>
              <a:t>Микола</a:t>
            </a:r>
            <a:r>
              <a:rPr lang="ru-RU" sz="3800" dirty="0" smtClean="0">
                <a:hlinkClick r:id="rId10" tooltip="Садовський Микола Карпович"/>
              </a:rPr>
              <a:t> </a:t>
            </a:r>
            <a:r>
              <a:rPr lang="ru-RU" sz="3800" dirty="0" err="1" smtClean="0">
                <a:hlinkClick r:id="rId10" tooltip="Садовський Микола Карпович"/>
              </a:rPr>
              <a:t>Садовський</a:t>
            </a:r>
            <a:r>
              <a:rPr lang="ru-RU" sz="3800" dirty="0" smtClean="0"/>
              <a:t> </a:t>
            </a:r>
            <a:r>
              <a:rPr lang="ru-RU" sz="3800" dirty="0" err="1" smtClean="0"/>
              <a:t>і</a:t>
            </a:r>
            <a:r>
              <a:rPr lang="ru-RU" sz="3800" dirty="0" smtClean="0"/>
              <a:t> </a:t>
            </a:r>
            <a:r>
              <a:rPr lang="ru-RU" sz="3800" dirty="0" err="1" smtClean="0">
                <a:hlinkClick r:id="rId11" tooltip="Юра Гнат Петрович"/>
              </a:rPr>
              <a:t>Гнат</a:t>
            </a:r>
            <a:r>
              <a:rPr lang="ru-RU" sz="3800" dirty="0" smtClean="0">
                <a:hlinkClick r:id="rId11" tooltip="Юра Гнат Петрович"/>
              </a:rPr>
              <a:t> Юра</a:t>
            </a:r>
            <a:r>
              <a:rPr lang="ru-RU" sz="3800" dirty="0" smtClean="0"/>
              <a:t>. </a:t>
            </a:r>
            <a:r>
              <a:rPr lang="ru-RU" sz="3800" dirty="0" smtClean="0">
                <a:hlinkClick r:id="rId12" tooltip="Лесь Курбас"/>
              </a:rPr>
              <a:t>Лесь </a:t>
            </a:r>
            <a:r>
              <a:rPr lang="ru-RU" sz="3800" dirty="0" err="1" smtClean="0">
                <a:hlinkClick r:id="rId12" tooltip="Лесь Курбас"/>
              </a:rPr>
              <a:t>Курбас</a:t>
            </a:r>
            <a:r>
              <a:rPr lang="ru-RU" sz="3800" dirty="0" smtClean="0"/>
              <a:t> у </a:t>
            </a:r>
            <a:r>
              <a:rPr lang="ru-RU" sz="3800" dirty="0" err="1" smtClean="0"/>
              <a:t>своєму</a:t>
            </a:r>
            <a:r>
              <a:rPr lang="ru-RU" sz="3800" dirty="0" smtClean="0">
                <a:hlinkClick r:id="rId13" tooltip="&quot;Молодий театр&quot; (ще не написана)"/>
              </a:rPr>
              <a:t>«Молодому </a:t>
            </a:r>
            <a:r>
              <a:rPr lang="ru-RU" sz="3800" dirty="0" err="1" smtClean="0">
                <a:hlinkClick r:id="rId13" tooltip="&quot;Молодий театр&quot; (ще не написана)"/>
              </a:rPr>
              <a:t>театрі</a:t>
            </a:r>
            <a:r>
              <a:rPr lang="ru-RU" sz="3800" dirty="0" smtClean="0">
                <a:hlinkClick r:id="rId13" tooltip="&quot;Молодий театр&quot; (ще не написана)"/>
              </a:rPr>
              <a:t>»</a:t>
            </a:r>
            <a:r>
              <a:rPr lang="ru-RU" sz="3800" dirty="0" smtClean="0"/>
              <a:t> поставив «</a:t>
            </a:r>
            <a:r>
              <a:rPr lang="ru-RU" sz="3800" dirty="0" err="1" smtClean="0"/>
              <a:t>Чорну</a:t>
            </a:r>
            <a:r>
              <a:rPr lang="ru-RU" sz="3800" dirty="0" smtClean="0"/>
              <a:t> Пантеру </a:t>
            </a:r>
            <a:r>
              <a:rPr lang="ru-RU" sz="3800" dirty="0" err="1" smtClean="0"/>
              <a:t>і</a:t>
            </a:r>
            <a:r>
              <a:rPr lang="ru-RU" sz="3800" dirty="0" smtClean="0"/>
              <a:t> </a:t>
            </a:r>
            <a:r>
              <a:rPr lang="ru-RU" sz="3800" dirty="0" err="1" smtClean="0"/>
              <a:t>Білого</a:t>
            </a:r>
            <a:r>
              <a:rPr lang="ru-RU" sz="3800" dirty="0" smtClean="0"/>
              <a:t> Медведя» за </a:t>
            </a:r>
            <a:r>
              <a:rPr lang="ru-RU" sz="3800" dirty="0" err="1" smtClean="0"/>
              <a:t>участю</a:t>
            </a:r>
            <a:r>
              <a:rPr lang="ru-RU" sz="3800" dirty="0" smtClean="0"/>
              <a:t> </a:t>
            </a:r>
            <a:r>
              <a:rPr lang="ru-RU" sz="3800" dirty="0" err="1" smtClean="0"/>
              <a:t>режисера-постановника</a:t>
            </a:r>
            <a:r>
              <a:rPr lang="ru-RU" sz="3800" dirty="0" smtClean="0"/>
              <a:t> </a:t>
            </a:r>
            <a:r>
              <a:rPr lang="ru-RU" sz="3800" dirty="0" err="1" smtClean="0"/>
              <a:t>Гната</a:t>
            </a:r>
            <a:r>
              <a:rPr lang="ru-RU" sz="3800" dirty="0" smtClean="0"/>
              <a:t> </a:t>
            </a:r>
            <a:r>
              <a:rPr lang="ru-RU" sz="3800" dirty="0" err="1" smtClean="0"/>
              <a:t>Юри</a:t>
            </a:r>
            <a:r>
              <a:rPr lang="ru-RU" sz="3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i="1" dirty="0" smtClean="0"/>
              <a:t>Збірки Володимира Винниченка</a:t>
            </a:r>
            <a:endParaRPr lang="ru-RU" sz="4000" i="1" dirty="0"/>
          </a:p>
        </p:txBody>
      </p:sp>
      <p:pic>
        <p:nvPicPr>
          <p:cNvPr id="1026" name="Picture 2" descr="D:\винниченко\1906-42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38950" y="1920875"/>
            <a:ext cx="2875099" cy="4433888"/>
          </a:xfrm>
          <a:prstGeom prst="rect">
            <a:avLst/>
          </a:prstGeom>
          <a:noFill/>
        </p:spPr>
      </p:pic>
      <p:pic>
        <p:nvPicPr>
          <p:cNvPr id="1027" name="Picture 3" descr="D:\винниченко\i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188246">
            <a:off x="6086463" y="1296784"/>
            <a:ext cx="2808312" cy="1872208"/>
          </a:xfrm>
          <a:prstGeom prst="rect">
            <a:avLst/>
          </a:prstGeom>
          <a:noFill/>
        </p:spPr>
      </p:pic>
      <p:pic>
        <p:nvPicPr>
          <p:cNvPr id="1028" name="Picture 4" descr="D:\винниченко\i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83362">
            <a:off x="408491" y="1482272"/>
            <a:ext cx="3168352" cy="1869534"/>
          </a:xfrm>
          <a:prstGeom prst="rect">
            <a:avLst/>
          </a:prstGeom>
          <a:noFill/>
        </p:spPr>
      </p:pic>
      <p:pic>
        <p:nvPicPr>
          <p:cNvPr id="1029" name="Picture 5" descr="D:\винниченко\75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71506">
            <a:off x="6804248" y="3717032"/>
            <a:ext cx="1971675" cy="2686050"/>
          </a:xfrm>
          <a:prstGeom prst="rect">
            <a:avLst/>
          </a:prstGeom>
          <a:noFill/>
        </p:spPr>
      </p:pic>
      <p:pic>
        <p:nvPicPr>
          <p:cNvPr id="1030" name="Picture 6" descr="D:\винниченко\63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876630">
            <a:off x="539555" y="3996752"/>
            <a:ext cx="2232248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Збірка </a:t>
            </a:r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“Краса</a:t>
            </a: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сила”</a:t>
            </a:r>
            <a:endParaRPr lang="ru-RU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Збірка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“Краса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сила”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написана у 1906 році.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увійшло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оповідань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Заручини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Антрепреньор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Гаркун-Задунайський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машини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Мнімий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однойменне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оповідання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дало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збірці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sz="5400" dirty="0" smtClean="0"/>
              <a:t> </a:t>
            </a:r>
            <a:r>
              <a:rPr lang="uk-UA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Збірка </a:t>
            </a:r>
            <a:r>
              <a:rPr lang="uk-UA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“Дрібні</a:t>
            </a:r>
            <a:r>
              <a:rPr lang="uk-UA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оповідання. Книга ІІ</a:t>
            </a:r>
            <a:r>
              <a:rPr lang="uk-UA" sz="5400" dirty="0" smtClean="0"/>
              <a:t>”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060848"/>
            <a:ext cx="8928992" cy="4608512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 збірки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“Дрібні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оповідання. Книга ІІ”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увійшли твори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“Дим”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“Темна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сила”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“Хто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ворог?”, 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пристані”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“Уміркований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щирий”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“Раб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краси”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“Малорос-європеєць”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“Голод”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“Честь”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“Ланцюг”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“Третя</a:t>
            </a: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книжка </a:t>
            </a:r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оповідань”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3200" i="1" dirty="0" err="1" smtClean="0">
                <a:latin typeface="Times New Roman" pitchFamily="18" charset="0"/>
                <a:cs typeface="Times New Roman" pitchFamily="18" charset="0"/>
              </a:rPr>
              <a:t>“Третьої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книжки </a:t>
            </a:r>
            <a:r>
              <a:rPr lang="uk-UA" sz="3200" i="1" dirty="0" err="1" smtClean="0">
                <a:latin typeface="Times New Roman" pitchFamily="18" charset="0"/>
                <a:cs typeface="Times New Roman" pitchFamily="18" charset="0"/>
              </a:rPr>
              <a:t>оповідань”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митець включив твори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“Момент”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“Глум”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“Рабині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справжнього”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“Записна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книжка”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“Купля”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“Кумедія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Костем”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“Щось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більше за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нас”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“Зіна”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Збірка </a:t>
            </a:r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“Твори</a:t>
            </a: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Книга І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Збірка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“Твори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. Книга І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містила твори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“Дрібниця”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“Студент”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“Кузь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Грицунь”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“Таємна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пригода”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“Чудний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епізод”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“Тайна”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Збірка </a:t>
            </a:r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“Твори</a:t>
            </a: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Книга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i="1" dirty="0" smtClean="0"/>
              <a:t>”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43872"/>
          </a:xfrm>
        </p:spPr>
        <p:txBody>
          <a:bodyPr/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збірки</a:t>
            </a:r>
            <a:r>
              <a:rPr lang="uk-UA" sz="2800" i="1" dirty="0" smtClean="0"/>
              <a:t> </a:t>
            </a:r>
            <a:r>
              <a:rPr lang="uk-UA" sz="2800" i="1" dirty="0" err="1" smtClean="0"/>
              <a:t>“Твори</a:t>
            </a:r>
            <a:r>
              <a:rPr lang="uk-UA" sz="2800" i="1" dirty="0" smtClean="0"/>
              <a:t>. Книга </a:t>
            </a:r>
            <a:r>
              <a:rPr lang="en-US" sz="2800" i="1" dirty="0" smtClean="0"/>
              <a:t>V</a:t>
            </a:r>
            <a:r>
              <a:rPr lang="uk-UA" sz="2800" i="1" dirty="0" smtClean="0"/>
              <a:t> ”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увійшли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“Історія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Якимового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будинку”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“Промінь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сонця”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“Федько-халамидник”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“Маленька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рисочка”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“Чекання”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“Таємність”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“Виривок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зі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споминів”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Володимир Кирилович Винниченко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Прозаїк і драматург,</a:t>
            </a:r>
          </a:p>
          <a:p>
            <a:pPr lvl="1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визначний політик,</a:t>
            </a:r>
          </a:p>
          <a:p>
            <a:pPr lvl="1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керівник першого</a:t>
            </a:r>
          </a:p>
          <a:p>
            <a:pPr lvl="1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українського уряду,</a:t>
            </a:r>
          </a:p>
          <a:p>
            <a:pPr lvl="1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автор 14 романів,</a:t>
            </a:r>
          </a:p>
          <a:p>
            <a:pPr lvl="1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близько 100 оповідань.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volodumur_vunnuchenko_ukrtvir.info_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3050" y="2342356"/>
            <a:ext cx="2628900" cy="3590925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Новела </a:t>
            </a:r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“Момент”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Новела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“Момент”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була написана у 1910 році. Фахівці визнали її справжньою перлиною творчості Винниченка. Автор порушує в ній проблеми, які споконвіку хвилювали людей.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центрі твору – історія випадкової зустрічі революціонера-підпільника, від імені якого ведеться розповідь, та панни Мусі.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новелі два мотиви – життя й смерті – сплетені у нерозривну єдність.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“</a:t>
            </a:r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Сонячна</a:t>
            </a:r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машина”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algn="just"/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“Сонячна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машина”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перший в Україні науково-фантастичний роман-утопія, в якому письменник створив оригінальну модель майбутнього суспільства.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Науково-фантастичний роман – це великий епічний твір, дія в якому відбувається в майбутньому щодо часу його написання.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Драматичні твори Володимира Винниченка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uk-UA" dirty="0" err="1" smtClean="0"/>
              <a:t>“Дисгармонія”</a:t>
            </a:r>
            <a:endParaRPr lang="uk-UA" dirty="0" smtClean="0"/>
          </a:p>
          <a:p>
            <a:r>
              <a:rPr lang="uk-UA" dirty="0" err="1" smtClean="0"/>
              <a:t>“Брехня”</a:t>
            </a:r>
            <a:endParaRPr lang="uk-UA" dirty="0" smtClean="0"/>
          </a:p>
          <a:p>
            <a:r>
              <a:rPr lang="uk-UA" dirty="0" err="1" smtClean="0"/>
              <a:t>“Закон”</a:t>
            </a:r>
            <a:endParaRPr lang="uk-UA" dirty="0" smtClean="0"/>
          </a:p>
          <a:p>
            <a:r>
              <a:rPr lang="uk-UA" dirty="0" err="1" smtClean="0"/>
              <a:t>“Щаблі</a:t>
            </a:r>
            <a:r>
              <a:rPr lang="uk-UA" dirty="0" smtClean="0"/>
              <a:t> </a:t>
            </a:r>
            <a:r>
              <a:rPr lang="uk-UA" dirty="0" err="1" smtClean="0"/>
              <a:t>життя”</a:t>
            </a:r>
            <a:endParaRPr lang="uk-UA" dirty="0" smtClean="0"/>
          </a:p>
          <a:p>
            <a:r>
              <a:rPr lang="uk-UA" dirty="0" err="1" smtClean="0"/>
              <a:t>“Гріх”</a:t>
            </a:r>
            <a:endParaRPr lang="uk-UA" dirty="0" smtClean="0"/>
          </a:p>
          <a:p>
            <a:r>
              <a:rPr lang="uk-UA" dirty="0" err="1" smtClean="0"/>
              <a:t>“Дочка</a:t>
            </a:r>
            <a:r>
              <a:rPr lang="uk-UA" dirty="0" smtClean="0"/>
              <a:t> </a:t>
            </a:r>
            <a:r>
              <a:rPr lang="uk-UA" dirty="0" err="1" smtClean="0"/>
              <a:t>жандарма”</a:t>
            </a:r>
            <a:endParaRPr lang="uk-UA" dirty="0" smtClean="0"/>
          </a:p>
          <a:p>
            <a:r>
              <a:rPr lang="uk-UA" dirty="0" err="1" smtClean="0"/>
              <a:t>“Молода</a:t>
            </a:r>
            <a:r>
              <a:rPr lang="uk-UA" dirty="0" smtClean="0"/>
              <a:t> </a:t>
            </a:r>
            <a:r>
              <a:rPr lang="uk-UA" dirty="0" err="1" smtClean="0"/>
              <a:t>кров”</a:t>
            </a:r>
            <a:endParaRPr lang="uk-UA" dirty="0" smtClean="0"/>
          </a:p>
          <a:p>
            <a:r>
              <a:rPr lang="uk-UA" dirty="0" err="1" smtClean="0"/>
              <a:t>“Пригводжені”</a:t>
            </a:r>
            <a:endParaRPr lang="uk-UA" dirty="0" smtClean="0"/>
          </a:p>
          <a:p>
            <a:r>
              <a:rPr lang="uk-UA" dirty="0" err="1" smtClean="0"/>
              <a:t>“Великий</a:t>
            </a:r>
            <a:r>
              <a:rPr lang="uk-UA" dirty="0" smtClean="0"/>
              <a:t> </a:t>
            </a:r>
            <a:r>
              <a:rPr lang="uk-UA" dirty="0" err="1" smtClean="0"/>
              <a:t>Молох”</a:t>
            </a:r>
            <a:endParaRPr lang="uk-UA" dirty="0" smtClean="0"/>
          </a:p>
          <a:p>
            <a:r>
              <a:rPr lang="uk-UA" dirty="0" err="1" smtClean="0"/>
              <a:t>“Чорна</a:t>
            </a:r>
            <a:r>
              <a:rPr lang="uk-UA" dirty="0" smtClean="0"/>
              <a:t> Пантера і Білий </a:t>
            </a:r>
            <a:r>
              <a:rPr lang="uk-UA" dirty="0" err="1" smtClean="0"/>
              <a:t>Ведмідь”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046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Володимир Винниченко </a:t>
            </a:r>
            <a:r>
              <a:rPr lang="uk-UA" sz="2800" dirty="0" err="1" smtClean="0"/>
              <a:t>прагув</a:t>
            </a:r>
            <a:r>
              <a:rPr lang="uk-UA" sz="2800" dirty="0" smtClean="0"/>
              <a:t> якнайглибше проникнути в різні аспекти проблеми  людського буття. Це зумовило органічний </a:t>
            </a:r>
            <a:r>
              <a:rPr lang="uk-UA" sz="2800" dirty="0" err="1" smtClean="0"/>
              <a:t>синтезнеореалізму</a:t>
            </a:r>
            <a:r>
              <a:rPr lang="uk-UA" sz="2800" dirty="0" smtClean="0"/>
              <a:t> та імпресіонізму в його прозі. Принцип такого синтезу письменник пояснив в одному з оповідань:</a:t>
            </a:r>
          </a:p>
          <a:p>
            <a:pPr algn="ctr"/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“Людина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– це рух переживання, це думка, радість, печаль, мрія, страждання, надія. Техніка? Форма? Давайте її сюди, давайте найкращу, найдосконалішу форму: імпресіонізм, примітивізм, натуралізм, все, що може найкраще окреслити людину, давайте все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сюдщи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!”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Презентацію виконали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>
                <a:latin typeface="Monotype Corsiva" pitchFamily="66" charset="0"/>
                <a:cs typeface="Times New Roman" pitchFamily="18" charset="0"/>
              </a:rPr>
              <a:t>у</a:t>
            </a:r>
            <a:r>
              <a:rPr lang="uk-UA" sz="3600" dirty="0" smtClean="0">
                <a:latin typeface="Monotype Corsiva" pitchFamily="66" charset="0"/>
                <a:cs typeface="Times New Roman" pitchFamily="18" charset="0"/>
              </a:rPr>
              <a:t>чні 10 класу </a:t>
            </a:r>
          </a:p>
          <a:p>
            <a:pPr algn="ctr">
              <a:buNone/>
            </a:pPr>
            <a:r>
              <a:rPr lang="uk-UA" sz="3600" dirty="0" err="1" smtClean="0">
                <a:latin typeface="Monotype Corsiva" pitchFamily="66" charset="0"/>
                <a:cs typeface="Times New Roman" pitchFamily="18" charset="0"/>
              </a:rPr>
              <a:t>Васілєвський</a:t>
            </a:r>
            <a:r>
              <a:rPr lang="uk-UA" sz="3600" dirty="0" smtClean="0">
                <a:latin typeface="Monotype Corsiva" pitchFamily="66" charset="0"/>
                <a:cs typeface="Times New Roman" pitchFamily="18" charset="0"/>
              </a:rPr>
              <a:t> Роман</a:t>
            </a:r>
          </a:p>
          <a:p>
            <a:pPr algn="ctr">
              <a:buNone/>
            </a:pPr>
            <a:r>
              <a:rPr lang="uk-UA" sz="3600" dirty="0" smtClean="0">
                <a:latin typeface="Monotype Corsiva" pitchFamily="66" charset="0"/>
                <a:cs typeface="Times New Roman" pitchFamily="18" charset="0"/>
              </a:rPr>
              <a:t>т</a:t>
            </a:r>
            <a:r>
              <a:rPr lang="uk-UA" sz="3600" dirty="0" smtClean="0">
                <a:latin typeface="Monotype Corsiva" pitchFamily="66" charset="0"/>
                <a:cs typeface="Times New Roman" pitchFamily="18" charset="0"/>
              </a:rPr>
              <a:t>а</a:t>
            </a:r>
          </a:p>
          <a:p>
            <a:pPr algn="ctr">
              <a:buNone/>
            </a:pPr>
            <a:r>
              <a:rPr lang="uk-UA" sz="3600" dirty="0" err="1" smtClean="0">
                <a:latin typeface="Monotype Corsiva" pitchFamily="66" charset="0"/>
                <a:cs typeface="Times New Roman" pitchFamily="18" charset="0"/>
              </a:rPr>
              <a:t>Шутка</a:t>
            </a:r>
            <a:r>
              <a:rPr lang="uk-UA" sz="3600" dirty="0" smtClean="0">
                <a:latin typeface="Monotype Corsiva" pitchFamily="66" charset="0"/>
                <a:cs typeface="Times New Roman" pitchFamily="18" charset="0"/>
              </a:rPr>
              <a:t> Христина</a:t>
            </a:r>
            <a:endParaRPr lang="ru-RU" sz="3600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uk-UA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Дякуємо за увагу!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Літературний дебют</a:t>
            </a:r>
            <a:endParaRPr lang="ru-RU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Літературний дебют Винниченка відбувся в 1902 році на сторінках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“Киевской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старин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”, коли він подав на конкурс цього часопису оповідання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“Сила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краса”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Це був справжній вибух у літературі, настільки сильний, що його порівнюють з появою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“Кобзаря”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Тараса Шевченка! Цей дебют міг би і не відбутися, якби не фінансова допомога мецената й патріота Євгена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Чикаленка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Леся Українка у статті про ранню прозу Винниченка, зупинившись на оповіданнях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“Краса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сила”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“Голота”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“Біля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машини”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“Голод”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підкреслила, що письменник підніс українську літературу до рівня західноєвропейської, розвиваючи літературний напрям неоромантизму. Твори молодого прозаїка викликали великий резонанс і серед громадськості. Вони стали справжніми бестселерами нової епохи.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Творчість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Винниченка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розпадається</a:t>
            </a:r>
            <a:r>
              <a:rPr lang="ru-RU" sz="2800" dirty="0" smtClean="0"/>
              <a:t> на два </a:t>
            </a:r>
            <a:r>
              <a:rPr lang="ru-RU" sz="2800" dirty="0" err="1" smtClean="0"/>
              <a:t>періоди</a:t>
            </a:r>
            <a:r>
              <a:rPr lang="ru-RU" sz="2800" dirty="0" smtClean="0"/>
              <a:t>: перший </a:t>
            </a:r>
            <a:r>
              <a:rPr lang="ru-RU" sz="2800" dirty="0" err="1" smtClean="0"/>
              <a:t>охоплює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більшу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частину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творів</a:t>
            </a:r>
            <a:r>
              <a:rPr lang="ru-RU" sz="2800" dirty="0" smtClean="0"/>
              <a:t> «</a:t>
            </a:r>
            <a:r>
              <a:rPr lang="ru-RU" sz="2800" dirty="0" err="1" smtClean="0"/>
              <a:t>малої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» (</a:t>
            </a:r>
            <a:r>
              <a:rPr lang="ru-RU" sz="2800" dirty="0" err="1" smtClean="0">
                <a:hlinkClick r:id="rId2" tooltip="Нарис"/>
              </a:rPr>
              <a:t>нариси</a:t>
            </a:r>
            <a:r>
              <a:rPr lang="ru-RU" sz="2800" dirty="0" smtClean="0"/>
              <a:t>, </a:t>
            </a:r>
            <a:r>
              <a:rPr lang="ru-RU" sz="2800" dirty="0" err="1" smtClean="0">
                <a:hlinkClick r:id="rId3" tooltip="Оповідання"/>
              </a:rPr>
              <a:t>оповідання</a:t>
            </a:r>
            <a:r>
              <a:rPr lang="ru-RU" sz="2800" dirty="0" smtClean="0"/>
              <a:t>), </a:t>
            </a:r>
            <a:r>
              <a:rPr lang="ru-RU" sz="2800" dirty="0" err="1" smtClean="0"/>
              <a:t>написаних</a:t>
            </a:r>
            <a:r>
              <a:rPr lang="ru-RU" sz="2800" dirty="0" smtClean="0"/>
              <a:t> (</a:t>
            </a:r>
            <a:r>
              <a:rPr lang="ru-RU" sz="2800" dirty="0" err="1" smtClean="0"/>
              <a:t>із</a:t>
            </a:r>
            <a:r>
              <a:rPr lang="ru-RU" sz="2800" dirty="0" smtClean="0"/>
              <a:t> 1902) до </a:t>
            </a:r>
            <a:r>
              <a:rPr lang="ru-RU" sz="2800" dirty="0" err="1" smtClean="0"/>
              <a:t>наступу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революції</a:t>
            </a:r>
            <a:r>
              <a:rPr lang="ru-RU" sz="2800" dirty="0" smtClean="0"/>
              <a:t> 1905 . До другого </a:t>
            </a:r>
            <a:r>
              <a:rPr lang="ru-RU" sz="2800" dirty="0" err="1" smtClean="0"/>
              <a:t>періоду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відносяться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оповідання,</a:t>
            </a:r>
            <a:r>
              <a:rPr lang="ru-RU" sz="2800" dirty="0" err="1" smtClean="0">
                <a:hlinkClick r:id="rId4" tooltip="П'єса"/>
              </a:rPr>
              <a:t>п'єси</a:t>
            </a:r>
            <a:r>
              <a:rPr lang="ru-RU" sz="2800" dirty="0" smtClean="0"/>
              <a:t> 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5" tooltip="Роман (жанр)"/>
              </a:rPr>
              <a:t>романи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з'явилися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революції</a:t>
            </a:r>
            <a:r>
              <a:rPr lang="ru-RU" sz="2800" dirty="0" smtClean="0"/>
              <a:t> 1905 року.</a:t>
            </a:r>
            <a:endParaRPr lang="ru-RU" sz="2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Перший </a:t>
            </a:r>
            <a:r>
              <a:rPr lang="ru-RU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період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 smtClean="0"/>
              <a:t>Живлячись</a:t>
            </a:r>
            <a:r>
              <a:rPr lang="ru-RU" sz="2400" dirty="0" smtClean="0"/>
              <a:t> настроями </a:t>
            </a:r>
            <a:r>
              <a:rPr lang="ru-RU" sz="2400" dirty="0" err="1" smtClean="0"/>
              <a:t>бідняцько-батрацьких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мас</a:t>
            </a:r>
            <a:r>
              <a:rPr lang="ru-RU" sz="2400" dirty="0" smtClean="0"/>
              <a:t> в </a:t>
            </a:r>
            <a:r>
              <a:rPr lang="ru-RU" sz="2400" dirty="0" err="1" smtClean="0"/>
              <a:t>епоху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революції</a:t>
            </a:r>
            <a:r>
              <a:rPr lang="ru-RU" sz="2400" dirty="0" smtClean="0"/>
              <a:t> (</a:t>
            </a:r>
            <a:r>
              <a:rPr lang="ru-RU" sz="2400" dirty="0" err="1" smtClean="0"/>
              <a:t>селянські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рухи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2" tooltip="1902"/>
              </a:rPr>
              <a:t>1902</a:t>
            </a:r>
            <a:r>
              <a:rPr lang="ru-RU" sz="2400" dirty="0" smtClean="0"/>
              <a:t>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революційними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прагненнями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відомої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інтелігенції</a:t>
            </a:r>
            <a:r>
              <a:rPr lang="ru-RU" sz="2400" dirty="0" smtClean="0"/>
              <a:t>, Винниченко уже </a:t>
            </a:r>
            <a:r>
              <a:rPr lang="ru-RU" sz="2400" dirty="0" err="1" smtClean="0"/>
              <a:t>з</a:t>
            </a:r>
            <a:r>
              <a:rPr lang="ru-RU" sz="2400" dirty="0" smtClean="0"/>
              <a:t> перших </a:t>
            </a:r>
            <a:r>
              <a:rPr lang="ru-RU" sz="2400" dirty="0" err="1" smtClean="0"/>
              <a:t>кроків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 почав </a:t>
            </a:r>
            <a:r>
              <a:rPr lang="ru-RU" sz="2400" dirty="0" err="1" smtClean="0"/>
              <a:t>розповідати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по-новому (</a:t>
            </a:r>
            <a:r>
              <a:rPr lang="ru-RU" sz="2400" dirty="0" smtClean="0">
                <a:hlinkClick r:id="rId3" tooltip="Біля машини (ще не написана)"/>
              </a:rPr>
              <a:t>«</a:t>
            </a:r>
            <a:r>
              <a:rPr lang="ru-RU" sz="2400" dirty="0" err="1" smtClean="0">
                <a:hlinkClick r:id="rId3" tooltip="Біля машини (ще не написана)"/>
              </a:rPr>
              <a:t>Біля</a:t>
            </a:r>
            <a:r>
              <a:rPr lang="ru-RU" sz="2400" dirty="0" smtClean="0">
                <a:hlinkClick r:id="rId3" tooltip="Біля машини (ще не написана)"/>
              </a:rPr>
              <a:t> </a:t>
            </a:r>
            <a:r>
              <a:rPr lang="ru-RU" sz="2400" dirty="0" err="1" smtClean="0">
                <a:hlinkClick r:id="rId3" tooltip="Біля машини (ще не написана)"/>
              </a:rPr>
              <a:t>машини</a:t>
            </a:r>
            <a:r>
              <a:rPr lang="ru-RU" sz="2400" dirty="0" smtClean="0">
                <a:hlinkClick r:id="rId3" tooltip="Біля машини (ще не написана)"/>
              </a:rPr>
              <a:t>»</a:t>
            </a:r>
            <a:r>
              <a:rPr lang="ru-RU" sz="2400" dirty="0" smtClean="0"/>
              <a:t>, «</a:t>
            </a:r>
            <a:r>
              <a:rPr lang="ru-RU" sz="2400" dirty="0" err="1" smtClean="0"/>
              <a:t>Контрасти</a:t>
            </a:r>
            <a:r>
              <a:rPr lang="ru-RU" sz="2400" dirty="0" smtClean="0"/>
              <a:t>», «</a:t>
            </a:r>
            <a:r>
              <a:rPr lang="ru-RU" sz="2400" dirty="0" err="1" smtClean="0"/>
              <a:t>Голота</a:t>
            </a:r>
            <a:r>
              <a:rPr lang="ru-RU" sz="2400" dirty="0" smtClean="0"/>
              <a:t>», «На </a:t>
            </a:r>
            <a:r>
              <a:rPr lang="ru-RU" sz="2400" dirty="0" err="1" smtClean="0"/>
              <a:t>пристані</a:t>
            </a:r>
            <a:r>
              <a:rPr lang="ru-RU" sz="2400" dirty="0" smtClean="0"/>
              <a:t>», «Раб </a:t>
            </a:r>
            <a:r>
              <a:rPr lang="ru-RU" sz="2400" dirty="0" err="1" smtClean="0"/>
              <a:t>краси</a:t>
            </a:r>
            <a:r>
              <a:rPr lang="ru-RU" sz="2400" dirty="0" smtClean="0"/>
              <a:t>», «</a:t>
            </a:r>
            <a:r>
              <a:rPr lang="ru-RU" sz="2400" dirty="0" err="1" smtClean="0"/>
              <a:t>Хто</a:t>
            </a:r>
            <a:r>
              <a:rPr lang="ru-RU" sz="2400" dirty="0" smtClean="0"/>
              <a:t> ворог?», «Голод», «</a:t>
            </a:r>
            <a:r>
              <a:rPr lang="ru-RU" sz="2400" dirty="0" err="1" smtClean="0"/>
              <a:t>Салдатики</a:t>
            </a:r>
            <a:r>
              <a:rPr lang="ru-RU" sz="2400" dirty="0" smtClean="0"/>
              <a:t>», «Кузь та </a:t>
            </a:r>
            <a:r>
              <a:rPr lang="ru-RU" sz="2400" dirty="0" err="1" smtClean="0"/>
              <a:t>Грицунь</a:t>
            </a:r>
            <a:r>
              <a:rPr lang="ru-RU" sz="2400" dirty="0" smtClean="0"/>
              <a:t>», «Босяк», «</a:t>
            </a:r>
            <a:r>
              <a:rPr lang="ru-RU" sz="2400" dirty="0" err="1" smtClean="0"/>
              <a:t>Терень</a:t>
            </a:r>
            <a:r>
              <a:rPr lang="ru-RU" sz="2400" dirty="0" smtClean="0"/>
              <a:t>»).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ці</a:t>
            </a:r>
            <a:r>
              <a:rPr lang="ru-RU" sz="2400" dirty="0" smtClean="0"/>
              <a:t> твори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позбавлені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народницького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підходу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забарвлення</a:t>
            </a:r>
            <a:r>
              <a:rPr lang="ru-RU" sz="2400" dirty="0" smtClean="0"/>
              <a:t>; без </a:t>
            </a:r>
            <a:r>
              <a:rPr lang="ru-RU" sz="2400" dirty="0" err="1" smtClean="0">
                <a:hlinkClick r:id="rId4" tooltip="Ідеалізація"/>
              </a:rPr>
              <a:t>ідеалізації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художньо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показані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боротьбі</a:t>
            </a:r>
            <a:r>
              <a:rPr lang="ru-RU" sz="2400" dirty="0" smtClean="0"/>
              <a:t> батраки, </a:t>
            </a:r>
            <a:r>
              <a:rPr lang="ru-RU" sz="2400" dirty="0" err="1" smtClean="0"/>
              <a:t>селяни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вороги. </a:t>
            </a:r>
            <a:endParaRPr lang="ru-RU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гаряче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публіцистично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виявляє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наповнюючи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оповідання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революційністю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художньо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втілюючи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солідарність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(«мала форма» 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стисло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коротко, популярно)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розраховане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масове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революційну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функціональність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Недарма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оповідань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випускалися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агітброшури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виявляючи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революційну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потенцію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безперспективність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батраків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селян-бідняків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Винниченко кличе до них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міський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пролетаріат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зрусифікований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відірваний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села, а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революційну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інтелігенцію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46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Водночас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 Винниченко </a:t>
            </a:r>
            <a:r>
              <a:rPr lang="ru-RU" dirty="0" err="1" smtClean="0"/>
              <a:t>гостро</a:t>
            </a:r>
            <a:r>
              <a:rPr lang="ru-RU" dirty="0" smtClean="0"/>
              <a:t>,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влучно</a:t>
            </a:r>
            <a:r>
              <a:rPr lang="ru-RU" dirty="0" smtClean="0"/>
              <a:t> </a:t>
            </a:r>
            <a:r>
              <a:rPr lang="ru-RU" dirty="0" err="1" smtClean="0"/>
              <a:t>висміює</a:t>
            </a:r>
            <a:r>
              <a:rPr lang="ru-RU" dirty="0" smtClean="0"/>
              <a:t> </a:t>
            </a:r>
            <a:r>
              <a:rPr lang="ru-RU" dirty="0" err="1" smtClean="0"/>
              <a:t>міщанські</a:t>
            </a:r>
            <a:r>
              <a:rPr lang="ru-RU" dirty="0" smtClean="0"/>
              <a:t> </a:t>
            </a:r>
            <a:r>
              <a:rPr lang="ru-RU" dirty="0" err="1" smtClean="0"/>
              <a:t>захоплення</a:t>
            </a:r>
            <a:r>
              <a:rPr lang="ru-RU" dirty="0" smtClean="0"/>
              <a:t>, </a:t>
            </a:r>
            <a:r>
              <a:rPr lang="ru-RU" dirty="0" err="1" smtClean="0"/>
              <a:t>життєві</a:t>
            </a:r>
            <a:r>
              <a:rPr lang="ru-RU" dirty="0" smtClean="0"/>
              <a:t> «</a:t>
            </a:r>
            <a:r>
              <a:rPr lang="ru-RU" dirty="0" err="1" smtClean="0"/>
              <a:t>ідеали</a:t>
            </a:r>
            <a:r>
              <a:rPr lang="ru-RU" dirty="0" smtClean="0"/>
              <a:t>» («</a:t>
            </a:r>
            <a:r>
              <a:rPr lang="ru-RU" dirty="0" err="1" smtClean="0"/>
              <a:t>Заручини</a:t>
            </a:r>
            <a:r>
              <a:rPr lang="ru-RU" dirty="0" smtClean="0"/>
              <a:t>»), </a:t>
            </a:r>
            <a:r>
              <a:rPr lang="ru-RU" dirty="0" err="1" smtClean="0"/>
              <a:t>боягузливе</a:t>
            </a:r>
            <a:r>
              <a:rPr lang="ru-RU" dirty="0" smtClean="0"/>
              <a:t> </a:t>
            </a:r>
            <a:r>
              <a:rPr lang="ru-RU" dirty="0" err="1" smtClean="0"/>
              <a:t>українофільство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шалений</a:t>
            </a:r>
            <a:r>
              <a:rPr lang="ru-RU" dirty="0" smtClean="0"/>
              <a:t> </a:t>
            </a:r>
            <a:r>
              <a:rPr lang="ru-RU" dirty="0" err="1" smtClean="0"/>
              <a:t>націоналізм</a:t>
            </a:r>
            <a:r>
              <a:rPr lang="ru-RU" dirty="0" smtClean="0"/>
              <a:t> («</a:t>
            </a:r>
            <a:r>
              <a:rPr lang="ru-RU" dirty="0" err="1" smtClean="0"/>
              <a:t>забирайтеся</a:t>
            </a:r>
            <a:r>
              <a:rPr lang="ru-RU" dirty="0" smtClean="0"/>
              <a:t>, </a:t>
            </a:r>
            <a:r>
              <a:rPr lang="ru-RU" dirty="0" err="1" smtClean="0"/>
              <a:t>кацапи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наших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в'язниць</a:t>
            </a:r>
            <a:r>
              <a:rPr lang="ru-RU" dirty="0" smtClean="0"/>
              <a:t>!» — в </a:t>
            </a:r>
            <a:r>
              <a:rPr lang="ru-RU" dirty="0" err="1" smtClean="0"/>
              <a:t>оповіданні</a:t>
            </a:r>
            <a:r>
              <a:rPr lang="ru-RU" dirty="0" smtClean="0"/>
              <a:t> «</a:t>
            </a:r>
            <a:r>
              <a:rPr lang="ru-RU" dirty="0" err="1" smtClean="0"/>
              <a:t>Уміркований</a:t>
            </a:r>
            <a:r>
              <a:rPr lang="ru-RU" dirty="0" smtClean="0"/>
              <a:t> та </a:t>
            </a:r>
            <a:r>
              <a:rPr lang="ru-RU" dirty="0" err="1" smtClean="0"/>
              <a:t>щирий</a:t>
            </a:r>
            <a:r>
              <a:rPr lang="ru-RU" dirty="0" smtClean="0"/>
              <a:t>»), </a:t>
            </a:r>
            <a:r>
              <a:rPr lang="ru-RU" dirty="0" err="1" smtClean="0"/>
              <a:t>національне</a:t>
            </a:r>
            <a:r>
              <a:rPr lang="ru-RU" dirty="0" smtClean="0"/>
              <a:t> «</a:t>
            </a:r>
            <a:r>
              <a:rPr lang="ru-RU" dirty="0" err="1" smtClean="0"/>
              <a:t>народництво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культурництво</a:t>
            </a:r>
            <a:r>
              <a:rPr lang="ru-RU" dirty="0" smtClean="0"/>
              <a:t>» («</a:t>
            </a:r>
            <a:r>
              <a:rPr lang="ru-RU" dirty="0" err="1" smtClean="0"/>
              <a:t>Антрепреньор</a:t>
            </a:r>
            <a:r>
              <a:rPr lang="ru-RU" dirty="0" smtClean="0"/>
              <a:t> Гаркун </a:t>
            </a:r>
            <a:r>
              <a:rPr lang="ru-RU" dirty="0" err="1" smtClean="0"/>
              <a:t>Задунайський</a:t>
            </a:r>
            <a:r>
              <a:rPr lang="ru-RU" dirty="0" smtClean="0"/>
              <a:t>», </a:t>
            </a:r>
            <a:r>
              <a:rPr lang="ru-RU" dirty="0" err="1" smtClean="0"/>
              <a:t>пізніше</a:t>
            </a:r>
            <a:r>
              <a:rPr lang="ru-RU" dirty="0" smtClean="0"/>
              <a:t> — </a:t>
            </a:r>
            <a:r>
              <a:rPr lang="ru-RU" dirty="0" err="1" smtClean="0"/>
              <a:t>комедії</a:t>
            </a:r>
            <a:r>
              <a:rPr lang="ru-RU" dirty="0" smtClean="0"/>
              <a:t>: «Молода кров», «</a:t>
            </a:r>
            <a:r>
              <a:rPr lang="ru-RU" dirty="0" err="1" smtClean="0"/>
              <a:t>Співочі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»),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ліберальності</a:t>
            </a:r>
            <a:r>
              <a:rPr lang="ru-RU" dirty="0" smtClean="0"/>
              <a:t> «</a:t>
            </a:r>
            <a:r>
              <a:rPr lang="ru-RU" dirty="0" err="1" smtClean="0"/>
              <a:t>рідних</a:t>
            </a:r>
            <a:r>
              <a:rPr lang="ru-RU" dirty="0" smtClean="0"/>
              <a:t>» </a:t>
            </a:r>
            <a:r>
              <a:rPr lang="ru-RU" dirty="0" err="1" smtClean="0"/>
              <a:t>поміщиків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буржуазії</a:t>
            </a:r>
            <a:r>
              <a:rPr lang="ru-RU" dirty="0" smtClean="0"/>
              <a:t> («</a:t>
            </a:r>
            <a:r>
              <a:rPr lang="ru-RU" dirty="0" err="1" smtClean="0"/>
              <a:t>Малорос-європеєць</a:t>
            </a:r>
            <a:r>
              <a:rPr lang="ru-RU" dirty="0" smtClean="0"/>
              <a:t>»), </a:t>
            </a:r>
            <a:r>
              <a:rPr lang="ru-RU" dirty="0" err="1" smtClean="0"/>
              <a:t>псевдореволюційність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. До </a:t>
            </a:r>
            <a:r>
              <a:rPr lang="ru-RU" dirty="0" err="1" smtClean="0"/>
              <a:t>революційних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Винниченка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яскраві</a:t>
            </a:r>
            <a:r>
              <a:rPr lang="ru-RU" dirty="0" smtClean="0"/>
              <a:t> </a:t>
            </a:r>
            <a:r>
              <a:rPr lang="ru-RU" dirty="0" err="1" smtClean="0"/>
              <a:t>нариси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вояцького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(«</a:t>
            </a:r>
            <a:r>
              <a:rPr lang="ru-RU" dirty="0" err="1" smtClean="0"/>
              <a:t>Боротьба</a:t>
            </a:r>
            <a:r>
              <a:rPr lang="ru-RU" dirty="0" smtClean="0"/>
              <a:t>», «</a:t>
            </a:r>
            <a:r>
              <a:rPr lang="ru-RU" dirty="0" err="1" smtClean="0"/>
              <a:t>Мнімий</a:t>
            </a:r>
            <a:r>
              <a:rPr lang="ru-RU" dirty="0" smtClean="0"/>
              <a:t> </a:t>
            </a:r>
            <a:r>
              <a:rPr lang="ru-RU" dirty="0" err="1" smtClean="0"/>
              <a:t>господін</a:t>
            </a:r>
            <a:r>
              <a:rPr lang="ru-RU" dirty="0" smtClean="0"/>
              <a:t>», «Темна сила»),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(«</a:t>
            </a:r>
            <a:r>
              <a:rPr lang="ru-RU" dirty="0" err="1" smtClean="0"/>
              <a:t>Кумедія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Костем</a:t>
            </a:r>
            <a:r>
              <a:rPr lang="ru-RU" dirty="0" smtClean="0"/>
              <a:t>», </a:t>
            </a:r>
            <a:r>
              <a:rPr lang="ru-RU" dirty="0" smtClean="0">
                <a:hlinkClick r:id="rId2" tooltip="Федько—халамидник"/>
              </a:rPr>
              <a:t>«</a:t>
            </a:r>
            <a:r>
              <a:rPr lang="ru-RU" dirty="0" err="1" smtClean="0">
                <a:hlinkClick r:id="rId2" tooltip="Федько—халамидник"/>
              </a:rPr>
              <a:t>Федько-халамидник</a:t>
            </a:r>
            <a:r>
              <a:rPr lang="ru-RU" dirty="0" smtClean="0">
                <a:hlinkClick r:id="rId2" tooltip="Федько—халамидник"/>
              </a:rPr>
              <a:t>»</a:t>
            </a:r>
            <a:r>
              <a:rPr lang="ru-RU" dirty="0" smtClean="0"/>
              <a:t>). </a:t>
            </a:r>
            <a:r>
              <a:rPr lang="ru-RU" dirty="0" err="1" smtClean="0"/>
              <a:t>Згодом</a:t>
            </a:r>
            <a:r>
              <a:rPr lang="ru-RU" dirty="0" smtClean="0"/>
              <a:t> Винниченко </a:t>
            </a:r>
            <a:r>
              <a:rPr lang="ru-RU" dirty="0" err="1" smtClean="0"/>
              <a:t>пише</a:t>
            </a:r>
            <a:r>
              <a:rPr lang="ru-RU" dirty="0" smtClean="0"/>
              <a:t> низку </a:t>
            </a:r>
            <a:r>
              <a:rPr lang="ru-RU" dirty="0" err="1" smtClean="0"/>
              <a:t>оповідань</a:t>
            </a:r>
            <a:r>
              <a:rPr lang="ru-RU" dirty="0" smtClean="0"/>
              <a:t> про </a:t>
            </a:r>
            <a:r>
              <a:rPr lang="ru-RU" dirty="0" err="1" smtClean="0"/>
              <a:t>революційну</a:t>
            </a:r>
            <a:r>
              <a:rPr lang="ru-RU" dirty="0" smtClean="0"/>
              <a:t> </a:t>
            </a:r>
            <a:r>
              <a:rPr lang="ru-RU" dirty="0" err="1" smtClean="0"/>
              <a:t>інтелігенцію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інтелігенцію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(«</a:t>
            </a:r>
            <a:r>
              <a:rPr lang="ru-RU" dirty="0" err="1" smtClean="0"/>
              <a:t>Промінь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», «</a:t>
            </a:r>
            <a:r>
              <a:rPr lang="ru-RU" dirty="0" err="1" smtClean="0"/>
              <a:t>Талісман</a:t>
            </a:r>
            <a:r>
              <a:rPr lang="ru-RU" dirty="0" smtClean="0"/>
              <a:t>», «Студент», «</a:t>
            </a:r>
            <a:r>
              <a:rPr lang="ru-RU" dirty="0" err="1" smtClean="0"/>
              <a:t>Зіна</a:t>
            </a:r>
            <a:r>
              <a:rPr lang="ru-RU" dirty="0" smtClean="0"/>
              <a:t>», а </a:t>
            </a:r>
            <a:r>
              <a:rPr lang="ru-RU" dirty="0" err="1" smtClean="0"/>
              <a:t>також</a:t>
            </a:r>
            <a:r>
              <a:rPr lang="ru-RU" dirty="0" smtClean="0"/>
              <a:t> — «</a:t>
            </a:r>
            <a:r>
              <a:rPr lang="ru-RU" dirty="0" err="1" smtClean="0"/>
              <a:t>Чудний</a:t>
            </a:r>
            <a:r>
              <a:rPr lang="ru-RU" dirty="0" smtClean="0"/>
              <a:t> </a:t>
            </a:r>
            <a:r>
              <a:rPr lang="ru-RU" dirty="0" err="1" smtClean="0"/>
              <a:t>епізод</a:t>
            </a:r>
            <a:r>
              <a:rPr lang="ru-RU" dirty="0" smtClean="0"/>
              <a:t>», «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Якимового</a:t>
            </a:r>
            <a:r>
              <a:rPr lang="ru-RU" dirty="0" smtClean="0"/>
              <a:t> </a:t>
            </a:r>
            <a:r>
              <a:rPr lang="ru-RU" dirty="0" err="1" smtClean="0"/>
              <a:t>будинку</a:t>
            </a:r>
            <a:r>
              <a:rPr lang="ru-RU" dirty="0" smtClean="0"/>
              <a:t>», «</a:t>
            </a:r>
            <a:r>
              <a:rPr lang="ru-RU" dirty="0" err="1" smtClean="0"/>
              <a:t>Дрібниця</a:t>
            </a:r>
            <a:r>
              <a:rPr lang="ru-RU" dirty="0" smtClean="0"/>
              <a:t>», «Тайна»).</a:t>
            </a:r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оповіданнях</a:t>
            </a:r>
            <a:r>
              <a:rPr lang="ru-RU" dirty="0" smtClean="0"/>
              <a:t> Винниченко </a:t>
            </a:r>
            <a:r>
              <a:rPr lang="ru-RU" dirty="0" err="1" smtClean="0"/>
              <a:t>виявив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 — </a:t>
            </a:r>
            <a:r>
              <a:rPr lang="ru-RU" dirty="0" err="1" smtClean="0"/>
              <a:t>уміння</a:t>
            </a:r>
            <a:r>
              <a:rPr lang="ru-RU" dirty="0" smtClean="0"/>
              <a:t> живо, </a:t>
            </a:r>
            <a:r>
              <a:rPr lang="ru-RU" dirty="0" err="1" smtClean="0"/>
              <a:t>вільно</a:t>
            </a:r>
            <a:r>
              <a:rPr lang="ru-RU" dirty="0" smtClean="0"/>
              <a:t>, </a:t>
            </a:r>
            <a:r>
              <a:rPr lang="ru-RU" dirty="0" err="1" smtClean="0"/>
              <a:t>захоплюючи</a:t>
            </a:r>
            <a:r>
              <a:rPr lang="ru-RU" dirty="0" smtClean="0"/>
              <a:t> </a:t>
            </a:r>
            <a:r>
              <a:rPr lang="ru-RU" dirty="0" err="1" smtClean="0"/>
              <a:t>розповідати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, </a:t>
            </a:r>
            <a:r>
              <a:rPr lang="ru-RU" dirty="0" err="1" smtClean="0"/>
              <a:t>художньо</a:t>
            </a:r>
            <a:r>
              <a:rPr lang="ru-RU" dirty="0" smtClean="0"/>
              <a:t> </a:t>
            </a:r>
            <a:r>
              <a:rPr lang="ru-RU" dirty="0" err="1" smtClean="0"/>
              <a:t>показувати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38336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Другий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Винниченко </a:t>
            </a:r>
            <a:r>
              <a:rPr lang="ru-RU" dirty="0" err="1" smtClean="0"/>
              <a:t>починає</a:t>
            </a:r>
            <a:r>
              <a:rPr lang="ru-RU" dirty="0" smtClean="0"/>
              <a:t> драмами: «</a:t>
            </a:r>
            <a:r>
              <a:rPr lang="ru-RU" dirty="0" err="1" smtClean="0"/>
              <a:t>Дисгармонія</a:t>
            </a:r>
            <a:r>
              <a:rPr lang="ru-RU" dirty="0" smtClean="0"/>
              <a:t>», «Великий Молох», «</a:t>
            </a:r>
            <a:r>
              <a:rPr lang="ru-RU" dirty="0" err="1" smtClean="0"/>
              <a:t>Щаблі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». За ними </a:t>
            </a:r>
            <a:r>
              <a:rPr lang="ru-RU" dirty="0" err="1" smtClean="0"/>
              <a:t>йдуть</a:t>
            </a:r>
            <a:r>
              <a:rPr lang="ru-RU" dirty="0" smtClean="0"/>
              <a:t>: «</a:t>
            </a:r>
            <a:r>
              <a:rPr lang="ru-RU" dirty="0" err="1" smtClean="0"/>
              <a:t>Memento</a:t>
            </a:r>
            <a:r>
              <a:rPr lang="ru-RU" dirty="0" smtClean="0"/>
              <a:t>», «Базар», «</a:t>
            </a:r>
            <a:r>
              <a:rPr lang="ru-RU" dirty="0" err="1" smtClean="0"/>
              <a:t>Брехня</a:t>
            </a:r>
            <a:r>
              <a:rPr lang="ru-RU" dirty="0" smtClean="0"/>
              <a:t>», </a:t>
            </a:r>
            <a:r>
              <a:rPr lang="ru-RU" dirty="0" smtClean="0">
                <a:hlinkClick r:id="rId2" tooltip="Чорна Пантера і Білий Медвідь"/>
              </a:rPr>
              <a:t>«</a:t>
            </a:r>
            <a:r>
              <a:rPr lang="ru-RU" dirty="0" err="1" smtClean="0">
                <a:hlinkClick r:id="rId2" tooltip="Чорна Пантера і Білий Медвідь"/>
              </a:rPr>
              <a:t>Чорна</a:t>
            </a:r>
            <a:r>
              <a:rPr lang="ru-RU" dirty="0" smtClean="0">
                <a:hlinkClick r:id="rId2" tooltip="Чорна Пантера і Білий Медвідь"/>
              </a:rPr>
              <a:t> Пантера </a:t>
            </a:r>
            <a:r>
              <a:rPr lang="ru-RU" dirty="0" err="1" smtClean="0">
                <a:hlinkClick r:id="rId2" tooltip="Чорна Пантера і Білий Медвідь"/>
              </a:rPr>
              <a:t>і</a:t>
            </a:r>
            <a:r>
              <a:rPr lang="ru-RU" dirty="0" smtClean="0">
                <a:hlinkClick r:id="rId2" tooltip="Чорна Пантера і Білий Медвідь"/>
              </a:rPr>
              <a:t> </a:t>
            </a:r>
            <a:r>
              <a:rPr lang="ru-RU" dirty="0" err="1" smtClean="0">
                <a:hlinkClick r:id="rId2" tooltip="Чорна Пантера і Білий Медвідь"/>
              </a:rPr>
              <a:t>Білий</a:t>
            </a:r>
            <a:r>
              <a:rPr lang="ru-RU" dirty="0" smtClean="0">
                <a:hlinkClick r:id="rId2" tooltip="Чорна Пантера і Білий Медвідь"/>
              </a:rPr>
              <a:t> </a:t>
            </a:r>
            <a:r>
              <a:rPr lang="ru-RU" dirty="0" err="1" smtClean="0">
                <a:hlinkClick r:id="rId2" tooltip="Чорна Пантера і Білий Медвідь"/>
              </a:rPr>
              <a:t>Медвідь</a:t>
            </a:r>
            <a:r>
              <a:rPr lang="ru-RU" dirty="0" smtClean="0">
                <a:hlinkClick r:id="rId2" tooltip="Чорна Пантера і Білий Медвідь"/>
              </a:rPr>
              <a:t>»</a:t>
            </a:r>
            <a:r>
              <a:rPr lang="ru-RU" dirty="0" smtClean="0"/>
              <a:t>. Попри те,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них </a:t>
            </a:r>
            <a:r>
              <a:rPr lang="ru-RU" dirty="0" err="1" smtClean="0"/>
              <a:t>революційна</a:t>
            </a:r>
            <a:r>
              <a:rPr lang="ru-RU" dirty="0" smtClean="0"/>
              <a:t> </a:t>
            </a:r>
            <a:r>
              <a:rPr lang="ru-RU" dirty="0" err="1" smtClean="0"/>
              <a:t>дійсність</a:t>
            </a:r>
            <a:r>
              <a:rPr lang="ru-RU" dirty="0" smtClean="0"/>
              <a:t> </a:t>
            </a:r>
            <a:r>
              <a:rPr lang="ru-RU" dirty="0" err="1" smtClean="0"/>
              <a:t>знаходить</a:t>
            </a:r>
            <a:r>
              <a:rPr lang="ru-RU" dirty="0" smtClean="0"/>
              <a:t> </a:t>
            </a:r>
            <a:r>
              <a:rPr lang="ru-RU" dirty="0" err="1" smtClean="0"/>
              <a:t>відоме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«</a:t>
            </a:r>
            <a:r>
              <a:rPr lang="ru-RU" dirty="0" err="1" smtClean="0"/>
              <a:t>Дисгармонія</a:t>
            </a:r>
            <a:r>
              <a:rPr lang="ru-RU" dirty="0" smtClean="0"/>
              <a:t>»), вони все ж </a:t>
            </a:r>
            <a:r>
              <a:rPr lang="ru-RU" dirty="0" err="1" smtClean="0"/>
              <a:t>об'єктивно-занепадницькі</a:t>
            </a:r>
            <a:r>
              <a:rPr lang="ru-RU" dirty="0" smtClean="0"/>
              <a:t>, </a:t>
            </a:r>
            <a:r>
              <a:rPr lang="ru-RU" dirty="0" err="1" smtClean="0"/>
              <a:t>нереволюційні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нереволюційні</a:t>
            </a:r>
            <a:r>
              <a:rPr lang="ru-RU" dirty="0" smtClean="0"/>
              <a:t>, </a:t>
            </a:r>
            <a:r>
              <a:rPr lang="ru-RU" dirty="0" err="1" smtClean="0"/>
              <a:t>занепадницькі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романи</a:t>
            </a:r>
            <a:r>
              <a:rPr lang="ru-RU" dirty="0" smtClean="0"/>
              <a:t> («</a:t>
            </a:r>
            <a:r>
              <a:rPr lang="ru-RU" dirty="0" err="1" smtClean="0"/>
              <a:t>Рівновага</a:t>
            </a:r>
            <a:r>
              <a:rPr lang="ru-RU" dirty="0" smtClean="0"/>
              <a:t>», «</a:t>
            </a:r>
            <a:r>
              <a:rPr lang="ru-RU" dirty="0" err="1" smtClean="0"/>
              <a:t>Чесність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собою», «Записки </a:t>
            </a:r>
            <a:r>
              <a:rPr lang="ru-RU" dirty="0" err="1" smtClean="0"/>
              <a:t>Кирпатого</a:t>
            </a:r>
            <a:r>
              <a:rPr lang="ru-RU" dirty="0" smtClean="0"/>
              <a:t> </a:t>
            </a:r>
            <a:r>
              <a:rPr lang="ru-RU" dirty="0" err="1" smtClean="0"/>
              <a:t>Мефістофеля</a:t>
            </a:r>
            <a:r>
              <a:rPr lang="ru-RU" dirty="0" smtClean="0"/>
              <a:t>», «</a:t>
            </a:r>
            <a:r>
              <a:rPr lang="ru-RU" dirty="0" err="1" smtClean="0"/>
              <a:t>Посвій</a:t>
            </a:r>
            <a:r>
              <a:rPr lang="ru-RU" dirty="0" smtClean="0"/>
              <a:t>», «Божки», «Хочу!»). Винниченко тут уже </a:t>
            </a:r>
            <a:r>
              <a:rPr lang="ru-RU" dirty="0" err="1" smtClean="0"/>
              <a:t>звертається</a:t>
            </a:r>
            <a:r>
              <a:rPr lang="ru-RU" dirty="0" smtClean="0"/>
              <a:t> </a:t>
            </a:r>
            <a:r>
              <a:rPr lang="ru-RU" dirty="0" err="1" smtClean="0"/>
              <a:t>винятково</a:t>
            </a:r>
            <a:r>
              <a:rPr lang="ru-RU" dirty="0" smtClean="0"/>
              <a:t> до </a:t>
            </a:r>
            <a:r>
              <a:rPr lang="ru-RU" dirty="0" err="1" smtClean="0"/>
              <a:t>охопленої</a:t>
            </a:r>
            <a:r>
              <a:rPr lang="ru-RU" dirty="0" smtClean="0"/>
              <a:t> </a:t>
            </a:r>
            <a:r>
              <a:rPr lang="ru-RU" dirty="0" err="1" smtClean="0"/>
              <a:t>реакцією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поразкою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  <a:r>
              <a:rPr lang="ru-RU" dirty="0" err="1" smtClean="0"/>
              <a:t>Письменник-політик</a:t>
            </a:r>
            <a:r>
              <a:rPr lang="ru-RU" dirty="0" smtClean="0"/>
              <a:t> не </a:t>
            </a:r>
            <a:r>
              <a:rPr lang="ru-RU" dirty="0" err="1" smtClean="0"/>
              <a:t>бачив</a:t>
            </a:r>
            <a:r>
              <a:rPr lang="ru-RU" dirty="0" smtClean="0"/>
              <a:t> </a:t>
            </a:r>
            <a:r>
              <a:rPr lang="ru-RU" dirty="0" err="1" smtClean="0"/>
              <a:t>виходу</a:t>
            </a:r>
            <a:r>
              <a:rPr lang="ru-RU" dirty="0" smtClean="0"/>
              <a:t> для </a:t>
            </a:r>
            <a:r>
              <a:rPr lang="ru-RU" dirty="0" err="1" smtClean="0"/>
              <a:t>бідняцьких</a:t>
            </a:r>
            <a:r>
              <a:rPr lang="ru-RU" dirty="0" smtClean="0"/>
              <a:t>, </a:t>
            </a:r>
            <a:r>
              <a:rPr lang="ru-RU" dirty="0" err="1" smtClean="0"/>
              <a:t>напівпролетарських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села. І Винниченко, не </a:t>
            </a:r>
            <a:r>
              <a:rPr lang="ru-RU" dirty="0" err="1" smtClean="0"/>
              <a:t>звертаючись</a:t>
            </a:r>
            <a:r>
              <a:rPr lang="ru-RU" dirty="0" smtClean="0"/>
              <a:t> до </a:t>
            </a:r>
            <a:r>
              <a:rPr lang="ru-RU" dirty="0" err="1" smtClean="0"/>
              <a:t>пролетаріату</a:t>
            </a:r>
            <a:r>
              <a:rPr lang="ru-RU" dirty="0" smtClean="0"/>
              <a:t>,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негативними</a:t>
            </a:r>
            <a:r>
              <a:rPr lang="ru-RU" dirty="0" smtClean="0"/>
              <a:t> </a:t>
            </a:r>
            <a:r>
              <a:rPr lang="ru-RU" dirty="0" err="1" smtClean="0"/>
              <a:t>якостями</a:t>
            </a:r>
            <a:r>
              <a:rPr lang="ru-RU" dirty="0" smtClean="0"/>
              <a:t> </a:t>
            </a:r>
            <a:r>
              <a:rPr lang="ru-RU" dirty="0" err="1" smtClean="0"/>
              <a:t>інтелігентської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«роду </a:t>
            </a:r>
            <a:r>
              <a:rPr lang="ru-RU" dirty="0" err="1" smtClean="0"/>
              <a:t>людського</a:t>
            </a:r>
            <a:r>
              <a:rPr lang="ru-RU" dirty="0" smtClean="0"/>
              <a:t>»,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перевиховати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без болю </a:t>
            </a:r>
            <a:r>
              <a:rPr lang="ru-RU" dirty="0" err="1" smtClean="0"/>
              <a:t>вилікувати</a:t>
            </a:r>
            <a:r>
              <a:rPr lang="ru-RU" dirty="0" smtClean="0"/>
              <a:t>. Тому Винниченко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художньо</a:t>
            </a:r>
            <a:r>
              <a:rPr lang="ru-RU" dirty="0" smtClean="0"/>
              <a:t> </a:t>
            </a:r>
            <a:r>
              <a:rPr lang="ru-RU" dirty="0" err="1" smtClean="0"/>
              <a:t>розв'язувати</a:t>
            </a:r>
            <a:r>
              <a:rPr lang="ru-RU" dirty="0" smtClean="0"/>
              <a:t> </a:t>
            </a:r>
            <a:r>
              <a:rPr lang="ru-RU" dirty="0" err="1" smtClean="0"/>
              <a:t>хворобливі</a:t>
            </a:r>
            <a:r>
              <a:rPr lang="ru-RU" dirty="0" smtClean="0"/>
              <a:t> для </a:t>
            </a:r>
            <a:r>
              <a:rPr lang="ru-RU" dirty="0" err="1" smtClean="0"/>
              <a:t>інтелігента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, норм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проповідуючи</a:t>
            </a:r>
            <a:r>
              <a:rPr lang="ru-RU" dirty="0" smtClean="0"/>
              <a:t> «</a:t>
            </a:r>
            <a:r>
              <a:rPr lang="ru-RU" dirty="0" err="1" smtClean="0"/>
              <a:t>социалістичну</a:t>
            </a:r>
            <a:r>
              <a:rPr lang="ru-RU" dirty="0" smtClean="0"/>
              <a:t>» реформу.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до жанру </a:t>
            </a:r>
            <a:r>
              <a:rPr lang="ru-RU" dirty="0" err="1" smtClean="0"/>
              <a:t>драми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роману.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957</Words>
  <Application>Microsoft Office PowerPoint</Application>
  <PresentationFormat>Экран (4:3)</PresentationFormat>
  <Paragraphs>75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Презентація</vt:lpstr>
      <vt:lpstr>Володимир Кирилович Винниченко</vt:lpstr>
      <vt:lpstr>Літературний дебют</vt:lpstr>
      <vt:lpstr> </vt:lpstr>
      <vt:lpstr> </vt:lpstr>
      <vt:lpstr>Перший період</vt:lpstr>
      <vt:lpstr> </vt:lpstr>
      <vt:lpstr> </vt:lpstr>
      <vt:lpstr>Другий період</vt:lpstr>
      <vt:lpstr> </vt:lpstr>
      <vt:lpstr> </vt:lpstr>
      <vt:lpstr> </vt:lpstr>
      <vt:lpstr> </vt:lpstr>
      <vt:lpstr>Збірки Володимира Винниченка</vt:lpstr>
      <vt:lpstr>Збірка “Краса і сила”</vt:lpstr>
      <vt:lpstr>  Збірка “Дрібні оповідання. Книга ІІ” </vt:lpstr>
      <vt:lpstr>“Третя книжка оповідань”</vt:lpstr>
      <vt:lpstr>Збірка “Твори. Книга ІV”</vt:lpstr>
      <vt:lpstr>Збірка “Твори. Книга V ”</vt:lpstr>
      <vt:lpstr>Новела “Момент”</vt:lpstr>
      <vt:lpstr>“Сонячна машина”</vt:lpstr>
      <vt:lpstr>Драматичні твори Володимира Винниченка</vt:lpstr>
      <vt:lpstr> </vt:lpstr>
      <vt:lpstr>Презентацію виконали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PC</dc:creator>
  <cp:lastModifiedBy>PC</cp:lastModifiedBy>
  <cp:revision>34</cp:revision>
  <dcterms:created xsi:type="dcterms:W3CDTF">2013-04-22T14:18:11Z</dcterms:created>
  <dcterms:modified xsi:type="dcterms:W3CDTF">2013-04-24T21:05:17Z</dcterms:modified>
</cp:coreProperties>
</file>