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8D615DBA-79F7-405A-BBDF-3A850743F69D}" type="datetimeFigureOut">
              <a:rPr lang="ru-RU" smtClean="0"/>
              <a:t>15.04.2014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A523088-DDA2-4A32-A734-A0C38524E30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615DBA-79F7-405A-BBDF-3A850743F69D}" type="datetimeFigureOut">
              <a:rPr lang="ru-RU" smtClean="0"/>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615DBA-79F7-405A-BBDF-3A850743F69D}" type="datetimeFigureOut">
              <a:rPr lang="ru-RU" smtClean="0"/>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615DBA-79F7-405A-BBDF-3A850743F69D}" type="datetimeFigureOut">
              <a:rPr lang="ru-RU" smtClean="0"/>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D615DBA-79F7-405A-BBDF-3A850743F69D}" type="datetimeFigureOut">
              <a:rPr lang="ru-RU" smtClean="0"/>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D615DBA-79F7-405A-BBDF-3A850743F69D}" type="datetimeFigureOut">
              <a:rPr lang="ru-RU" smtClean="0"/>
              <a:t>15.04.2014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8D615DBA-79F7-405A-BBDF-3A850743F69D}" type="datetimeFigureOut">
              <a:rPr lang="ru-RU" smtClean="0"/>
              <a:t>15.04.2014</a:t>
            </a:fld>
            <a:endParaRPr lang="ru-RU"/>
          </a:p>
        </p:txBody>
      </p:sp>
      <p:sp>
        <p:nvSpPr>
          <p:cNvPr id="27" name="Номер слайда 26"/>
          <p:cNvSpPr>
            <a:spLocks noGrp="1"/>
          </p:cNvSpPr>
          <p:nvPr>
            <p:ph type="sldNum" sz="quarter" idx="11"/>
          </p:nvPr>
        </p:nvSpPr>
        <p:spPr/>
        <p:txBody>
          <a:bodyPr rtlCol="0"/>
          <a:lstStyle/>
          <a:p>
            <a:fld id="{AA523088-DDA2-4A32-A734-A0C38524E306}"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8D615DBA-79F7-405A-BBDF-3A850743F69D}" type="datetimeFigureOut">
              <a:rPr lang="ru-RU" smtClean="0"/>
              <a:t>15.04.2014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AA523088-DDA2-4A32-A734-A0C38524E30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615DBA-79F7-405A-BBDF-3A850743F69D}" type="datetimeFigureOut">
              <a:rPr lang="ru-RU" smtClean="0"/>
              <a:t>15.04.2014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D615DBA-79F7-405A-BBDF-3A850743F69D}" type="datetimeFigureOut">
              <a:rPr lang="ru-RU" smtClean="0"/>
              <a:t>15.04.2014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D615DBA-79F7-405A-BBDF-3A850743F69D}" type="datetimeFigureOut">
              <a:rPr lang="ru-RU" smtClean="0"/>
              <a:t>15.04.2014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523088-DDA2-4A32-A734-A0C38524E30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D615DBA-79F7-405A-BBDF-3A850743F69D}" type="datetimeFigureOut">
              <a:rPr lang="ru-RU" smtClean="0"/>
              <a:t>15.04.2014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A523088-DDA2-4A32-A734-A0C38524E30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060848"/>
            <a:ext cx="8458200" cy="1470025"/>
          </a:xfrm>
        </p:spPr>
        <p:txBody>
          <a:bodyPr/>
          <a:lstStyle/>
          <a:p>
            <a:r>
              <a:rPr lang="uk-UA" dirty="0" smtClean="0"/>
              <a:t>Тероризм загроза нашого часу</a:t>
            </a:r>
            <a:endParaRPr lang="uk-UA" dirty="0"/>
          </a:p>
        </p:txBody>
      </p:sp>
      <p:sp>
        <p:nvSpPr>
          <p:cNvPr id="3" name="Подзаголовок 2"/>
          <p:cNvSpPr>
            <a:spLocks noGrp="1"/>
          </p:cNvSpPr>
          <p:nvPr>
            <p:ph type="subTitle" idx="1"/>
          </p:nvPr>
        </p:nvSpPr>
        <p:spPr>
          <a:xfrm>
            <a:off x="457200" y="3899938"/>
            <a:ext cx="4953000" cy="2958062"/>
          </a:xfrm>
        </p:spPr>
        <p:txBody>
          <a:bodyPr>
            <a:normAutofit/>
          </a:bodyPr>
          <a:lstStyle/>
          <a:p>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Підготував    </a:t>
            </a:r>
          </a:p>
          <a:p>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учень   10-Б   класу</a:t>
            </a:r>
          </a:p>
          <a:p>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Нововолинського   ліцею-інтернату</a:t>
            </a:r>
          </a:p>
          <a:p>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Волинської   обласної    ради</a:t>
            </a:r>
          </a:p>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Жуковський Юрій</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ru-RU" dirty="0"/>
          </a:p>
        </p:txBody>
      </p:sp>
      <p:pic>
        <p:nvPicPr>
          <p:cNvPr id="1026" name="Picture 2" descr="http://upload.wikimedia.org/wikipedia/commons/thumb/d/d1/WTCgroundzero.jpg/300px-WTCgroundz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03087"/>
            <a:ext cx="2616291" cy="1962218"/>
          </a:xfrm>
          <a:prstGeom prst="rect">
            <a:avLst/>
          </a:prstGeom>
          <a:noFill/>
          <a:extLst>
            <a:ext uri="{909E8E84-426E-40DD-AFC4-6F175D3DCCD1}">
              <a14:hiddenFill xmlns:a14="http://schemas.microsoft.com/office/drawing/2010/main">
                <a:solidFill>
                  <a:srgbClr val="FFFFFF"/>
                </a:solidFill>
              </a14:hiddenFill>
            </a:ext>
          </a:extLst>
        </p:spPr>
      </p:pic>
      <p:pic>
        <p:nvPicPr>
          <p:cNvPr id="5" name="Moradi - Angel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3568" y="260648"/>
            <a:ext cx="609600" cy="609600"/>
          </a:xfrm>
          <a:prstGeom prst="rect">
            <a:avLst/>
          </a:prstGeom>
        </p:spPr>
      </p:pic>
    </p:spTree>
    <p:extLst>
      <p:ext uri="{BB962C8B-B14F-4D97-AF65-F5344CB8AC3E}">
        <p14:creationId xmlns:p14="http://schemas.microsoft.com/office/powerpoint/2010/main" val="1107992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circle(in)">
                                      <p:cBhvr>
                                        <p:cTn id="43" dur="2000"/>
                                        <p:tgtEl>
                                          <p:spTgt spid="1026"/>
                                        </p:tgtEl>
                                      </p:cBhvr>
                                    </p:animEffect>
                                  </p:childTnLst>
                                </p:cTn>
                              </p:par>
                            </p:childTnLst>
                          </p:cTn>
                        </p:par>
                        <p:par>
                          <p:cTn id="44" fill="hold">
                            <p:stCondLst>
                              <p:cond delay="2000"/>
                            </p:stCondLst>
                            <p:childTnLst>
                              <p:par>
                                <p:cTn id="45" presetID="1" presetClass="mediacall" presetSubtype="0" fill="hold" nodeType="afterEffect">
                                  <p:stCondLst>
                                    <p:cond delay="0"/>
                                  </p:stCondLst>
                                  <p:childTnLst>
                                    <p:cmd type="call" cmd="playFrom(0.0)">
                                      <p:cBhvr>
                                        <p:cTn id="4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dirty="0" smtClean="0"/>
              <a:t>Висновок:</a:t>
            </a:r>
            <a:endParaRPr lang="ru-RU" sz="4800" dirty="0"/>
          </a:p>
        </p:txBody>
      </p:sp>
      <p:sp>
        <p:nvSpPr>
          <p:cNvPr id="3" name="Объект 2"/>
          <p:cNvSpPr>
            <a:spLocks noGrp="1"/>
          </p:cNvSpPr>
          <p:nvPr>
            <p:ph idx="1"/>
          </p:nvPr>
        </p:nvSpPr>
        <p:spPr/>
        <p:txBody>
          <a:bodyPr>
            <a:normAutofit/>
          </a:bodyPr>
          <a:lstStyle/>
          <a:p>
            <a:pPr marL="109728" indent="0" algn="just">
              <a:buNone/>
            </a:pPr>
            <a:r>
              <a:rPr lang="uk-UA" sz="2000" dirty="0" smtClean="0">
                <a:latin typeface="Times New Roman" pitchFamily="18" charset="0"/>
                <a:cs typeface="Times New Roman" pitchFamily="18" charset="0"/>
              </a:rPr>
              <a:t>   Отже, тероризм з’являється там, де утворюються геополітичні порожнини, </a:t>
            </a:r>
            <a:r>
              <a:rPr lang="uk-UA" sz="2000" dirty="0" err="1" smtClean="0">
                <a:latin typeface="Times New Roman" pitchFamily="18" charset="0"/>
                <a:cs typeface="Times New Roman" pitchFamily="18" charset="0"/>
              </a:rPr>
              <a:t>„гарячі</a:t>
            </a:r>
            <a:r>
              <a:rPr lang="uk-UA" sz="2000" dirty="0" smtClean="0">
                <a:latin typeface="Times New Roman" pitchFamily="18" charset="0"/>
                <a:cs typeface="Times New Roman" pitchFamily="18" charset="0"/>
              </a:rPr>
              <a:t> точки”, де суттєво ослаблено владу, неспроможну професійно реалізовувати інтереси громадян і яку ці громадяни не зацікавлені підтримувати, де не працюють міжнародні механізми політичного і правового регулювання розвитку суспільства. Від сплесків тероризму не застраховані ні високорозвинені, ні малорозвинені в економічному й соціальному плані країни з будь-якими політичними режимами та державним ладом.</a:t>
            </a:r>
            <a:endParaRPr lang="uk-UA" sz="2000" dirty="0">
              <a:latin typeface="Times New Roman" pitchFamily="18" charset="0"/>
              <a:cs typeface="Times New Roman" pitchFamily="18" charset="0"/>
            </a:endParaRPr>
          </a:p>
        </p:txBody>
      </p:sp>
      <p:pic>
        <p:nvPicPr>
          <p:cNvPr id="4098" name="Picture 2" descr="https://encrypted-tbn0.gstatic.com/images?q=tbn:ANd9GcSmvZ-HWziLUmpyw05qyZnF04dWrXoRVuNCOZuAjdDR3_-l2R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94116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RpOCdIDAs7L9tvIRysoOgTa8iDlKm-ou1cmvh_0zx5iVzXCj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000" y="4568889"/>
            <a:ext cx="2633360" cy="197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61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500" fill="hold"/>
                                        <p:tgtEl>
                                          <p:spTgt spid="4100"/>
                                        </p:tgtEl>
                                        <p:attrNameLst>
                                          <p:attrName>ppt_w</p:attrName>
                                        </p:attrNameLst>
                                      </p:cBhvr>
                                      <p:tavLst>
                                        <p:tav tm="0">
                                          <p:val>
                                            <p:fltVal val="0"/>
                                          </p:val>
                                        </p:tav>
                                        <p:tav tm="100000">
                                          <p:val>
                                            <p:strVal val="#ppt_w"/>
                                          </p:val>
                                        </p:tav>
                                      </p:tavLst>
                                    </p:anim>
                                    <p:anim calcmode="lin" valueType="num">
                                      <p:cBhvr>
                                        <p:cTn id="25" dur="500" fill="hold"/>
                                        <p:tgtEl>
                                          <p:spTgt spid="4100"/>
                                        </p:tgtEl>
                                        <p:attrNameLst>
                                          <p:attrName>ppt_h</p:attrName>
                                        </p:attrNameLst>
                                      </p:cBhvr>
                                      <p:tavLst>
                                        <p:tav tm="0">
                                          <p:val>
                                            <p:fltVal val="0"/>
                                          </p:val>
                                        </p:tav>
                                        <p:tav tm="100000">
                                          <p:val>
                                            <p:strVal val="#ppt_h"/>
                                          </p:val>
                                        </p:tav>
                                      </p:tavLst>
                                    </p:anim>
                                    <p:animEffect transition="in" filter="fade">
                                      <p:cBhvr>
                                        <p:cTn id="2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План </a:t>
            </a:r>
            <a:endParaRPr lang="ru-RU" dirty="0"/>
          </a:p>
        </p:txBody>
      </p:sp>
      <p:sp>
        <p:nvSpPr>
          <p:cNvPr id="3" name="Объект 2"/>
          <p:cNvSpPr>
            <a:spLocks noGrp="1"/>
          </p:cNvSpPr>
          <p:nvPr>
            <p:ph idx="1"/>
          </p:nvPr>
        </p:nvSpPr>
        <p:spPr/>
        <p:txBody>
          <a:bodyPr/>
          <a:lstStyle/>
          <a:p>
            <a:r>
              <a:rPr lang="uk-UA" dirty="0" smtClean="0"/>
              <a:t>Що таке тероризм?;</a:t>
            </a:r>
          </a:p>
          <a:p>
            <a:r>
              <a:rPr lang="uk-UA" dirty="0" smtClean="0"/>
              <a:t>Терор. Види терору;</a:t>
            </a:r>
          </a:p>
          <a:p>
            <a:r>
              <a:rPr lang="uk-UA" dirty="0" smtClean="0"/>
              <a:t>Тероризм як соціальне явище;</a:t>
            </a:r>
          </a:p>
          <a:p>
            <a:r>
              <a:rPr lang="uk-UA" dirty="0" smtClean="0"/>
              <a:t>Тероризм як злочин;</a:t>
            </a:r>
          </a:p>
          <a:p>
            <a:r>
              <a:rPr lang="uk-UA" dirty="0" smtClean="0"/>
              <a:t>Терористичні акти;</a:t>
            </a:r>
          </a:p>
          <a:p>
            <a:r>
              <a:rPr lang="uk-UA" dirty="0" smtClean="0"/>
              <a:t>Заходи проти тероризму;</a:t>
            </a:r>
          </a:p>
          <a:p>
            <a:r>
              <a:rPr lang="uk-UA" dirty="0"/>
              <a:t>Висновок</a:t>
            </a:r>
          </a:p>
          <a:p>
            <a:pPr marL="109728" indent="0">
              <a:buNone/>
            </a:pPr>
            <a:endParaRPr lang="ru-RU" dirty="0"/>
          </a:p>
        </p:txBody>
      </p:sp>
      <p:pic>
        <p:nvPicPr>
          <p:cNvPr id="9218" name="Picture 2" descr="http://www.nenovosty.ru/pic/terror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970" y="2204864"/>
            <a:ext cx="242064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9218"/>
                                        </p:tgtEl>
                                        <p:attrNameLst>
                                          <p:attrName>style.visibility</p:attrName>
                                        </p:attrNameLst>
                                      </p:cBhvr>
                                      <p:to>
                                        <p:strVal val="visible"/>
                                      </p:to>
                                    </p:set>
                                    <p:animEffect transition="in" filter="fade">
                                      <p:cBhvr>
                                        <p:cTn id="47" dur="2000"/>
                                        <p:tgtEl>
                                          <p:spTgt spid="9218"/>
                                        </p:tgtEl>
                                      </p:cBhvr>
                                    </p:animEffect>
                                    <p:anim calcmode="lin" valueType="num">
                                      <p:cBhvr>
                                        <p:cTn id="48" dur="2000" fill="hold"/>
                                        <p:tgtEl>
                                          <p:spTgt spid="9218"/>
                                        </p:tgtEl>
                                        <p:attrNameLst>
                                          <p:attrName>ppt_w</p:attrName>
                                        </p:attrNameLst>
                                      </p:cBhvr>
                                      <p:tavLst>
                                        <p:tav tm="0" fmla="#ppt_w*sin(2.5*pi*$)">
                                          <p:val>
                                            <p:fltVal val="0"/>
                                          </p:val>
                                        </p:tav>
                                        <p:tav tm="100000">
                                          <p:val>
                                            <p:fltVal val="1"/>
                                          </p:val>
                                        </p:tav>
                                      </p:tavLst>
                                    </p:anim>
                                    <p:anim calcmode="lin" valueType="num">
                                      <p:cBhvr>
                                        <p:cTn id="49"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066800"/>
          </a:xfrm>
        </p:spPr>
        <p:txBody>
          <a:bodyPr/>
          <a:lstStyle/>
          <a:p>
            <a:pPr algn="ctr"/>
            <a:r>
              <a:rPr lang="uk-UA" dirty="0" smtClean="0"/>
              <a:t>Тероризм </a:t>
            </a:r>
            <a:endParaRPr lang="ru-RU" dirty="0"/>
          </a:p>
        </p:txBody>
      </p:sp>
      <p:sp>
        <p:nvSpPr>
          <p:cNvPr id="3" name="Объект 2"/>
          <p:cNvSpPr>
            <a:spLocks noGrp="1"/>
          </p:cNvSpPr>
          <p:nvPr>
            <p:ph idx="1"/>
          </p:nvPr>
        </p:nvSpPr>
        <p:spPr>
          <a:xfrm>
            <a:off x="467544" y="1844080"/>
            <a:ext cx="8435280" cy="2952328"/>
          </a:xfrm>
        </p:spPr>
        <p:txBody>
          <a:bodyPr>
            <a:normAutofit/>
          </a:bodyPr>
          <a:lstStyle/>
          <a:p>
            <a:pPr algn="just"/>
            <a:r>
              <a:rPr lang="vi-VN" sz="1900" b="1" dirty="0"/>
              <a:t>Терори́зм</a:t>
            </a:r>
            <a:r>
              <a:rPr lang="vi-VN" sz="1900" dirty="0"/>
              <a:t> (від </a:t>
            </a:r>
            <a:r>
              <a:rPr lang="uk-UA" sz="1900" dirty="0" smtClean="0"/>
              <a:t>лат.</a:t>
            </a:r>
            <a:r>
              <a:rPr lang="vi-VN" sz="1900" dirty="0"/>
              <a:t> </a:t>
            </a:r>
            <a:r>
              <a:rPr lang="en-US" sz="1900" i="1" dirty="0"/>
              <a:t>terror</a:t>
            </a:r>
            <a:r>
              <a:rPr lang="en-US" sz="1900" dirty="0"/>
              <a:t> — </a:t>
            </a:r>
            <a:r>
              <a:rPr lang="vi-VN" sz="1900" dirty="0"/>
              <a:t>жах) — суспільно небезпечна діяльність, яка полягає у свідомому, цілеспрямованому </a:t>
            </a:r>
            <a:r>
              <a:rPr lang="vi-VN" sz="1900" dirty="0" smtClean="0"/>
              <a:t>застосуванні</a:t>
            </a:r>
            <a:r>
              <a:rPr lang="uk-UA" sz="1900" dirty="0" smtClean="0"/>
              <a:t> насильства</a:t>
            </a:r>
            <a:r>
              <a:rPr lang="vi-VN" sz="1900" dirty="0"/>
              <a:t> шляхом захоплення </a:t>
            </a:r>
            <a:r>
              <a:rPr lang="uk-UA" sz="1900" dirty="0" smtClean="0"/>
              <a:t>заручників,</a:t>
            </a:r>
            <a:r>
              <a:rPr lang="vi-VN" sz="1900" dirty="0"/>
              <a:t> </a:t>
            </a:r>
            <a:r>
              <a:rPr lang="uk-UA" sz="1900" dirty="0" smtClean="0"/>
              <a:t>підпалів, убивств</a:t>
            </a:r>
            <a:r>
              <a:rPr lang="vi-VN" sz="1900" dirty="0" smtClean="0"/>
              <a:t>,</a:t>
            </a:r>
            <a:r>
              <a:rPr lang="vi-VN" sz="1900" dirty="0"/>
              <a:t> </a:t>
            </a:r>
            <a:r>
              <a:rPr lang="uk-UA" sz="1900" dirty="0" smtClean="0"/>
              <a:t>тортур</a:t>
            </a:r>
            <a:r>
              <a:rPr lang="vi-VN" sz="1900" dirty="0" smtClean="0"/>
              <a:t>, </a:t>
            </a:r>
            <a:r>
              <a:rPr lang="vi-VN" sz="1900" dirty="0"/>
              <a:t>залякування населення та </a:t>
            </a:r>
            <a:r>
              <a:rPr lang="uk-UA" sz="1900" dirty="0" smtClean="0"/>
              <a:t>органів влади</a:t>
            </a:r>
            <a:r>
              <a:rPr lang="vi-VN" sz="1900" dirty="0"/>
              <a:t> або вчинення інших зазіхань на </a:t>
            </a:r>
            <a:r>
              <a:rPr lang="uk-UA" sz="1900" dirty="0" smtClean="0"/>
              <a:t>життя чи здоров'я </a:t>
            </a:r>
            <a:r>
              <a:rPr lang="vi-VN" sz="1900" dirty="0"/>
              <a:t> ні в чому не повинних людей або погрози вчинення </a:t>
            </a:r>
            <a:r>
              <a:rPr lang="uk-UA" sz="1900" dirty="0" smtClean="0"/>
              <a:t>злочинних</a:t>
            </a:r>
            <a:r>
              <a:rPr lang="vi-VN" sz="1900" dirty="0"/>
              <a:t> дій з метою досягнення злочинних </a:t>
            </a:r>
            <a:r>
              <a:rPr lang="vi-VN" sz="1900" dirty="0" smtClean="0"/>
              <a:t>цілей</a:t>
            </a:r>
            <a:endParaRPr lang="uk-UA" sz="1900" dirty="0" smtClean="0"/>
          </a:p>
          <a:p>
            <a:pPr algn="just"/>
            <a:r>
              <a:rPr lang="vi-VN" sz="1900" dirty="0" smtClean="0"/>
              <a:t>Визначення </a:t>
            </a:r>
            <a:r>
              <a:rPr lang="vi-VN" sz="1900" dirty="0"/>
              <a:t>терміну «тероризм» — питання проблемне, оскільки в наш час існує понад 100 визначень цього явища. Однак жодне з них не підтримане </a:t>
            </a:r>
            <a:r>
              <a:rPr lang="uk-UA" sz="1900" dirty="0" smtClean="0"/>
              <a:t>міжнародною спільнотою </a:t>
            </a:r>
            <a:r>
              <a:rPr lang="vi-VN" sz="1900" dirty="0" smtClean="0"/>
              <a:t>як </a:t>
            </a:r>
            <a:r>
              <a:rPr lang="vi-VN" sz="1900" dirty="0"/>
              <a:t>загальновизнане.</a:t>
            </a:r>
          </a:p>
          <a:p>
            <a:pPr marL="109728" indent="0">
              <a:buNone/>
            </a:pPr>
            <a:endParaRPr lang="ru-RU" dirty="0"/>
          </a:p>
        </p:txBody>
      </p:sp>
      <p:pic>
        <p:nvPicPr>
          <p:cNvPr id="2050" name="Picture 2" descr="http://upload.wikimedia.org/wikipedia/commons/thumb/5/5b/Pentagon_video_security4.jpg/300px-Pentagon_video_securit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653135"/>
            <a:ext cx="2857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Q3FEBA0GK6dVD8BgrgfLLS7d-B457SLsJOwIvrOyn5DwiKNFq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917" y="4653134"/>
            <a:ext cx="3469824"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91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wipe(down)">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lstStyle/>
          <a:p>
            <a:pPr algn="ctr"/>
            <a:r>
              <a:rPr lang="uk-UA" dirty="0" smtClean="0"/>
              <a:t>Терор </a:t>
            </a:r>
            <a:endParaRPr lang="ru-RU" dirty="0"/>
          </a:p>
        </p:txBody>
      </p:sp>
      <p:sp>
        <p:nvSpPr>
          <p:cNvPr id="3" name="Объект 2"/>
          <p:cNvSpPr>
            <a:spLocks noGrp="1"/>
          </p:cNvSpPr>
          <p:nvPr>
            <p:ph idx="1"/>
          </p:nvPr>
        </p:nvSpPr>
        <p:spPr>
          <a:xfrm>
            <a:off x="467544" y="1484784"/>
            <a:ext cx="8424936" cy="1656184"/>
          </a:xfrm>
        </p:spPr>
        <p:txBody>
          <a:bodyPr>
            <a:normAutofit/>
          </a:bodyPr>
          <a:lstStyle/>
          <a:p>
            <a:pPr marL="109728" indent="0" algn="just">
              <a:buNone/>
            </a:pPr>
            <a:r>
              <a:rPr lang="uk-UA" sz="1900" dirty="0" smtClean="0">
                <a:latin typeface="Times New Roman" pitchFamily="18" charset="0"/>
                <a:cs typeface="Times New Roman" pitchFamily="18" charset="0"/>
              </a:rPr>
              <a:t>  </a:t>
            </a:r>
            <a:r>
              <a:rPr lang="uk-UA" sz="1900" b="1" dirty="0" smtClean="0">
                <a:latin typeface="Times New Roman" pitchFamily="18" charset="0"/>
                <a:cs typeface="Times New Roman" pitchFamily="18" charset="0"/>
              </a:rPr>
              <a:t> Терор </a:t>
            </a:r>
            <a:r>
              <a:rPr lang="uk-UA" sz="1900" dirty="0" smtClean="0">
                <a:latin typeface="Times New Roman" pitchFamily="18" charset="0"/>
                <a:cs typeface="Times New Roman" pitchFamily="18" charset="0"/>
              </a:rPr>
              <a:t>- це насильство сильних над слабкими в політичних цілях (держава над опозицією), знищення опозиції за допомогою жорстоких репресій.</a:t>
            </a:r>
          </a:p>
          <a:p>
            <a:pPr marL="109728" indent="0">
              <a:buNone/>
            </a:pPr>
            <a:endParaRPr lang="uk-UA" sz="1900" dirty="0" smtClean="0"/>
          </a:p>
          <a:p>
            <a:pPr marL="109728" indent="0">
              <a:buNone/>
            </a:pPr>
            <a:r>
              <a:rPr lang="uk-UA" sz="1900" dirty="0" smtClean="0"/>
              <a:t>  </a:t>
            </a:r>
            <a:endParaRPr lang="ru-RU" dirty="0"/>
          </a:p>
        </p:txBody>
      </p:sp>
      <p:sp>
        <p:nvSpPr>
          <p:cNvPr id="4" name="Прямоугольник 3"/>
          <p:cNvSpPr/>
          <p:nvPr/>
        </p:nvSpPr>
        <p:spPr>
          <a:xfrm>
            <a:off x="683568" y="2348880"/>
            <a:ext cx="4572000" cy="3893374"/>
          </a:xfrm>
          <a:prstGeom prst="rect">
            <a:avLst/>
          </a:prstGeom>
        </p:spPr>
        <p:txBody>
          <a:bodyPr>
            <a:spAutoFit/>
          </a:bodyPr>
          <a:lstStyle/>
          <a:p>
            <a:pPr marL="109728" indent="0">
              <a:buNone/>
            </a:pPr>
            <a:r>
              <a:rPr lang="uk-UA" sz="1900" dirty="0" smtClean="0">
                <a:latin typeface="Times New Roman" pitchFamily="18" charset="0"/>
                <a:cs typeface="Times New Roman" pitchFamily="18" charset="0"/>
              </a:rPr>
              <a:t>   В теорії світової практики відомі три</a:t>
            </a:r>
          </a:p>
          <a:p>
            <a:pPr marL="109728" indent="0" algn="just">
              <a:buNone/>
            </a:pPr>
            <a:r>
              <a:rPr lang="uk-UA" sz="1900" dirty="0" smtClean="0">
                <a:latin typeface="Times New Roman" pitchFamily="18" charset="0"/>
                <a:cs typeface="Times New Roman" pitchFamily="18" charset="0"/>
              </a:rPr>
              <a:t>основні види терору:</a:t>
            </a:r>
          </a:p>
          <a:p>
            <a:pPr marL="457200" indent="-457200" algn="just">
              <a:buFont typeface="+mj-lt"/>
              <a:buAutoNum type="arabicParenR"/>
            </a:pPr>
            <a:r>
              <a:rPr lang="uk-UA" sz="1900" dirty="0" smtClean="0">
                <a:latin typeface="Times New Roman" pitchFamily="18" charset="0"/>
                <a:cs typeface="Times New Roman" pitchFamily="18" charset="0"/>
              </a:rPr>
              <a:t>внутрішній – відповідні дії громадян однієї держави проти співвітчизників на власній території;</a:t>
            </a:r>
          </a:p>
          <a:p>
            <a:pPr marL="457200" indent="-457200" algn="just">
              <a:buFont typeface="+mj-lt"/>
              <a:buAutoNum type="arabicParenR"/>
            </a:pPr>
            <a:r>
              <a:rPr lang="uk-UA" sz="1900" dirty="0" smtClean="0">
                <a:latin typeface="Times New Roman" pitchFamily="18" charset="0"/>
                <a:cs typeface="Times New Roman" pitchFamily="18" charset="0"/>
              </a:rPr>
              <a:t>транснаціональний – відповідні дії громадян однієї держави проти співвітчизників на території інших держав;</a:t>
            </a:r>
          </a:p>
          <a:p>
            <a:pPr marL="457200" indent="-457200" algn="just">
              <a:buFont typeface="+mj-lt"/>
              <a:buAutoNum type="arabicParenR"/>
            </a:pPr>
            <a:r>
              <a:rPr lang="uk-UA" sz="1900" dirty="0" smtClean="0">
                <a:latin typeface="Times New Roman" pitchFamily="18" charset="0"/>
                <a:cs typeface="Times New Roman" pitchFamily="18" charset="0"/>
              </a:rPr>
              <a:t>міжнародний – відповідні дії груп громадян, єдиних чи змішаних за національним складом, проти будь-яких осіб на території третіх країн.</a:t>
            </a:r>
          </a:p>
        </p:txBody>
      </p:sp>
      <p:pic>
        <p:nvPicPr>
          <p:cNvPr id="3074" name="Picture 2" descr="https://encrypted-tbn0.gstatic.com/images?q=tbn:ANd9GcR0ZIdYHVWMP-Wtc1ycfKBaO7M8xWBZE2yp3wP7odweRj-9PRYZ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336" y="2265163"/>
            <a:ext cx="2597646" cy="395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7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circle(in)">
                                      <p:cBhvr>
                                        <p:cTn id="2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lstStyle/>
          <a:p>
            <a:pPr algn="ctr"/>
            <a:r>
              <a:rPr lang="uk-UA" dirty="0" smtClean="0"/>
              <a:t>Тероризм як соціальне явище</a:t>
            </a:r>
            <a:endParaRPr lang="ru-RU" dirty="0"/>
          </a:p>
        </p:txBody>
      </p:sp>
      <p:sp>
        <p:nvSpPr>
          <p:cNvPr id="3" name="Объект 2"/>
          <p:cNvSpPr>
            <a:spLocks noGrp="1"/>
          </p:cNvSpPr>
          <p:nvPr>
            <p:ph idx="1"/>
          </p:nvPr>
        </p:nvSpPr>
        <p:spPr>
          <a:xfrm>
            <a:off x="539552" y="2276872"/>
            <a:ext cx="7920880" cy="3312368"/>
          </a:xfrm>
        </p:spPr>
        <p:txBody>
          <a:bodyPr>
            <a:normAutofit fontScale="77500" lnSpcReduction="20000"/>
          </a:bodyPr>
          <a:lstStyle/>
          <a:p>
            <a:pPr marL="109728" indent="0" algn="just">
              <a:buNone/>
            </a:pPr>
            <a:r>
              <a:rPr lang="ru-RU" dirty="0" smtClean="0">
                <a:latin typeface="Times New Roman" pitchFamily="18" charset="0"/>
                <a:cs typeface="Times New Roman" pitchFamily="18" charset="0"/>
              </a:rPr>
              <a:t>   </a:t>
            </a:r>
            <a:r>
              <a:rPr lang="uk-UA" sz="2500" dirty="0" smtClean="0">
                <a:latin typeface="Times New Roman" pitchFamily="18" charset="0"/>
                <a:cs typeface="Times New Roman" pitchFamily="18" charset="0"/>
              </a:rPr>
              <a:t>Тероризм як соціальне явище зумовлений соціальними, політичними й економічними чинниками. Найповніше визначив ознаки терористичної діяльності Брюс Хоффман у книзі «Тероризм зсередини». Ознаки такої діяльності:</a:t>
            </a:r>
          </a:p>
          <a:p>
            <a:pPr algn="just"/>
            <a:r>
              <a:rPr lang="uk-UA" sz="2500" dirty="0" smtClean="0">
                <a:latin typeface="Times New Roman" pitchFamily="18" charset="0"/>
                <a:cs typeface="Times New Roman" pitchFamily="18" charset="0"/>
              </a:rPr>
              <a:t>Виключно політично  вмотивована;</a:t>
            </a:r>
          </a:p>
          <a:p>
            <a:pPr algn="just"/>
            <a:r>
              <a:rPr lang="uk-UA" sz="2500" dirty="0" smtClean="0">
                <a:latin typeface="Times New Roman" pitchFamily="18" charset="0"/>
                <a:cs typeface="Times New Roman" pitchFamily="18" charset="0"/>
              </a:rPr>
              <a:t>Насильницька, або така, що погрожує використанням насильства;</a:t>
            </a:r>
          </a:p>
          <a:p>
            <a:pPr algn="just"/>
            <a:r>
              <a:rPr lang="uk-UA" sz="2500" dirty="0" smtClean="0">
                <a:latin typeface="Times New Roman" pitchFamily="18" charset="0"/>
                <a:cs typeface="Times New Roman" pitchFamily="18" charset="0"/>
              </a:rPr>
              <a:t>Призначена для того, щоб мати довготривалий психологічний вплив, не лише для знищення конкретної жертви чи об'єкта;</a:t>
            </a:r>
          </a:p>
          <a:p>
            <a:pPr algn="just"/>
            <a:r>
              <a:rPr lang="uk-UA" sz="2500" dirty="0" smtClean="0">
                <a:latin typeface="Times New Roman" pitchFamily="18" charset="0"/>
                <a:cs typeface="Times New Roman" pitchFamily="18" charset="0"/>
              </a:rPr>
              <a:t>Така, що провадиться  організацією з ланцюжком управління, що розпізнається, або конспіративною стільниковою структурою, чиї представники не носять уніформу та знаки розрізнення;</a:t>
            </a:r>
          </a:p>
          <a:p>
            <a:pPr algn="just"/>
            <a:r>
              <a:rPr lang="uk-UA" sz="2500" dirty="0" smtClean="0">
                <a:latin typeface="Times New Roman" pitchFamily="18" charset="0"/>
                <a:cs typeface="Times New Roman" pitchFamily="18" charset="0"/>
              </a:rPr>
              <a:t>Така, що чиниться  позадержавним угрупуванням.</a:t>
            </a:r>
          </a:p>
          <a:p>
            <a:pPr algn="just"/>
            <a:endParaRPr lang="ru-RU" dirty="0"/>
          </a:p>
        </p:txBody>
      </p:sp>
    </p:spTree>
    <p:extLst>
      <p:ext uri="{BB962C8B-B14F-4D97-AF65-F5344CB8AC3E}">
        <p14:creationId xmlns:p14="http://schemas.microsoft.com/office/powerpoint/2010/main" val="96823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28800"/>
            <a:ext cx="3610744" cy="4536504"/>
          </a:xfrm>
        </p:spPr>
        <p:txBody>
          <a:bodyPr>
            <a:normAutofit/>
          </a:bodyPr>
          <a:lstStyle/>
          <a:p>
            <a:pPr marL="109728" indent="0" algn="just">
              <a:buNone/>
            </a:pPr>
            <a:r>
              <a:rPr lang="ru-RU"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Діпак</a:t>
            </a:r>
            <a:r>
              <a:rPr lang="ru-RU" sz="1900" dirty="0" smtClean="0">
                <a:latin typeface="Times New Roman" pitchFamily="18" charset="0"/>
                <a:cs typeface="Times New Roman" pitchFamily="18" charset="0"/>
              </a:rPr>
              <a:t> </a:t>
            </a:r>
            <a:r>
              <a:rPr lang="ru-RU" sz="1900" dirty="0">
                <a:latin typeface="Times New Roman" pitchFamily="18" charset="0"/>
                <a:cs typeface="Times New Roman" pitchFamily="18" charset="0"/>
              </a:rPr>
              <a:t>К. </a:t>
            </a:r>
            <a:r>
              <a:rPr lang="uk-UA" sz="1900" dirty="0" err="1" smtClean="0">
                <a:latin typeface="Times New Roman" pitchFamily="18" charset="0"/>
                <a:cs typeface="Times New Roman" pitchFamily="18" charset="0"/>
              </a:rPr>
              <a:t>Гупта</a:t>
            </a:r>
            <a:r>
              <a:rPr lang="uk-UA" sz="1900" dirty="0" smtClean="0">
                <a:latin typeface="Times New Roman" pitchFamily="18" charset="0"/>
                <a:cs typeface="Times New Roman" pitchFamily="18" charset="0"/>
              </a:rPr>
              <a:t> в книзі «Тероризм та політичне насильство: як їх розуміти» аналізує кілька обставини, які в основному вважають сприятливими для з'яви терористичних рухів всередині держави:</a:t>
            </a:r>
          </a:p>
          <a:p>
            <a:pPr marL="624078" indent="-514350">
              <a:buFont typeface="+mj-lt"/>
              <a:buAutoNum type="arabicPeriod"/>
            </a:pPr>
            <a:r>
              <a:rPr lang="uk-UA" sz="1900" dirty="0" smtClean="0">
                <a:latin typeface="Times New Roman" pitchFamily="18" charset="0"/>
                <a:cs typeface="Times New Roman" pitchFamily="18" charset="0"/>
              </a:rPr>
              <a:t>Бідність.</a:t>
            </a:r>
          </a:p>
          <a:p>
            <a:pPr marL="624078" indent="-514350">
              <a:buFont typeface="+mj-lt"/>
              <a:buAutoNum type="arabicPeriod"/>
            </a:pPr>
            <a:r>
              <a:rPr lang="ru-RU" sz="1900" dirty="0" smtClean="0">
                <a:latin typeface="Times New Roman" pitchFamily="18" charset="0"/>
                <a:cs typeface="Times New Roman" pitchFamily="18" charset="0"/>
              </a:rPr>
              <a:t>Брак </a:t>
            </a:r>
            <a:r>
              <a:rPr lang="uk-UA" sz="1900" dirty="0" smtClean="0">
                <a:latin typeface="Times New Roman" pitchFamily="18" charset="0"/>
                <a:cs typeface="Times New Roman" pitchFamily="18" charset="0"/>
              </a:rPr>
              <a:t>демократичних</a:t>
            </a:r>
            <a:r>
              <a:rPr lang="ru-RU" sz="1900" dirty="0" smtClean="0">
                <a:latin typeface="Times New Roman" pitchFamily="18" charset="0"/>
                <a:cs typeface="Times New Roman" pitchFamily="18" charset="0"/>
              </a:rPr>
              <a:t> </a:t>
            </a:r>
            <a:r>
              <a:rPr lang="ru-RU" sz="1900" dirty="0">
                <a:latin typeface="Times New Roman" pitchFamily="18" charset="0"/>
                <a:cs typeface="Times New Roman" pitchFamily="18" charset="0"/>
              </a:rPr>
              <a:t>свобод. </a:t>
            </a:r>
            <a:endParaRPr lang="ru-RU" sz="1900" dirty="0" smtClean="0">
              <a:latin typeface="Times New Roman" pitchFamily="18" charset="0"/>
              <a:cs typeface="Times New Roman" pitchFamily="18" charset="0"/>
            </a:endParaRPr>
          </a:p>
          <a:p>
            <a:pPr marL="624078" indent="-514350">
              <a:buFont typeface="+mj-lt"/>
              <a:buAutoNum type="arabicPeriod"/>
            </a:pPr>
            <a:r>
              <a:rPr lang="uk-UA" sz="1900" dirty="0" smtClean="0">
                <a:latin typeface="Times New Roman" pitchFamily="18" charset="0"/>
                <a:cs typeface="Times New Roman" pitchFamily="18" charset="0"/>
              </a:rPr>
              <a:t>Неспроможність властей.</a:t>
            </a:r>
          </a:p>
          <a:p>
            <a:pPr marL="624078" indent="-514350">
              <a:buFont typeface="+mj-lt"/>
              <a:buAutoNum type="arabicPeriod"/>
            </a:pPr>
            <a:r>
              <a:rPr lang="uk-UA" sz="1900" dirty="0" smtClean="0">
                <a:latin typeface="Times New Roman" pitchFamily="18" charset="0"/>
                <a:cs typeface="Times New Roman" pitchFamily="18" charset="0"/>
              </a:rPr>
              <a:t>Прагнення влади.</a:t>
            </a:r>
            <a:endParaRPr lang="uk-UA" sz="1900" dirty="0">
              <a:latin typeface="Times New Roman" pitchFamily="18" charset="0"/>
              <a:cs typeface="Times New Roman" pitchFamily="18" charset="0"/>
            </a:endParaRPr>
          </a:p>
        </p:txBody>
      </p:sp>
      <p:sp>
        <p:nvSpPr>
          <p:cNvPr id="4" name="AutoShape 2" descr="data:image/jpeg;base64,/9j/4AAQSkZJRgABAQAAAQABAAD/2wCEAAkGBxQSEhUUEBQUFhQVFRUUFBQVFBQUFBQUFBQXFhQUFBUYHCggGBolHBUUITEhJSkrLi4uFx8zODMsNygtLiwBCgoKDg0OGhAQGiwkHyQsLCwsLCwsLCwsLCwsLCwsLCwsLCwsLCwsLCwsLCwsLCwsLCwsLCwsLCwsLCwsLCwsLP/AABEIAQkAvgMBEQACEQEDEQH/xAAcAAACAwEBAQEAAAAAAAAAAAAAAQIDBAUGBwj/xAA8EAABAwIEBAMGBAQFBQAAAAABAAIRAyEEEjFBBSJRYQZxgRMykaGxwQcjQtEUUoLwFWJy4fEzQ5KTwv/EABoBAQADAQEBAAAAAAAAAAAAAAABAgMEBQb/xAA0EQACAgEEAAQFAwEIAwAAAAAAAQIRAwQSITETMkFRBSJhcYEzkaHwFCNCUrHB0fEVQ+H/2gAMAwEAAhEDEQA/APk6qc5FwE2QMlh8M6o7KwSfp5oEm3SPs3gbwM2iKdSvSaa+WWUztJkVsT0A2aP+JN0kj1PHeLnDsrOnEVBQbmrVGto+ypuLcwbBbmOrZicoN1JYfDcaK2UvD6QqUvbMfWo0Mr2AAvcDq2JnmiRdQDo0OEMqNDmOw72OEhww9J7XdwQVJB5Xxh4PpVHNqOotc6lLn0qI9n/EUh+umBpUYYlu4UNBpPs+D12w51o5j8JMKDB8MrQgEIBCQCEDKEiBQAUAkAIQCEjhCAIQkaAAgGgJIQRQHrfw0pzjKYiZrUGn/wAy7/5UmuL1P0Lwwy17oHNUeT1MOIEn0Umh5vxtwdgw+JcalYU63M/D02F7albLDTytLgDlaSNDlQkp4lwhn8LSqOq1K+HZ7FmSowty4X2gFTO2A51gAS79IQHb8HsbGIfRAGHqYhzqAb7mUNa17qYFg1zw4iLHVEDq8VA9m536mc7CNWuGhB+XeUIPzt+KtBjOI1hTa1okSGiBmLQXW8ySqmeT0PHoZhCAAgCEIAoSJCAQAhIIQCAaEgEAIBoBhAOEIEEB6n8P+JU6GIY+pMMqsqEDUsa1wJb1IzAx0CG2N9o/QnB6rSzI0gggvpvabVKbySHtPUZrjZSaHmaLKtMVK1TH4vJRxpp5S0Vg+mxw5HNYzPcTf4oC/wAYcVxApithDVFL2D6rHMptLX1Q4QzECoJZTy5uk9ZspCH4U8RuxeMqNDi2kKDHUqBpPplpDiHVHEtETaB0QHqOJRl9mTd4+DRdz3HZoG5QH5s/ELHMr8Qr1Kbg5rqjocNCBAH0VLKTi+H+PyebyqNyIWGX9P2CPmpv0KKDaUvd0MWB7onZMoOHYiEsSxtK2CN0RGLldegoUbi3hOr+/wDAZE3EvC16r/sMqblVk+BLco8WRVjAEJGgCEIBANACEkpQgCgGCQZBggyCNR3QH0v8PvGrabDSxLi2mOZrmiXUKhtnaN2O3bsUOiMtx7bgfiPA4cOFDF0QHu9o/wBoK5lx1dLiYJ3U2WL8bxzBYhzHVMThnlh5RnrNY6CHAVGCz4IBAO4Swa2eKMMKrqoxOEzvY1jiaj4hhJbDcv8AmKWKPmn4i+PDVDsPhXOyOP5tbR1eNiP0s6N+KgrOW1HzhpHwMqlO7Lb4VV+z/KET9/mm1keNG069W/3FP2TbzZCyxUdtccfuhvII7qYqlRXNkWR3QiVCTRMssZRUWuuv9yM6qzRSM1G/qqCbQormwp1Bw9wJRKi08qkmq7r+B5rqNvFEvN8zkly6IlWXRnOScm0hKSg0A0AkA0JBASQqJCQKAQQDlASDz1PxKE2BcepQWwNQ3kzOs3UE7n0RahApUgaARUEAgAhSSJCAQBCAcqAIhCQUkAgBQBwpJEgJlCpFACEgEA0A4QCKAEAShIgoIGgGdEJEVJAFAJQAQApAKAIoBypAKACkDlAJCRlQVBANSSIIQMISAKAIQCKASAkPRQSOUFilSRYioAFAJACAIQBCAIQAgBAJASAUgSgEiEIEEAyhIkAKQSawnosnlp0elj+HucFLd2IyD+ytGW5HLqcHgSSuxikeyp4p2L4bavd/BALS+LPPWN+Js+tFnsT2Wfir2PRfwzjiRArU8zY9231uifsj28ll4q9j0l8N45lyQJ1WidqzzpwlCTi+yYpd1l4v0PT/APGxrzFa1TtWedLE45PDfvQ8t4Vd/wAtnT/Y7zvEnwvUR3VoytWY5sKhl8NfQm6nF5lZrJzTR2ZdBFQcoSuiLRJhXlLarOTS4VmntfsDWzb4qHOlZbHpXLLKD9P6Qmq5yAgGEAEIBoAQgSEggBAWUW3P+krLL6Ho/D23KX2Kot6LU85ts1OoTBmLLlWTbfB7+XTeKovc1SMoXT6HiR/UX3/3Lm0ocdgL/JYbrhXqeusDjqNy4ikVsuR3P3WslUTzsUlLUqXux1BDj1lRGthpnlJavv1QVxzO/vZMXlK/EP13+CQoXECBAJKp4nyuztelvLBw4SVsrJkkjcrSKqNHBmmp6jcvdF9VuU93EegWMfmX2PWyyWKVruTX7FdUcx81tj8qPL1/68htbyE9bHsFSTuaTOnDHZpZShy339BURf0KnL5TD4d+q/syTXyGxq7X0VHFpv6HetRGUY13Lv8ABQxdB4RIoABQDchJJCCKASEAgGhJfg2yXf6Ssc3S+56Pw7zT+xn29Fseab6mCLspB/SBeVyRyKN2j38+llmUWpVwYCIMdDHzXTdqzx3DZl23dM0455nLsI9Vjhiq3HofEdRJPwl16mcFbnlxltal7G04cOIfPKbnzC5t7inD1Pc8COTJHUJ8dmKoZJPWSuiK2pI8bUZPEySl7mnFvIDW7FoJ79ljigm2z09bnlCEYR9UZQPst30eVj86+6L8SPzPVo+iyxr+7O/VNvVpP0aFihzuHdWxv5EZ61XqWvsaRhsgcXOBkQsXPe1SPQxaZaeEnKVpozYIc39J+i1zeX8nn/Dv1fwyvDtu3+9leflZjpv1l+Stmisc5JACAZKEkkD7ZFCAQCQgEJJA9JUNJlozlHyuhKSo8x6n4lV2r2NPGyf5n+5EKxS+bA+agOTfLYgR1QglmtE26TZKXZZTlt23x7Ecw6hSVCR2UBtvseYdkAZh1CkmxZh1+agiwzDqEJ7DMCpIGgBACAEBNiEoRUIS7YlJAFACAEA2tHn8VeNHfjxxcE6JtYOi1pGbivYubQadgp2orSLqVBn8oUbUWSR3eD0KE81Nh7EWWTVM0UY+x7bDUMC+nl/hqAdEh2S/ktI7fVGbhRxH8Po5jFGkBOmUJSFI04ajQmPYUv8A1hTa9iNppxHA6LhmbTpjsGBS4p8oEKPCKZn8plh/IEUQSZQpaClS6Tkbr8FP4FE6WGpi5pUun/Tb+ysq9iGj0PDOG4ZwH5VKens2a/BWpexBx/xG4XSZh3t9nTY4U21mua1gLufK5ggeRVXTXCJXZ8XxJk7LmkzqjGkFLQKh5+TzslCFAQEmFCUNygmSW50RQqCASkBKAlTO3mrR6PRxv5F9i6mLLS6K1dluimMrE4bC/D3KSdERVnQwrTNlRsukdrh4c5LDR0jg3TA1n4KxXgXEcQ2jAkF3QbQj4K9jwHFswBKsmQ0eiwOOp5SBd5HkAFqmqKM4WNlrzFo+6zfZZGkVA8ADXU+iWD0HAMAXOEkDseism6sqzxH4u8XY91OlScHezzFzgZAJtlkeSjI+KL4+z5lquZnTHktZoqnnZfOxqTMAgGShI3KCWqdCQgRQgApA0A6atE9HF+mi+i6J7/JTJWXxy239S3FwHQ3S1yq4batl9XtUqj0Sovhay5OaJ2uH1RusvU1O5hMdTzbiFdFGa+IcRYxpyu7xv8VYpR4nG40veT1UWT0auHYkjf4qbD5PYcIqhrZ76lTZVoy8VxYJ5dUbCRXw6rcbGYSwe1rYR1WgPZucHZg0w7L71uYi8dgtVwijPlvjrggwlZ1Jri4ZWvBPV3vR2mVSXCLQ5Z4uiblc8uUb43TZop6BQcOTzskhQAgAhAMqCWqbQpQqBQCUgagHawPDQ6m10wTP1XLPUOMnGj6fRaGGTTwndcf7ixVGkOVs5tzt8FfFPK/mfQ1OPTx+SN37mKoPlZdMHZ5uVVwRjdamBt4fiubKd9xsqSReLNZJYdUDM2LxbnG/kllShjEsNHUw1CANFIPQYHFMay58uymyrKQ0VHEt0B1Uk9IupsytBm86fVCp7vw64Nol9U5abPzHO1gMudFouYlGfGfG/ih2OxNSq4ANnLSAERTB5Z7nVZt+heKo83RZYne6zZrBFtD3QofZwz8zJqCoICSACUAkAQhAkAwgPX8PoB+DpjfmuP8AUdV5GWbhqJM+x+HY/E0UYsxnhjg9ubf7CYXStSnF0U/sLWSN9HOqNlxnuuzHVI8vKm5uyipZbpnLJUauGsa4gyAR1UMI7hoCoSG3IiY+oUURaMeJ4ZCigVMwBkKSxpqfl2JUkBhXh0mYAUA0cQxYY1opn3jzemwV4mcmZf8AGnjTLbS0/VXpEbiGI8V4ltN7G1XBrwQ5rYAIOoNkuiOzybTmcsmarlljWwqM1XA6YsoZ5+TzskhQaAZQChVTNJR2toFJRgVJUSAaEnvvD1EtwdJxHK7Nf+oheBq5XqJJdn2HwmaemjFdop4oYuLgGx6BaadWzv1DcYJ0cAiXH1herHhHgv5psy1mLpicE+zGWFtxdaGTPS+EOIt9qBUBEtiFWyK4Pcvw9KJgfdTSK2zx3FcQBVOTSbQqMuujDXYahJhRZJy8Q9zbAwpRDKaWJcSJkq64IkjXCujM52NCrIskZaAhzT3VaLLs04l8W7rNJ3bNpSVJIraoZwZPOxoZjQDKEgSqmjbt32JSUYSpKiCEkgUB9I8JYJ9XAsiS1pdbrzL57XTjDUu+z6r4ZlhDBFerJVqQYeZus2OinFcuj2NykjzGNo3sF7WPo8LPHkxml1XQmcEosi6jK0Rg4kKALXAtsRupopyer/iD7LW7m27jsqg5FMAvGbTfyVCwYvGtc4hkhg0jeNyp49B6HBxVaTpCkgyB8aKSC9tQ7lCGOpeVIS5JUsOCR1BlV3NM0UU19TLXrND3E3/lHSOqXZV0iNEyBKzZyT8zJoUAICSEiUEgpIEhAIBoD2n4f+Jjhmvp1SfZPJynam+PkCvL+IaLxqnHtfyezopxcYxlwd+vWDzIMzuubFBw4Z9LCttI52KwmcFw2+a7VlUWkc2TBuTfqcXEYckaTHRdSyJHBLTzfSMGi3jI4pwaEtbOdxPUcKHtaYaIkN1PZVKPg5lbCFriHDU/JRRNo5nGvy3QBqAfRHwOziV3zoliqKXFSQyLXXSyDYw6nsrPoldl+Bq3fAJhsiNupUJJkuTjVHFKqVZsoe6FVnNPzMsUFBICRQkHBVXRpkVSYFSZiKkgCgEgNWGJLSzYnVZznts9XS4t0EdXhgqNLRmiAYOoE6WWLyRa6O+GLJFpJ0dehiizcknWd1k0pHbCbh9zVhqzajswMG4Ldz0WOW4Knyvc6cORTla79Tj46C5xAgzp5LpwWork8/VJSk2kc/EOgLsjM83JCifD8S4GxI8irWc7R3PaZhJAsNzdapGLPM8Tkkk3WcjSJzSICz3o2eNooerJmbi0WUaJIMai5Hbqque18mkMW9OhCpAhaJ2Yvgrp1S2Y3BHxQqUtCEGuieUKrOafmZZKgqJASJUkk8qqjSa5EVJRkShUUqQMoDtcFpe0puAaOSSXb36rz9U9k02+z6L4Yt+HbXKNOJqkESIkAiNPNUxpVwzrySd/MVV68m3xWkeCmSW50iyjRcDnY6CAqSyRfDRrDTzT3xfRY2SZIOtyrb4rhDw5y+Zohxak0C28LbHks5tViUeUcui+F0RZ5kkdbDYkQuiLRzyTOVxDeVlM0xowUiJEi038lhK/Q7MbVqzpcQ4cwtD6QN7kTsuXFmkntmz0tTpISismNHFMgWtsu3hnkNSj0UkFaWjncWWnDnNlPT63VitMoAhCOjTQ90Kj7OafmLFBUJQAUBdNvRQjWSpkHFSUZAlSVCVAGpB6nwC3M+rTtzMOvUGy8v4o6xqXsz3/AIRPamyfGwBkANw0gidCHHVZaa+bPQ1XaM/DuGvrkikAYiZsBPdehiwzySqKOLJlhjjuk/wa+I8MqYfKHxDrAtMg9vNRn0uTFzJGun1ePLxF9G7C0hl/u4Xkzk7PdiklwYOMsAAXVp5Nnn66Cro4VTDmMw06rujkV0eRLDLburgVKsQPJdEZHFKJY2g6v7jSS1pcY2aNSq5skIpOTovihJt0YXNEEtuReB0UKNouptS4PQjhb8OxoxD2tNRge1gEug6LzPFjmk3jjdOrPXwz8OO2UvxRXXNBrR+TUcHAXIygn+YHzV4Y80n50jPLqcCtKDZ57iOLZZtFmSPeJOYuOwB2C7sWOSdzlZ5efPFx2wjt9/qYziXdSSdZW7VnNGTRDITfqiD5fJoo6KrOafmJqCg0AICwoat2RKFGRUlRBATKEnW8OY19B/tKZg3BkSIWWXSwzx2z6O7T6h448HcwldlZzs7RzHMbb7x0XHqdN4EFKD+nJ7eh1P8AaW4ZIr3sdDiH8FULeUsqXaSY02leh8K1Nxaked8W03hyTXTOfxfj5r1GtzNhtwG3APc7ldWuyKcNpy6BOOXddHSocTZks5peNoiSvmp4J7rrg+rjq4NeZN/sZX4sVWw6GS4iTdsgfJaeG8btcmb1Ec0NsuPQ5mDxbGZhUlwIiG/UHYrqnjnOnDg4cWWEE4zdodOlQq1C2kXNEcgqe850XFvVWcsuOCcufejLHhxZZNXXt9zqYHFU8I4VWktAEFrgcxP6h0grnnGWdbJcnQo4sKcnwv5PJYjHzUe5rYDySBu0TaIXqQhUUmeJky3NyR6Tg/FaOJw7sNiHZarZfQqOP6x/2y7YFeZmwTwZfFx+XppHetRHPFRfm/1/+lOWrSEVGOa0tBDXGGESOaOkzp1W9Y58xf8AyZxnNNpr/g4HHcMW1SSGgPAeMl2wf5T0kLowSUoUr4457ObUxanbSV+xgawkSASOsW9Stzms7eP4Q+nldHK4CHC7ZIuJV545QSfoTCal9zDET5rF8mGTzMAhQFAAoCwIXE5CGRKkqJQBgqQeo8PBhoQfeLnH0EbraEbgzWMukaeH4cZ4YSZnlAk9o6BcmoxzyxSjyz0tDqY4JNy6PSYLwwwgHEc4mQ13MGkrs0fw943uyVfsuvyY674gsy2QTq7t9/j6F/FvBOFrM/KihU2exojyc3cLty6eMl1R52PNOL7PA8d8O1cHaq5rgQcj2zlef5ex815ufDLG1wehgyrInzTRzqtMVC3I2LNadbu3d2XIpbL3M7dm+ti/7ObVdlcQTcEgxpZdMeUmck5uMmvYlhsVle1wBsQfeie0jRRKCaaEM9STNvHXuLWl4c2XE5SSQBFolZYFFOlybauU5JOV/Y45XScI6bJcB1IHxMILo+i43wzWquBdXpkNaGtFxAAsMo2WuP4b4d7PUmeuc0lL0PM+K+Fuw1RmbnaW8rr5XEatjaOm6ZMLxPkpHLvOLicY94AceUaMbysH9IsqOTZKSQqOLcz3SYOrTdp826IpNBotpukT1Wb7MZ+YmoKAoAFATCFhFCGRQgakCQHVwQmk0AwczpPb91vBXGi8XR6nw0BTpuqSS5zg3Mdco6dLrr02NRuRTLJvg9SMXLbbBdpkVYjFnLYwUYFjMlakfbMFRoEhhMXaNQuXVYnlwyhF0/c30+Tw8im1Z5pvEaVIAU6NPcjmm2noZXzEvhmWTueQ+gXxSMY1CLPB4/AVA90sceYmQJBm69SMdqSPIlLc2zNTw7i5rSCJMXEeeqkhHY47Uc9gkudBAE6QBAgbLOGGGPym+TNLIqkzghaGBq4fTzVB25ummymPZD6PWUuLuP6odt3/AN12xy2YOBbxOocTQe12rRnHZzd+yvk+eDRWPyyPCSvOOoHBSDVh/dCo+zCfmLVUoCkAgJoXEVBDIqSoKACkGzB4hrRzZtTAHfutceRRLcVR3KfiCkKTWAPka2ET2uulaqO2uSm32NuG8X0WtgtqHXQN/daLWQXoyNhGt4vpFpAZUmLEhsTtN1D1kK6ZO05X+PEtcHVa8ublIDaOUDoJEgLB6h+7Lrb7HDp4mqGhgdygzAi5/wAx1Kw3Gm9HT4Lxb2YcK4c8EgtiLddTopUyHNGrH8ZoPHLTqBw0Mtj1upc0N6Oe/Gsc0hzCZFr6HY+iruRPiIysbSAux5PUuEfBQmS8iJU6rGzlYRPQqdyI8RCdiSTJCb36DfH2H/H1IIEXEA3kBXWeSKtxfoc4YY9QsrLeIg/hz1Cmx4iL6TYEKrM5O2SQqNAMoCUIXQioDIqSgIAhASlCab6QpQNNdilBTqwQgUoWUZPpDQNNcMSENNdoCgSb6QSo9TSKW2Vp3/p9wlTaKrHN8pMAUsjbLuglLG2SrjsFFolwkrtdAlobJXtrkB2lNyJWHI+UmCkoNCAQDQE1BoDggZAqTMSAYQFtFxBjYrPJFVZ3aPK1LZ6MgDmInf6KX8keCqbz5kpf0hvfIMAACPNUjGmrfJ0ZcrljklGkitbHmEmVSBtF1k4KUjuhnlixRaSrklPMT2n5Kv8AhS+pt/73L2jYnOkX2i/mrqO2SoweZ5sMnPtUSYYgCJOs99FRrdbfSN8c/BUMcV8zKxo70+qu+4mC8mUbXmDfSI+KiUVuX1L4M8/Clz5VwDGyD5gn7pJ7WiMEXmhJS9WmyUyW9P2Kqk0pGzcck8bXXP8ABWTyu8x91f8AxL7GEm3iyX/mLMnNMjy30We75ao6vCXjKe78fgKObKMvUyplt3fMVxrJ4a8N+r/1KgtzypO27GhUIQAUBaoNBOUkMghQSAaAnSNx/eypk8rOnSfqoVDUeqZPKW0rrP8AuBqktM9vrdVUUpKjWWac8U1P0ILU4AcLD+r7Kq8zOif6EfuywEZuxAHxCpT2HQ8ijnV9NUJ7YESD+w0Uxe52Z5oLDjcE7bf8DJu09m/JR/haLyf99jl6UiINnen1U+sSia25eRA2Pp9VMu0UwtLFk+wDQ9yPgjVyQxz24ZpPngJ07T6XRLl2JT248bi+VZJz5aZjZVUKkqNZah5MMt1XwImH/D6KEvkLSaWqTf8AXBFgBaLgXPzUttS6JSjPGlvrliBWqPPmkpNJghUEAyUJLJQkTygZFCoIAQCS+aLbW47q4D+wnDJqUKl17AB0EqG0uyY45z5SsFPRWMXJ0gj/AIUJrtF5QmmoP9gHkm5dkLFNtxS5XYBSyiTbpDNtQoTT6L5IThSmIqU7Kyg4umCNpCMHN1FcidbVQmmrRM8coy2tckjTO4Kr4kX6mz0mVc0DGk6CVZyUezPHhnk8onMjWyJp9DLjnB/OMUidlDnFcMtDTZJq0iKsYtVwwhCAQAUBahYTkIZBCAlAEoCdMSDJi4WU21JUdungp4ZKTpWh1RZsXtr6qcb5bY1UUowinZYQ4WFgNTHZZfK1b7O2skZKEFUUuyqk6JO+Wy1yc0jh0zrfJdpCDjN73Gqu0knRlHJKeSLk/VFxsSNzJPYbBYdpP2PR4hJxXbtsqpmATF7Aeq1mraicemaxwlk9VwKoTYm8g+l0hSbSK6mUpRhKT7RI301AEjqOypGTi+ejpy4o5Fx5kl+SNN2p7fdXmraRz6V7Yzku6Ik9VdJLo53klJ7m+Sb3HKPMrNJbmdU8k/Ai75tkWmxidB9VaXaM8FqE2nVEqxNt7a9VXH6murb2xXfHfuKo42joISKTuxnnKLhtfohVNT5q2Pyox1X6shKxzggAoSTQCcgIoQIIBhASBsfMKj86OmH6Evugc6w7C/xSKdsZJrZjr07LHVIdrb9ws1G4dcnXLK45+ZfLRVTdH38itZRtHFhy+HO316gYBtpZFuceS0vDjkTg+B57k9Z/2Vdr2pGkcsfHlJvjkQPKfMH7KX5kzPHzgnH7MRNh2B+qmKabIzTjKEEvRck2EC8knpHZZtSfFHTGeGLU9zbohTMfQjstJRtUcuHLsnu9H2BibTHdTG65K5vD3f3fQ3GwHQn5qKe5svKaeGMfVMGReZuNgk0+GidPKCUlN1Y3uEADQTr3URUrbZbNkx7FCHNDa4QM0yNI3HRRKMrdeppjy4nFeJ3Er81olSo45z3ycn6ghQEBIlCSSAiUAkIEgGgFCEjQCQApAIAUAEIHCARUgJQkAgHKASASAZQgEASgBAMoSSKgkRQgigEgGpIBQBBCQQgYQkRUgZUAAhAKQSKAghIIACggakkSEDQCQAgBANQS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data:image/jpeg;base64,/9j/4AAQSkZJRgABAQAAAQABAAD/2wCEAAkGBxQSEhUUEBQUFhQVFRUUFBQVFBQUFBQUFBQXFhQUFBUYHCggGBolHBUUITEhJSkrLi4uFx8zODMsNygtLiwBCgoKDg0OGhAQGiwkHyQsLCwsLCwsLCwsLCwsLCwsLCwsLCwsLCwsLCwsLCwsLCwsLCwsLCwsLCwsLCwsLCwsLP/AABEIAQkAvgMBEQACEQEDEQH/xAAcAAACAwEBAQEAAAAAAAAAAAAAAQIDBAUGBwj/xAA8EAABAwIEBAMGBAQFBQAAAAABAAIRAyEEEjFBBSJRYQZxgRMykaGxwQcjQtEUUoLwFWJy4fEzQ5KTwv/EABoBAQADAQEBAAAAAAAAAAAAAAABAgMEBQb/xAA0EQACAgEEAAQFAwEIAwAAAAAAAQIRAwQSITETMkFRBSJhcYEzkaHwFCNCUrHB0fEVQ+H/2gAMAwEAAhEDEQA/APk6qc5FwE2QMlh8M6o7KwSfp5oEm3SPs3gbwM2iKdSvSaa+WWUztJkVsT0A2aP+JN0kj1PHeLnDsrOnEVBQbmrVGto+ypuLcwbBbmOrZicoN1JYfDcaK2UvD6QqUvbMfWo0Mr2AAvcDq2JnmiRdQDo0OEMqNDmOw72OEhww9J7XdwQVJB5Xxh4PpVHNqOotc6lLn0qI9n/EUh+umBpUYYlu4UNBpPs+D12w51o5j8JMKDB8MrQgEIBCQCEDKEiBQAUAkAIQCEjhCAIQkaAAgGgJIQRQHrfw0pzjKYiZrUGn/wAy7/5UmuL1P0Lwwy17oHNUeT1MOIEn0Umh5vxtwdgw+JcalYU63M/D02F7albLDTytLgDlaSNDlQkp4lwhn8LSqOq1K+HZ7FmSowty4X2gFTO2A51gAS79IQHb8HsbGIfRAGHqYhzqAb7mUNa17qYFg1zw4iLHVEDq8VA9m536mc7CNWuGhB+XeUIPzt+KtBjOI1hTa1okSGiBmLQXW8ySqmeT0PHoZhCAAgCEIAoSJCAQAhIIQCAaEgEAIBoBhAOEIEEB6n8P+JU6GIY+pMMqsqEDUsa1wJb1IzAx0CG2N9o/QnB6rSzI0gggvpvabVKbySHtPUZrjZSaHmaLKtMVK1TH4vJRxpp5S0Vg+mxw5HNYzPcTf4oC/wAYcVxApithDVFL2D6rHMptLX1Q4QzECoJZTy5uk9ZspCH4U8RuxeMqNDi2kKDHUqBpPplpDiHVHEtETaB0QHqOJRl9mTd4+DRdz3HZoG5QH5s/ELHMr8Qr1Kbg5rqjocNCBAH0VLKTi+H+PyebyqNyIWGX9P2CPmpv0KKDaUvd0MWB7onZMoOHYiEsSxtK2CN0RGLldegoUbi3hOr+/wDAZE3EvC16r/sMqblVk+BLco8WRVjAEJGgCEIBANACEkpQgCgGCQZBggyCNR3QH0v8PvGrabDSxLi2mOZrmiXUKhtnaN2O3bsUOiMtx7bgfiPA4cOFDF0QHu9o/wBoK5lx1dLiYJ3U2WL8bxzBYhzHVMThnlh5RnrNY6CHAVGCz4IBAO4Swa2eKMMKrqoxOEzvY1jiaj4hhJbDcv8AmKWKPmn4i+PDVDsPhXOyOP5tbR1eNiP0s6N+KgrOW1HzhpHwMqlO7Lb4VV+z/KET9/mm1keNG069W/3FP2TbzZCyxUdtccfuhvII7qYqlRXNkWR3QiVCTRMssZRUWuuv9yM6qzRSM1G/qqCbQormwp1Bw9wJRKi08qkmq7r+B5rqNvFEvN8zkly6IlWXRnOScm0hKSg0A0AkA0JBASQqJCQKAQQDlASDz1PxKE2BcepQWwNQ3kzOs3UE7n0RahApUgaARUEAgAhSSJCAQBCAcqAIhCQUkAgBQBwpJEgJlCpFACEgEA0A4QCKAEAShIgoIGgGdEJEVJAFAJQAQApAKAIoBypAKACkDlAJCRlQVBANSSIIQMISAKAIQCKASAkPRQSOUFilSRYioAFAJACAIQBCAIQAgBAJASAUgSgEiEIEEAyhIkAKQSawnosnlp0elj+HucFLd2IyD+ytGW5HLqcHgSSuxikeyp4p2L4bavd/BALS+LPPWN+Js+tFnsT2Wfir2PRfwzjiRArU8zY9231uifsj28ll4q9j0l8N45lyQJ1WidqzzpwlCTi+yYpd1l4v0PT/APGxrzFa1TtWedLE45PDfvQ8t4Vd/wAtnT/Y7zvEnwvUR3VoytWY5sKhl8NfQm6nF5lZrJzTR2ZdBFQcoSuiLRJhXlLarOTS4VmntfsDWzb4qHOlZbHpXLLKD9P6Qmq5yAgGEAEIBoAQgSEggBAWUW3P+krLL6Ho/D23KX2Kot6LU85ts1OoTBmLLlWTbfB7+XTeKovc1SMoXT6HiR/UX3/3Lm0ocdgL/JYbrhXqeusDjqNy4ikVsuR3P3WslUTzsUlLUqXux1BDj1lRGthpnlJavv1QVxzO/vZMXlK/EP13+CQoXECBAJKp4nyuztelvLBw4SVsrJkkjcrSKqNHBmmp6jcvdF9VuU93EegWMfmX2PWyyWKVruTX7FdUcx81tj8qPL1/68htbyE9bHsFSTuaTOnDHZpZShy339BURf0KnL5TD4d+q/syTXyGxq7X0VHFpv6HetRGUY13Lv8ABQxdB4RIoABQDchJJCCKASEAgGhJfg2yXf6Ssc3S+56Pw7zT+xn29Fseab6mCLspB/SBeVyRyKN2j38+llmUWpVwYCIMdDHzXTdqzx3DZl23dM0455nLsI9Vjhiq3HofEdRJPwl16mcFbnlxltal7G04cOIfPKbnzC5t7inD1Pc8COTJHUJ8dmKoZJPWSuiK2pI8bUZPEySl7mnFvIDW7FoJ79ljigm2z09bnlCEYR9UZQPst30eVj86+6L8SPzPVo+iyxr+7O/VNvVpP0aFihzuHdWxv5EZ61XqWvsaRhsgcXOBkQsXPe1SPQxaZaeEnKVpozYIc39J+i1zeX8nn/Dv1fwyvDtu3+9leflZjpv1l+Stmisc5JACAZKEkkD7ZFCAQCQgEJJA9JUNJlozlHyuhKSo8x6n4lV2r2NPGyf5n+5EKxS+bA+agOTfLYgR1QglmtE26TZKXZZTlt23x7Ecw6hSVCR2UBtvseYdkAZh1CkmxZh1+agiwzDqEJ7DMCpIGgBACAEBNiEoRUIS7YlJAFACAEA2tHn8VeNHfjxxcE6JtYOi1pGbivYubQadgp2orSLqVBn8oUbUWSR3eD0KE81Nh7EWWTVM0UY+x7bDUMC+nl/hqAdEh2S/ktI7fVGbhRxH8Po5jFGkBOmUJSFI04ajQmPYUv8A1hTa9iNppxHA6LhmbTpjsGBS4p8oEKPCKZn8plh/IEUQSZQpaClS6Tkbr8FP4FE6WGpi5pUun/Tb+ysq9iGj0PDOG4ZwH5VKens2a/BWpexBx/xG4XSZh3t9nTY4U21mua1gLufK5ggeRVXTXCJXZ8XxJk7LmkzqjGkFLQKh5+TzslCFAQEmFCUNygmSW50RQqCASkBKAlTO3mrR6PRxv5F9i6mLLS6K1dluimMrE4bC/D3KSdERVnQwrTNlRsukdrh4c5LDR0jg3TA1n4KxXgXEcQ2jAkF3QbQj4K9jwHFswBKsmQ0eiwOOp5SBd5HkAFqmqKM4WNlrzFo+6zfZZGkVA8ADXU+iWD0HAMAXOEkDseism6sqzxH4u8XY91OlScHezzFzgZAJtlkeSjI+KL4+z5lquZnTHktZoqnnZfOxqTMAgGShI3KCWqdCQgRQgApA0A6atE9HF+mi+i6J7/JTJWXxy239S3FwHQ3S1yq4batl9XtUqj0Sovhay5OaJ2uH1RusvU1O5hMdTzbiFdFGa+IcRYxpyu7xv8VYpR4nG40veT1UWT0auHYkjf4qbD5PYcIqhrZ76lTZVoy8VxYJ5dUbCRXw6rcbGYSwe1rYR1WgPZucHZg0w7L71uYi8dgtVwijPlvjrggwlZ1Jri4ZWvBPV3vR2mVSXCLQ5Z4uiblc8uUb43TZop6BQcOTzskhQAgAhAMqCWqbQpQqBQCUgagHawPDQ6m10wTP1XLPUOMnGj6fRaGGTTwndcf7ixVGkOVs5tzt8FfFPK/mfQ1OPTx+SN37mKoPlZdMHZ5uVVwRjdamBt4fiubKd9xsqSReLNZJYdUDM2LxbnG/kllShjEsNHUw1CANFIPQYHFMay58uymyrKQ0VHEt0B1Uk9IupsytBm86fVCp7vw64Nol9U5abPzHO1gMudFouYlGfGfG/ih2OxNSq4ANnLSAERTB5Z7nVZt+heKo83RZYne6zZrBFtD3QofZwz8zJqCoICSACUAkAQhAkAwgPX8PoB+DpjfmuP8AUdV5GWbhqJM+x+HY/E0UYsxnhjg9ubf7CYXStSnF0U/sLWSN9HOqNlxnuuzHVI8vKm5uyipZbpnLJUauGsa4gyAR1UMI7hoCoSG3IiY+oUURaMeJ4ZCigVMwBkKSxpqfl2JUkBhXh0mYAUA0cQxYY1opn3jzemwV4mcmZf8AGnjTLbS0/VXpEbiGI8V4ltN7G1XBrwQ5rYAIOoNkuiOzybTmcsmarlljWwqM1XA6YsoZ5+TzskhQaAZQChVTNJR2toFJRgVJUSAaEnvvD1EtwdJxHK7Nf+oheBq5XqJJdn2HwmaemjFdop4oYuLgGx6BaadWzv1DcYJ0cAiXH1herHhHgv5psy1mLpicE+zGWFtxdaGTPS+EOIt9qBUBEtiFWyK4Pcvw9KJgfdTSK2zx3FcQBVOTSbQqMuujDXYahJhRZJy8Q9zbAwpRDKaWJcSJkq64IkjXCujM52NCrIskZaAhzT3VaLLs04l8W7rNJ3bNpSVJIraoZwZPOxoZjQDKEgSqmjbt32JSUYSpKiCEkgUB9I8JYJ9XAsiS1pdbrzL57XTjDUu+z6r4ZlhDBFerJVqQYeZus2OinFcuj2NykjzGNo3sF7WPo8LPHkxml1XQmcEosi6jK0Rg4kKALXAtsRupopyer/iD7LW7m27jsqg5FMAvGbTfyVCwYvGtc4hkhg0jeNyp49B6HBxVaTpCkgyB8aKSC9tQ7lCGOpeVIS5JUsOCR1BlV3NM0UU19TLXrND3E3/lHSOqXZV0iNEyBKzZyT8zJoUAICSEiUEgpIEhAIBoD2n4f+Jjhmvp1SfZPJynam+PkCvL+IaLxqnHtfyezopxcYxlwd+vWDzIMzuubFBw4Z9LCttI52KwmcFw2+a7VlUWkc2TBuTfqcXEYckaTHRdSyJHBLTzfSMGi3jI4pwaEtbOdxPUcKHtaYaIkN1PZVKPg5lbCFriHDU/JRRNo5nGvy3QBqAfRHwOziV3zoliqKXFSQyLXXSyDYw6nsrPoldl+Bq3fAJhsiNupUJJkuTjVHFKqVZsoe6FVnNPzMsUFBICRQkHBVXRpkVSYFSZiKkgCgEgNWGJLSzYnVZznts9XS4t0EdXhgqNLRmiAYOoE6WWLyRa6O+GLJFpJ0dehiizcknWd1k0pHbCbh9zVhqzajswMG4Ldz0WOW4Knyvc6cORTla79Tj46C5xAgzp5LpwWork8/VJSk2kc/EOgLsjM83JCifD8S4GxI8irWc7R3PaZhJAsNzdapGLPM8Tkkk3WcjSJzSICz3o2eNooerJmbi0WUaJIMai5Hbqque18mkMW9OhCpAhaJ2Yvgrp1S2Y3BHxQqUtCEGuieUKrOafmZZKgqJASJUkk8qqjSa5EVJRkShUUqQMoDtcFpe0puAaOSSXb36rz9U9k02+z6L4Yt+HbXKNOJqkESIkAiNPNUxpVwzrySd/MVV68m3xWkeCmSW50iyjRcDnY6CAqSyRfDRrDTzT3xfRY2SZIOtyrb4rhDw5y+Zohxak0C28LbHks5tViUeUcui+F0RZ5kkdbDYkQuiLRzyTOVxDeVlM0xowUiJEi038lhK/Q7MbVqzpcQ4cwtD6QN7kTsuXFmkntmz0tTpISismNHFMgWtsu3hnkNSj0UkFaWjncWWnDnNlPT63VitMoAhCOjTQ90Kj7OafmLFBUJQAUBdNvRQjWSpkHFSUZAlSVCVAGpB6nwC3M+rTtzMOvUGy8v4o6xqXsz3/AIRPamyfGwBkANw0gidCHHVZaa+bPQ1XaM/DuGvrkikAYiZsBPdehiwzySqKOLJlhjjuk/wa+I8MqYfKHxDrAtMg9vNRn0uTFzJGun1ePLxF9G7C0hl/u4Xkzk7PdiklwYOMsAAXVp5Nnn66Cro4VTDmMw06rujkV0eRLDLburgVKsQPJdEZHFKJY2g6v7jSS1pcY2aNSq5skIpOTovihJt0YXNEEtuReB0UKNouptS4PQjhb8OxoxD2tNRge1gEug6LzPFjmk3jjdOrPXwz8OO2UvxRXXNBrR+TUcHAXIygn+YHzV4Y80n50jPLqcCtKDZ57iOLZZtFmSPeJOYuOwB2C7sWOSdzlZ5efPFx2wjt9/qYziXdSSdZW7VnNGTRDITfqiD5fJoo6KrOafmJqCg0AICwoat2RKFGRUlRBATKEnW8OY19B/tKZg3BkSIWWXSwzx2z6O7T6h448HcwldlZzs7RzHMbb7x0XHqdN4EFKD+nJ7eh1P8AaW4ZIr3sdDiH8FULeUsqXaSY02leh8K1Nxaked8W03hyTXTOfxfj5r1GtzNhtwG3APc7ldWuyKcNpy6BOOXddHSocTZks5peNoiSvmp4J7rrg+rjq4NeZN/sZX4sVWw6GS4iTdsgfJaeG8btcmb1Ec0NsuPQ5mDxbGZhUlwIiG/UHYrqnjnOnDg4cWWEE4zdodOlQq1C2kXNEcgqe850XFvVWcsuOCcufejLHhxZZNXXt9zqYHFU8I4VWktAEFrgcxP6h0grnnGWdbJcnQo4sKcnwv5PJYjHzUe5rYDySBu0TaIXqQhUUmeJky3NyR6Tg/FaOJw7sNiHZarZfQqOP6x/2y7YFeZmwTwZfFx+XppHetRHPFRfm/1/+lOWrSEVGOa0tBDXGGESOaOkzp1W9Y58xf8AyZxnNNpr/g4HHcMW1SSGgPAeMl2wf5T0kLowSUoUr4457ObUxanbSV+xgawkSASOsW9Stzms7eP4Q+nldHK4CHC7ZIuJV545QSfoTCal9zDET5rF8mGTzMAhQFAAoCwIXE5CGRKkqJQBgqQeo8PBhoQfeLnH0EbraEbgzWMukaeH4cZ4YSZnlAk9o6BcmoxzyxSjyz0tDqY4JNy6PSYLwwwgHEc4mQ13MGkrs0fw943uyVfsuvyY674gsy2QTq7t9/j6F/FvBOFrM/KihU2exojyc3cLty6eMl1R52PNOL7PA8d8O1cHaq5rgQcj2zlef5ex815ufDLG1wehgyrInzTRzqtMVC3I2LNadbu3d2XIpbL3M7dm+ti/7ObVdlcQTcEgxpZdMeUmck5uMmvYlhsVle1wBsQfeie0jRRKCaaEM9STNvHXuLWl4c2XE5SSQBFolZYFFOlybauU5JOV/Y45XScI6bJcB1IHxMILo+i43wzWquBdXpkNaGtFxAAsMo2WuP4b4d7PUmeuc0lL0PM+K+Fuw1RmbnaW8rr5XEatjaOm6ZMLxPkpHLvOLicY94AceUaMbysH9IsqOTZKSQqOLcz3SYOrTdp826IpNBotpukT1Wb7MZ+YmoKAoAFATCFhFCGRQgakCQHVwQmk0AwczpPb91vBXGi8XR6nw0BTpuqSS5zg3Mdco6dLrr02NRuRTLJvg9SMXLbbBdpkVYjFnLYwUYFjMlakfbMFRoEhhMXaNQuXVYnlwyhF0/c30+Tw8im1Z5pvEaVIAU6NPcjmm2noZXzEvhmWTueQ+gXxSMY1CLPB4/AVA90sceYmQJBm69SMdqSPIlLc2zNTw7i5rSCJMXEeeqkhHY47Uc9gkudBAE6QBAgbLOGGGPym+TNLIqkzghaGBq4fTzVB25ummymPZD6PWUuLuP6odt3/AN12xy2YOBbxOocTQe12rRnHZzd+yvk+eDRWPyyPCSvOOoHBSDVh/dCo+zCfmLVUoCkAgJoXEVBDIqSoKACkGzB4hrRzZtTAHfutceRRLcVR3KfiCkKTWAPka2ET2uulaqO2uSm32NuG8X0WtgtqHXQN/daLWQXoyNhGt4vpFpAZUmLEhsTtN1D1kK6ZO05X+PEtcHVa8ublIDaOUDoJEgLB6h+7Lrb7HDp4mqGhgdygzAi5/wAx1Kw3Gm9HT4Lxb2YcK4c8EgtiLddTopUyHNGrH8ZoPHLTqBw0Mtj1upc0N6Oe/Gsc0hzCZFr6HY+iruRPiIysbSAux5PUuEfBQmS8iJU6rGzlYRPQqdyI8RCdiSTJCb36DfH2H/H1IIEXEA3kBXWeSKtxfoc4YY9QsrLeIg/hz1Cmx4iL6TYEKrM5O2SQqNAMoCUIXQioDIqSgIAhASlCab6QpQNNdilBTqwQgUoWUZPpDQNNcMSENNdoCgSb6QSo9TSKW2Vp3/p9wlTaKrHN8pMAUsjbLuglLG2SrjsFFolwkrtdAlobJXtrkB2lNyJWHI+UmCkoNCAQDQE1BoDggZAqTMSAYQFtFxBjYrPJFVZ3aPK1LZ6MgDmInf6KX8keCqbz5kpf0hvfIMAACPNUjGmrfJ0ZcrljklGkitbHmEmVSBtF1k4KUjuhnlixRaSrklPMT2n5Kv8AhS+pt/73L2jYnOkX2i/mrqO2SoweZ5sMnPtUSYYgCJOs99FRrdbfSN8c/BUMcV8zKxo70+qu+4mC8mUbXmDfSI+KiUVuX1L4M8/Clz5VwDGyD5gn7pJ7WiMEXmhJS9WmyUyW9P2Kqk0pGzcck8bXXP8ABWTyu8x91f8AxL7GEm3iyX/mLMnNMjy30We75ao6vCXjKe78fgKObKMvUyplt3fMVxrJ4a8N+r/1KgtzypO27GhUIQAUBaoNBOUkMghQSAaAnSNx/eypk8rOnSfqoVDUeqZPKW0rrP8AuBqktM9vrdVUUpKjWWac8U1P0ILU4AcLD+r7Kq8zOif6EfuywEZuxAHxCpT2HQ8ijnV9NUJ7YESD+w0Uxe52Z5oLDjcE7bf8DJu09m/JR/haLyf99jl6UiINnen1U+sSia25eRA2Pp9VMu0UwtLFk+wDQ9yPgjVyQxz24ZpPngJ07T6XRLl2JT248bi+VZJz5aZjZVUKkqNZah5MMt1XwImH/D6KEvkLSaWqTf8AXBFgBaLgXPzUttS6JSjPGlvrliBWqPPmkpNJghUEAyUJLJQkTygZFCoIAQCS+aLbW47q4D+wnDJqUKl17AB0EqG0uyY45z5SsFPRWMXJ0gj/AIUJrtF5QmmoP9gHkm5dkLFNtxS5XYBSyiTbpDNtQoTT6L5IThSmIqU7Kyg4umCNpCMHN1FcidbVQmmrRM8coy2tckjTO4Kr4kX6mz0mVc0DGk6CVZyUezPHhnk8onMjWyJp9DLjnB/OMUidlDnFcMtDTZJq0iKsYtVwwhCAQAUBahYTkIZBCAlAEoCdMSDJi4WU21JUdungp4ZKTpWh1RZsXtr6qcb5bY1UUowinZYQ4WFgNTHZZfK1b7O2skZKEFUUuyqk6JO+Wy1yc0jh0zrfJdpCDjN73Gqu0knRlHJKeSLk/VFxsSNzJPYbBYdpP2PR4hJxXbtsqpmATF7Aeq1mraicemaxwlk9VwKoTYm8g+l0hSbSK6mUpRhKT7RI301AEjqOypGTi+ejpy4o5Fx5kl+SNN2p7fdXmraRz6V7Yzku6Ik9VdJLo53klJ7m+Sb3HKPMrNJbmdU8k/Ai75tkWmxidB9VaXaM8FqE2nVEqxNt7a9VXH6murb2xXfHfuKo42joISKTuxnnKLhtfohVNT5q2Pyox1X6shKxzggAoSTQCcgIoQIIBhASBsfMKj86OmH6Evugc6w7C/xSKdsZJrZjr07LHVIdrb9ws1G4dcnXLK45+ZfLRVTdH38itZRtHFhy+HO316gYBtpZFuceS0vDjkTg+B57k9Z/2Vdr2pGkcsfHlJvjkQPKfMH7KX5kzPHzgnH7MRNh2B+qmKabIzTjKEEvRck2EC8knpHZZtSfFHTGeGLU9zbohTMfQjstJRtUcuHLsnu9H2BibTHdTG65K5vD3f3fQ3GwHQn5qKe5svKaeGMfVMGReZuNgk0+GidPKCUlN1Y3uEADQTr3URUrbZbNkx7FCHNDa4QM0yNI3HRRKMrdeppjy4nFeJ3Er81olSo45z3ycn6ghQEBIlCSSAiUAkIEgGgFCEjQCQApAIAUAEIHCARUgJQkAgHKASASAZQgEASgBAMoSSKgkRQgigEgGpIBQBBCQQgYQkRUgZUAAhAKQSKAghIIACggakkSEDQCQAgBANQS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5" name="Picture 5" descr="E:\загруженное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72816"/>
            <a:ext cx="2673846" cy="372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51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circle(out)">
                                      <p:cBhvr>
                                        <p:cTn id="3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066800"/>
          </a:xfrm>
        </p:spPr>
        <p:txBody>
          <a:bodyPr/>
          <a:lstStyle/>
          <a:p>
            <a:pPr algn="ctr"/>
            <a:r>
              <a:rPr lang="uk-UA" dirty="0"/>
              <a:t>Тероризм як злочин</a:t>
            </a:r>
            <a:endParaRPr lang="ru-RU" dirty="0"/>
          </a:p>
        </p:txBody>
      </p:sp>
      <p:sp>
        <p:nvSpPr>
          <p:cNvPr id="3" name="Объект 2"/>
          <p:cNvSpPr>
            <a:spLocks noGrp="1"/>
          </p:cNvSpPr>
          <p:nvPr>
            <p:ph idx="1"/>
          </p:nvPr>
        </p:nvSpPr>
        <p:spPr>
          <a:xfrm>
            <a:off x="323528" y="1412776"/>
            <a:ext cx="8579296" cy="3051784"/>
          </a:xfrm>
        </p:spPr>
        <p:txBody>
          <a:bodyPr>
            <a:noAutofit/>
          </a:bodyPr>
          <a:lstStyle/>
          <a:p>
            <a:pPr marL="109728" indent="0" algn="just">
              <a:buNone/>
            </a:pPr>
            <a:r>
              <a:rPr lang="ru-RU" sz="1700" dirty="0" smtClean="0">
                <a:latin typeface="Times New Roman" pitchFamily="18" charset="0"/>
                <a:cs typeface="Times New Roman" pitchFamily="18" charset="0"/>
              </a:rPr>
              <a:t>    У</a:t>
            </a:r>
            <a:r>
              <a:rPr lang="uk-UA" sz="1700" dirty="0" smtClean="0">
                <a:latin typeface="Times New Roman" pitchFamily="18" charset="0"/>
                <a:cs typeface="Times New Roman" pitchFamily="18" charset="0"/>
              </a:rPr>
              <a:t> кримінально-правовій практиці тероризм класифікують як застосування чи погрозу застосування насильства чи інших загально небезпечних дій, що створюють  небезпеку життю чи здоров'ю невизначеного кола осіб, заподіяння майнової шкоди або настання інших тяжких наслідків, якщо такі дії спрямовані на підрив атмосфери спокою, дестабілізацію, залякування чи пригноблення суспільства з метою ухвалення державою, міжнародною організацією, фізичною або юридичною особою або групою осіб будь-якого рішення чи утримання від нього.</a:t>
            </a:r>
          </a:p>
          <a:p>
            <a:pPr marL="109728" indent="0">
              <a:buNone/>
            </a:pPr>
            <a:endParaRPr lang="ru-RU" sz="1900" dirty="0"/>
          </a:p>
        </p:txBody>
      </p:sp>
      <p:sp>
        <p:nvSpPr>
          <p:cNvPr id="4" name="Прямоугольник 3"/>
          <p:cNvSpPr/>
          <p:nvPr/>
        </p:nvSpPr>
        <p:spPr>
          <a:xfrm>
            <a:off x="476197" y="3717032"/>
            <a:ext cx="4572000" cy="2970044"/>
          </a:xfrm>
          <a:prstGeom prst="rect">
            <a:avLst/>
          </a:prstGeom>
        </p:spPr>
        <p:txBody>
          <a:bodyPr>
            <a:spAutoFit/>
          </a:bodyPr>
          <a:lstStyle/>
          <a:p>
            <a:r>
              <a:rPr lang="ru-RU"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Низка діянь, що становлять тероризм як злочин:</a:t>
            </a:r>
          </a:p>
          <a:p>
            <a:pPr marL="285750" indent="-285750" algn="just">
              <a:buFont typeface="Arial" pitchFamily="34" charset="0"/>
              <a:buChar char="•"/>
            </a:pPr>
            <a:r>
              <a:rPr lang="uk-UA" sz="1700" dirty="0" smtClean="0">
                <a:latin typeface="Times New Roman" pitchFamily="18" charset="0"/>
                <a:cs typeface="Times New Roman" pitchFamily="18" charset="0"/>
              </a:rPr>
              <a:t>насильницькі акти проти певних категорій громадян;</a:t>
            </a:r>
          </a:p>
          <a:p>
            <a:pPr marL="285750" indent="-285750" algn="just">
              <a:buFont typeface="Arial" pitchFamily="34" charset="0"/>
              <a:buChar char="•"/>
            </a:pPr>
            <a:r>
              <a:rPr lang="uk-UA" sz="1700" dirty="0" smtClean="0">
                <a:latin typeface="Times New Roman" pitchFamily="18" charset="0"/>
                <a:cs typeface="Times New Roman" pitchFamily="18" charset="0"/>
              </a:rPr>
              <a:t>вибухи і вся сукупність суспільно небезпечних у міжнародному масштабі діянь;</a:t>
            </a:r>
          </a:p>
          <a:p>
            <a:pPr marL="285750" indent="-285750" algn="just">
              <a:buFont typeface="Arial" pitchFamily="34" charset="0"/>
              <a:buChar char="•"/>
            </a:pPr>
            <a:r>
              <a:rPr lang="uk-UA" sz="1700" dirty="0" smtClean="0">
                <a:latin typeface="Times New Roman" pitchFamily="18" charset="0"/>
                <a:cs typeface="Times New Roman" pitchFamily="18" charset="0"/>
              </a:rPr>
              <a:t>злочинна діяльність, що виявляється в залякуванні населення та органів влади;</a:t>
            </a:r>
          </a:p>
          <a:p>
            <a:pPr marL="285750" indent="-285750" algn="just">
              <a:buFont typeface="Arial" pitchFamily="34" charset="0"/>
              <a:buChar char="•"/>
            </a:pPr>
            <a:r>
              <a:rPr lang="uk-UA" sz="1700" dirty="0" smtClean="0">
                <a:latin typeface="Times New Roman" pitchFamily="18" charset="0"/>
                <a:cs typeface="Times New Roman" pitchFamily="18" charset="0"/>
              </a:rPr>
              <a:t>організація, фінансування, підтримка, створення терористичних груп тощо.</a:t>
            </a:r>
            <a:endParaRPr lang="uk-UA" sz="1700" dirty="0">
              <a:latin typeface="Times New Roman" pitchFamily="18" charset="0"/>
              <a:cs typeface="Times New Roman" pitchFamily="18" charset="0"/>
            </a:endParaRPr>
          </a:p>
        </p:txBody>
      </p:sp>
      <p:pic>
        <p:nvPicPr>
          <p:cNvPr id="8194" name="Picture 2" descr="http://podrobnosti.ua/upload/news/2005/01/25/17798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41914"/>
            <a:ext cx="342237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52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barn(inVertical)">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75" y="465138"/>
            <a:ext cx="8229600" cy="1066800"/>
          </a:xfrm>
        </p:spPr>
        <p:txBody>
          <a:bodyPr/>
          <a:lstStyle/>
          <a:p>
            <a:pPr algn="ctr"/>
            <a:r>
              <a:rPr lang="uk-UA" dirty="0"/>
              <a:t>Терористичні акти</a:t>
            </a:r>
            <a:endParaRPr lang="ru-RU" dirty="0"/>
          </a:p>
        </p:txBody>
      </p:sp>
      <p:sp>
        <p:nvSpPr>
          <p:cNvPr id="3" name="Объект 2"/>
          <p:cNvSpPr>
            <a:spLocks noGrp="1"/>
          </p:cNvSpPr>
          <p:nvPr>
            <p:ph idx="1"/>
          </p:nvPr>
        </p:nvSpPr>
        <p:spPr>
          <a:xfrm>
            <a:off x="491342" y="1484784"/>
            <a:ext cx="8219256" cy="3051784"/>
          </a:xfrm>
        </p:spPr>
        <p:txBody>
          <a:bodyPr>
            <a:normAutofit fontScale="62500" lnSpcReduction="20000"/>
          </a:bodyPr>
          <a:lstStyle/>
          <a:p>
            <a:pPr algn="just"/>
            <a:r>
              <a:rPr lang="uk-UA" dirty="0" smtClean="0">
                <a:latin typeface="Times New Roman" pitchFamily="18" charset="0"/>
                <a:cs typeface="Times New Roman" pitchFamily="18" charset="0"/>
              </a:rPr>
              <a:t>Терористичні акти -  вбивства, поранення, викрадення , погрози та деякі інші акти насильства, які готуються організаціями й здійснюються окремими особами стосовно державників або громадських діячів, супроводжують поступ модерного суспільства. Історія знає чимало таких злочинів: убивство Авраама Лінкольна  та Джона Кеннеді  — 16-го та 35-го президентів США а також премєра-міністра  Індії  Раджина Ганді, </a:t>
            </a:r>
            <a:r>
              <a:rPr lang="uk-UA" dirty="0">
                <a:latin typeface="Times New Roman" pitchFamily="18" charset="0"/>
                <a:cs typeface="Times New Roman" pitchFamily="18" charset="0"/>
              </a:rPr>
              <a:t> премєра-міністра </a:t>
            </a:r>
            <a:r>
              <a:rPr lang="uk-UA" dirty="0" smtClean="0">
                <a:latin typeface="Times New Roman" pitchFamily="18" charset="0"/>
                <a:cs typeface="Times New Roman" pitchFamily="18" charset="0"/>
              </a:rPr>
              <a:t> Ізраїля </a:t>
            </a:r>
            <a:r>
              <a:rPr lang="uk-UA" dirty="0" err="1" smtClean="0">
                <a:latin typeface="Times New Roman" pitchFamily="18" charset="0"/>
                <a:cs typeface="Times New Roman" pitchFamily="18" charset="0"/>
              </a:rPr>
              <a:t> Іцках</a:t>
            </a:r>
            <a:r>
              <a:rPr lang="uk-UA" dirty="0" smtClean="0">
                <a:latin typeface="Times New Roman" pitchFamily="18" charset="0"/>
                <a:cs typeface="Times New Roman" pitchFamily="18" charset="0"/>
              </a:rPr>
              <a:t>а Рабіна та інших.</a:t>
            </a:r>
          </a:p>
          <a:p>
            <a:pPr algn="just"/>
            <a:r>
              <a:rPr lang="uk-UA" dirty="0" smtClean="0">
                <a:latin typeface="Times New Roman" pitchFamily="18" charset="0"/>
                <a:cs typeface="Times New Roman" pitchFamily="18" charset="0"/>
              </a:rPr>
              <a:t>Усі зазначені акти тероризму, незалежно від мотивів їхнього здійснення, були </a:t>
            </a:r>
            <a:r>
              <a:rPr lang="uk-UA" dirty="0" err="1" smtClean="0">
                <a:latin typeface="Times New Roman" pitchFamily="18" charset="0"/>
                <a:cs typeface="Times New Roman" pitchFamily="18" charset="0"/>
              </a:rPr>
              <a:t>внутрішньод</a:t>
            </a:r>
            <a:r>
              <a:rPr lang="uk-UA" dirty="0" smtClean="0">
                <a:latin typeface="Times New Roman" pitchFamily="18" charset="0"/>
                <a:cs typeface="Times New Roman" pitchFamily="18" charset="0"/>
              </a:rPr>
              <a:t>ержавними злочинами і були підсудні відповідно до законодавства  тієї країни, в межах якої вони відбулися. На сьогодні значно зріс та поширив свої межі тероризм міжнародного характеру, тобто такий, що зачіпає інтереси двох або більше держав, порушує міжнародний правопорядок.</a:t>
            </a:r>
          </a:p>
          <a:p>
            <a:pPr marL="109728" indent="0">
              <a:buNone/>
            </a:pPr>
            <a:endParaRPr lang="ru-RU" dirty="0"/>
          </a:p>
        </p:txBody>
      </p:sp>
      <p:sp>
        <p:nvSpPr>
          <p:cNvPr id="4" name="AutoShape 2" descr="data:image/jpeg;base64,/9j/4AAQSkZJRgABAQAAAQABAAD/2wCEAAkGBxISEBAQEBAQDw8QEBAPDw8QDw8PDw8PFBEWFhQRFBQYHCggGBolHBQUITEhJSkrLi4uFx8zODMsNygtLjcBCgoKDg0OFw8QFywcHBwsLCwsLCwsLCwsLCwsLCwsLCwsLCwsLCwsLCwsLCssLDc3LDcrLDcrLCssLCsrKysrK//AABEIALcBEwMBIgACEQEDEQH/xAAcAAABBQEBAQAAAAAAAAAAAAAFAAIDBAYHAQj/xAA1EAACAQMCBQMBBwMEAwAAAAAAAQIDBBEFIQYSMUFRE2FxMgciI3KBkaEUNEJSYrHBFTPR/8QAGgEAAwEBAQEAAAAAAAAAAAAAAAECAwQFBv/EACIRAQEAAgICAwEAAwAAAAAAAAABAhEDIRIxBBNBUSIyYf/aAAwDAQACEQMRAD8A2r1NeRR1L3Of/wDlH5JaepvyR9tdHi6JSvy9Ru/c59aap7h2y1HONy8eSUri2VKsWYVABaXWe4To1SrNs7BGMx+SrGZMpEVGkuRZGJnpIOyeNngsjD3J6mMHZGR2RDciyIzsjWLJ42ANkyKeSRjWVAo1og+vBheoilXga4mE1UQOTQQrUyhWqQUlByxJ9CyS06hLGqVXSa6NNfJH6uBmJKqQ163uVI3A2pPIjR17jruCrut7li6mCLqRGRKV7V6gC9qdQtcgK9fUzZ0OuZlPOCS4luV5MqKixCawIqqQgPTVJsdGZL6R5KkcHk7/AK01KuE7S9aA0UWKMg2VxbTTtT6bmitb7Pc5va12g/YX3Tc34+X8rPLBvKNyW4VTMWt57hShcZOj2xyxGYyHKRSp1ieEybEaWMiyRJjuYnRH8wsjOY8yASJi5hnMeNjCTInIjyLIaB7YxiGuRWgbMq3Moxi5TkoQXWUnhFirVjFSlJpRim5fCR89/aLxvVvK06dObhbQbjGMW1zY7sqB0vVePtOotp1vUa7RyzI332jWcpymoSfaOz2OUyaW+yH2ttWrf+mjOp7xi2v3KuRe3QKPHlPnTbko599kaiz4ws620KvK1/q2yzj1xot3BZnbTx+XJQ5t8STjJdnlNBMi1p9B0a6lvGSkvKeSX1Dhmla3Xt2pU6kml1jJtpnU+GeIoXlPKxGrH64Z/kZ+X9F67BlyXKswfcyIyUGXb6gK7YcumBbldSWYHdLcrcxduog+oxrhIRFGYilOm+gRzoBf+nGStzx/J7n1g7tx6oBP+mHK2H5IvEGxpFy3k0T/ANML0sFSs8uNetblhyxuuhmqKCdnPc6+LKuXkxauhVyX6bAlm9kFaMjqrlq5GQ7JDEeRpB/MeOaK9SoQev5H4hf5zznBVfU4x6vBFT1aD7r9x+IG0xrqJdwHd65GK26gG+16cvpDRtZdarGPdL9QRdcSRSfL95+xkLm6k9228nsZbFRPkl4r16o7OtvyqUWupxGU/Py2dP4xqYs5+7wcrlugpS7G9A0yjKMru8ly28Pop/5VZeF7Emocc1n9y2jG1oraMYJc2PdgPUrpzUY9IRWIx7IHmVX6GY8U3aeXXlLfpLdBmlqFtqEfTuIRoXWPw60cKM34ZjD2LaeV1W6Ytkv1aUqcpUp/VFtfK8hbhO+lRu6bXSbUJLygdd3Hqxpzf1Jcsn5JtF/uaH50a4+iyjsVWZUrMknU/wCv+CtUkTRtTrgi6QWrAq6YkUIu0CbjuGLpbAm5Q14qkRHqENo7jyC5BKY5M8d9Eb6Y6NIemSQSAaROiRTpF4hqjiMopqG5dtSuluELSh0Onh7rg5oLWPYL0IlCyp4CtGB3vOyqWKG1JEmAfqFflQpNpeVqgOvq/Km89AfPWFzYyBuJtWapvHgsbkZTjfiaUJKnTl96T3fhE/D93OSi5Tb2Ob39WdSu5Sy3zbfBveHYyUI/CJjK+41FSp7lepW8Ecosclt0BSNT9ifOw6jZ1JfTBv5Clvw9VlvOUacV1fhDgYjj2eLTHmS/4ObSWx0X7T6tKMIUqUnPElzT7Pqc7l0FYeKCunhPt0K4U02EajdGb5XP6JPpzFbUdPqUJOFSLi/PZrymZaVb2qCEGdL0SU6crir+HQh3ls5vxEAoU1sshLQP7qj+bIO5sybXTO3wE+Hf7qn7GmPULOumTqb7kc5FWVXc99UlGyuJAq4ZdrVAfXkIB9zIF3ASrg+vEqKirGIj1CKabdhhWJ1UA9Cvku06h476KXa+qg5Vin6gyVYR2iSqjKlTLB8bgsW+7Kk3WWWXS9a0ssOWdAqWFDoHrWiejw4eM28znz3UtvS6F2nE8p0yzGBpa4rUVToZXiWu1FmurLYxfFb+6ysCvpi7as5TfyXb619SOPIN076v1NNbRReLOdxnrbhGLeeVGgseH1HAToTwuhP6jK8YqYyIKekQ7k8bajHshZfkjnENL2h1TiO2tI81aapxf0rGW/0MJxL9qdCcPToRnNN/ef05QK+2p/iWq/2y/wCjmnczyysuoXsf1vXXdcsYU3FL9clCvbzhjnjy8269zV8LaZBQjNxzJ+Svx7hVKSX+kNMsc+9RlJQ79GujQe03i2pTj6dxShdQWy51mSXjIDY3IvFrWnfE1knzQ05ep/ueYp/AG1bV61y16jUaa+ilBcsI/oUWIWgX8YCPD8l/UQ9ivptJTqxjL6WaenRp039yCT6Z7heitEvVPVUB/rDlVJTpdnPJTrMdGoNqiCjVKFwXLhlCuyorFAhCixFrdEs2E4IgsbcKU6B49fRYSqvKV6zCzoFS4oCPKB1OruHtKhnAG9DDNJotLpt4NOLvJycnUaLT6PQN29LYpWVMLUYHpXqPL5L2dCBLGI6KPTNggrrYw3GLxBm5unsc94zrfda8muHo/wAZPS+ufLNLatYW5jad3yPAStdRz3LwyZyyNjTkh6kvJnFeS7EbuJvoy9q8mqcl5X7jZVYd5xXyzJzU31m18FadhGX1Sm/12DZXJlftluYTuqUYSVTkg88u6WcHPqccyS90da4isqNO0rTjTjz8rSm95dPJyvT481WC8yRjlP8AI5enS9Bp4pw27IzXHks3MV4ibfS7Z8qUVnGDCccJq8kn1SW36Gl9MuOd7ABRhKX0xckur7EdWQ6d3PCim4xXZbfuZ2t7s1z3w1hjsELnnr+4+lLYXkBHRF+MvZB+tICcPRzW+Ihq4XUKm+1dzJITIZI9TErS1CY6ctiCLH5EmoKzKFdF2qVKhcOKqQiRIQ1Ow2tLASp0yjRZfpT2PIfTnOBBVplhzI2hUVRlR3DejU+gOcQ1pETXh/3cvPP8WjtI7IJUkUbVdAhTPQyeLn7PR6xCIZqV/PCZyri+6zNxXY6jqj+6/g4xxPWaqzT2L9Yn+MtqV1yy3DOhy5sMyWoS56yXZGy0KnhL4LxY543cH28RK9KtltE1X6SpRjuyrQsOY3mGZGthsWBPGNXFnU9//hy/TqijVhJ9Ezo/HEsWjz3kjmBGd7isJ1XWNP13lS5cGG4puHUuqk33wU9PvpLbP8i1CfNLm8oe9jHDXalVW3wMTT6k7I5Uk/YmxZj22JKccIUaaXuObFoDPC8M1JvxELV0Q8N2jjRdRrDqPb8pPcBan3VSRHImkQ1AWfGY+MiqpEikBWHVirURPIjmhiIEjwckIatOtRmWKdUEu4JYXPueVp9JsYVQkUgXC5J6dbIqe1zId0qm9gdp1m5bs09nbYSNuDHvbk+RnNaXrWJegypB4JFM7bXlZY7q0mJzKrqjfUItT9by7jlMwfEfDSqtyxub1sgrUk0LLuNsJJ1Y+eNV4dnRq82MxDej1Vg6RrehxqJ7Iwl3ok6M8xWxGPJZ1RycE94rsXlFS+rqnFt/JLbvb3MtxxfctNpPdnRMtubLHRV+K4JvG5UqcVSf07GDjVZPC5I3V4+H7B/XNUqXFPklLZPKXlmXlHGz7FqV0Qznn5AZ+P4ZGeGWI18rBCqEn0WR6tKnanP9IsNom4kEe0rSu/ppVG/ysNabwff12uWg4J/5TXKi5bSugNtLqHdA4bqV2qlROFBb77OfwbbRuAKNvipcv1qq3Uf8Yv4Cl6+ySSXRLZIrWk2gF1FJKMViMViK8ID3fUNXaA90jOlioVJEMpk1ZFSbKaSHNjoSK/MSwkB2LCGSR7BnshpQI9HRQgNtHWPFcFWUhQPO09/YnSrh/RaPM02Zi3W6NxoVPCROuzt6aawoJJBOOEUbeeEOncHXjZI4c5cqtSrEUrgreoRVpCuQx44uxr+5J6oGjVaJf6nYj7F3hFPXF6wIdwMle4F9onx9jTkmUr2xjJPYr0bzJYdzsH2SleLLFitasPTy47dTk/GdSUpY8HddWUZJnOuJNIhLOFuGOdlF4JlO3JJRPDRXOkcucroAK8cSaOiXc24Obi8KYxQTbwt2+iR6dE+yTQYV6kqtSOeV4WQt1EceFzugDQeF7yvKPLBwhlZlLbY77wtoEKNKMZ04TaW7lFMM2mnwgliKWEXGklsLG3e66vCTr2H1bemvpo0ov2ggdeTeMZwvbYJXQOuo5R0Y5bjn5MNM9fSAl0w5fxAd13JyrGwIugRdILXPcE3KMygdUZSqstVylWZcayI2x0JkMpChIZiFOR7KRXpyJXISLHqYjyLEM2mgyaAyFPJcpUMbs8/W3t+Ui1p1LMkbjTKeEjN6Fa5eTb2VvhBMeyvJNPalRpFSVz7l25pAe7pNbhlbBjJV2F37kqukZetcuJF/5XBH2L+tpa9yiGFxnuZirqmXsyehf92yPLdPWmjnVKdSWQRLVE31LNveJhezxuhWjUwe1bz3B9S6Xko1rrYlWpV+tcuTwhj0zmW6KdjcLP6hyN2uU6OOTXaOS/kY3ibSlGnN47M45dP78vlna+Mrz8Kf5WcRqPMn8s6OP/jyvk+3jO1fY1TUaCfdtv8Ak4odW+zHUlCmovsHJdQfDx3m7dCQ9xBFjqCl3ClOuiscpk6c8LjVa6p9QbN7NMM1ZJgq6iVLqsuTHygBfxAFyupodQM/edWPKuLKaB7pdQRcILXT6gm6ZKQu5B1dl65YOqsuNMYgkNTPZMjyM1unIl5ipGQ/nGS1B7CIIT2EAdEoUSxCGWkhucIIaTRzJMwmGo3vL5XTR6DZ4SNRShhA3TIJJBTm2Jjp70bKBWrWmS3BkyC4yjysZa+0jPYAXuktdjo04IqXFqn2McuH+N8ef+uUXVpKPZgy6vpwXc6hf6UnnYy2q6GnnYw14+225l6YGeuSTL1pxQl1YzVNAxnCM1c6bKJtjMbGeW20jxLGW3MW1fprZnNfSnF9GELTUpQ6tj+qfiJyWe3QLS7wwzC9yupgrHVoyxl7h2jdrHXt5J8bFecUuN7z8OSz1WDmJrOL7nO2djJHTxTUeZ8m7yemj4f1B0sbmcjE09joc3T5xcvpt8DrPbe6RxN03/k09pxIvP8AJxZudN43RetdWku/8nJ42entWY5O20tejLueXN8sdTltlrMttw1T1VtdQmWbDkw45B+5ucvqB76oNjWb3Kl5UOvG3Tw+azy6UriYMuWWq8+oOuJFSspFC47g+qXK8ilUZrK1nSCRGx82MYrSp0WepjMnnMPZLMHsIjpy2EHkHSp1A5o0+ghBy9Ys/i3fJ22FjW2Lirnoji3Xt6iWFUlVUQiplWeUj11RjqZPRDuVKSIqq26Aa/pCEZ5tuNmNSt1uZi9tE+whGMaZB0rBeAZqenJLKEI6OO3bl5GcqVJRfVlqhq9RbczEI6dRwXkymWpTL6s57tlDAhFa0z5Lbe1zSKHNWhF9G0dnsdMXo9F0EI5ueu74M9srrmk7vp1AMdPaYhE8fbbl5Msb0uW1q0GbS3YhGkkcfJy5X9EXLlWAdc1RCLrl3sNqz6lGuxCHGkihXKdTuIRpFRWqEbEImppHmRCEhJB7CE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data:image/jpeg;base64,/9j/4AAQSkZJRgABAQAAAQABAAD/2wCEAAkGBxISEBAQEBAQDw8QEBAPDw8QDw8PDw8PFBEWFhQRFBQYHCggGBolHBQUITEhJSkrLi4uFx8zODMsNygtLjcBCgoKDg0OFw8QFywcHBwsLCwsLCwsLCwsLCwsLCwsLCwsLCwsLCwsLCwsLCssLDc3LDcrLDcrLCssLCsrKysrK//AABEIALcBEwMBIgACEQEDEQH/xAAcAAABBQEBAQAAAAAAAAAAAAAFAAIDBAYHAQj/xAA1EAACAQMCBQMBBwMEAwAAAAAAAQIDBBEFIQYSMUFRE2FxMgciI3KBkaEUNEJSYrHBFTPR/8QAGgEAAwEBAQEAAAAAAAAAAAAAAAECAwQFBv/EACIRAQEAAgICAwEAAwAAAAAAAAABAhEDIRIxBBNBUSIyYf/aAAwDAQACEQMRAD8A2r1NeRR1L3Of/wDlH5JaepvyR9tdHi6JSvy9Ru/c59aap7h2y1HONy8eSUri2VKsWYVABaXWe4To1SrNs7BGMx+SrGZMpEVGkuRZGJnpIOyeNngsjD3J6mMHZGR2RDciyIzsjWLJ42ANkyKeSRjWVAo1og+vBheoilXga4mE1UQOTQQrUyhWqQUlByxJ9CyS06hLGqVXSa6NNfJH6uBmJKqQ163uVI3A2pPIjR17jruCrut7li6mCLqRGRKV7V6gC9qdQtcgK9fUzZ0OuZlPOCS4luV5MqKixCawIqqQgPTVJsdGZL6R5KkcHk7/AK01KuE7S9aA0UWKMg2VxbTTtT6bmitb7Pc5va12g/YX3Tc34+X8rPLBvKNyW4VTMWt57hShcZOj2xyxGYyHKRSp1ieEybEaWMiyRJjuYnRH8wsjOY8yASJi5hnMeNjCTInIjyLIaB7YxiGuRWgbMq3Moxi5TkoQXWUnhFirVjFSlJpRim5fCR89/aLxvVvK06dObhbQbjGMW1zY7sqB0vVePtOotp1vUa7RyzI332jWcpymoSfaOz2OUyaW+yH2ttWrf+mjOp7xi2v3KuRe3QKPHlPnTbko599kaiz4ws620KvK1/q2yzj1xot3BZnbTx+XJQ5t8STjJdnlNBMi1p9B0a6lvGSkvKeSX1Dhmla3Xt2pU6kml1jJtpnU+GeIoXlPKxGrH64Z/kZ+X9F67BlyXKswfcyIyUGXb6gK7YcumBbldSWYHdLcrcxduog+oxrhIRFGYilOm+gRzoBf+nGStzx/J7n1g7tx6oBP+mHK2H5IvEGxpFy3k0T/ANML0sFSs8uNetblhyxuuhmqKCdnPc6+LKuXkxauhVyX6bAlm9kFaMjqrlq5GQ7JDEeRpB/MeOaK9SoQev5H4hf5zznBVfU4x6vBFT1aD7r9x+IG0xrqJdwHd65GK26gG+16cvpDRtZdarGPdL9QRdcSRSfL95+xkLm6k9228nsZbFRPkl4r16o7OtvyqUWupxGU/Py2dP4xqYs5+7wcrlugpS7G9A0yjKMru8ly28Pop/5VZeF7Emocc1n9y2jG1oraMYJc2PdgPUrpzUY9IRWIx7IHmVX6GY8U3aeXXlLfpLdBmlqFtqEfTuIRoXWPw60cKM34ZjD2LaeV1W6Ytkv1aUqcpUp/VFtfK8hbhO+lRu6bXSbUJLygdd3Hqxpzf1Jcsn5JtF/uaH50a4+iyjsVWZUrMknU/wCv+CtUkTRtTrgi6QWrAq6YkUIu0CbjuGLpbAm5Q14qkRHqENo7jyC5BKY5M8d9Eb6Y6NIemSQSAaROiRTpF4hqjiMopqG5dtSuluELSh0Onh7rg5oLWPYL0IlCyp4CtGB3vOyqWKG1JEmAfqFflQpNpeVqgOvq/Km89AfPWFzYyBuJtWapvHgsbkZTjfiaUJKnTl96T3fhE/D93OSi5Tb2Ob39WdSu5Sy3zbfBveHYyUI/CJjK+41FSp7lepW8Ecosclt0BSNT9ifOw6jZ1JfTBv5Clvw9VlvOUacV1fhDgYjj2eLTHmS/4ObSWx0X7T6tKMIUqUnPElzT7Pqc7l0FYeKCunhPt0K4U02EajdGb5XP6JPpzFbUdPqUJOFSLi/PZrymZaVb2qCEGdL0SU6crir+HQh3ls5vxEAoU1sshLQP7qj+bIO5sybXTO3wE+Hf7qn7GmPULOumTqb7kc5FWVXc99UlGyuJAq4ZdrVAfXkIB9zIF3ASrg+vEqKirGIj1CKabdhhWJ1UA9Cvku06h476KXa+qg5Vin6gyVYR2iSqjKlTLB8bgsW+7Kk3WWWXS9a0ssOWdAqWFDoHrWiejw4eM28znz3UtvS6F2nE8p0yzGBpa4rUVToZXiWu1FmurLYxfFb+6ysCvpi7as5TfyXb619SOPIN076v1NNbRReLOdxnrbhGLeeVGgseH1HAToTwuhP6jK8YqYyIKekQ7k8bajHshZfkjnENL2h1TiO2tI81aapxf0rGW/0MJxL9qdCcPToRnNN/ef05QK+2p/iWq/2y/wCjmnczyysuoXsf1vXXdcsYU3FL9clCvbzhjnjy8269zV8LaZBQjNxzJ+Svx7hVKSX+kNMsc+9RlJQ79GujQe03i2pTj6dxShdQWy51mSXjIDY3IvFrWnfE1knzQ05ep/ueYp/AG1bV61y16jUaa+ilBcsI/oUWIWgX8YCPD8l/UQ9ivptJTqxjL6WaenRp039yCT6Z7heitEvVPVUB/rDlVJTpdnPJTrMdGoNqiCjVKFwXLhlCuyorFAhCixFrdEs2E4IgsbcKU6B49fRYSqvKV6zCzoFS4oCPKB1OruHtKhnAG9DDNJotLpt4NOLvJycnUaLT6PQN29LYpWVMLUYHpXqPL5L2dCBLGI6KPTNggrrYw3GLxBm5unsc94zrfda8muHo/wAZPS+ufLNLatYW5jad3yPAStdRz3LwyZyyNjTkh6kvJnFeS7EbuJvoy9q8mqcl5X7jZVYd5xXyzJzU31m18FadhGX1Sm/12DZXJlftluYTuqUYSVTkg88u6WcHPqccyS90da4isqNO0rTjTjz8rSm95dPJyvT481WC8yRjlP8AI5enS9Bp4pw27IzXHks3MV4ibfS7Z8qUVnGDCccJq8kn1SW36Gl9MuOd7ABRhKX0xckur7EdWQ6d3PCim4xXZbfuZ2t7s1z3w1hjsELnnr+4+lLYXkBHRF+MvZB+tICcPRzW+Ihq4XUKm+1dzJITIZI9TErS1CY6ctiCLH5EmoKzKFdF2qVKhcOKqQiRIQ1Ow2tLASp0yjRZfpT2PIfTnOBBVplhzI2hUVRlR3DejU+gOcQ1pETXh/3cvPP8WjtI7IJUkUbVdAhTPQyeLn7PR6xCIZqV/PCZyri+6zNxXY6jqj+6/g4xxPWaqzT2L9Yn+MtqV1yy3DOhy5sMyWoS56yXZGy0KnhL4LxY543cH28RK9KtltE1X6SpRjuyrQsOY3mGZGthsWBPGNXFnU9//hy/TqijVhJ9Ezo/HEsWjz3kjmBGd7isJ1XWNP13lS5cGG4puHUuqk33wU9PvpLbP8i1CfNLm8oe9jHDXalVW3wMTT6k7I5Uk/YmxZj22JKccIUaaXuObFoDPC8M1JvxELV0Q8N2jjRdRrDqPb8pPcBan3VSRHImkQ1AWfGY+MiqpEikBWHVirURPIjmhiIEjwckIatOtRmWKdUEu4JYXPueVp9JsYVQkUgXC5J6dbIqe1zId0qm9gdp1m5bs09nbYSNuDHvbk+RnNaXrWJegypB4JFM7bXlZY7q0mJzKrqjfUItT9by7jlMwfEfDSqtyxub1sgrUk0LLuNsJJ1Y+eNV4dnRq82MxDej1Vg6RrehxqJ7Iwl3ok6M8xWxGPJZ1RycE94rsXlFS+rqnFt/JLbvb3MtxxfctNpPdnRMtubLHRV+K4JvG5UqcVSf07GDjVZPC5I3V4+H7B/XNUqXFPklLZPKXlmXlHGz7FqV0Qznn5AZ+P4ZGeGWI18rBCqEn0WR6tKnanP9IsNom4kEe0rSu/ppVG/ysNabwff12uWg4J/5TXKi5bSugNtLqHdA4bqV2qlROFBb77OfwbbRuAKNvipcv1qq3Uf8Yv4Cl6+ySSXRLZIrWk2gF1FJKMViMViK8ID3fUNXaA90jOlioVJEMpk1ZFSbKaSHNjoSK/MSwkB2LCGSR7BnshpQI9HRQgNtHWPFcFWUhQPO09/YnSrh/RaPM02Zi3W6NxoVPCROuzt6aawoJJBOOEUbeeEOncHXjZI4c5cqtSrEUrgreoRVpCuQx44uxr+5J6oGjVaJf6nYj7F3hFPXF6wIdwMle4F9onx9jTkmUr2xjJPYr0bzJYdzsH2SleLLFitasPTy47dTk/GdSUpY8HddWUZJnOuJNIhLOFuGOdlF4JlO3JJRPDRXOkcucroAK8cSaOiXc24Obi8KYxQTbwt2+iR6dE+yTQYV6kqtSOeV4WQt1EceFzugDQeF7yvKPLBwhlZlLbY77wtoEKNKMZ04TaW7lFMM2mnwgliKWEXGklsLG3e66vCTr2H1bemvpo0ov2ggdeTeMZwvbYJXQOuo5R0Y5bjn5MNM9fSAl0w5fxAd13JyrGwIugRdILXPcE3KMygdUZSqstVylWZcayI2x0JkMpChIZiFOR7KRXpyJXISLHqYjyLEM2mgyaAyFPJcpUMbs8/W3t+Ui1p1LMkbjTKeEjN6Fa5eTb2VvhBMeyvJNPalRpFSVz7l25pAe7pNbhlbBjJV2F37kqukZetcuJF/5XBH2L+tpa9yiGFxnuZirqmXsyehf92yPLdPWmjnVKdSWQRLVE31LNveJhezxuhWjUwe1bz3B9S6Xko1rrYlWpV+tcuTwhj0zmW6KdjcLP6hyN2uU6OOTXaOS/kY3ibSlGnN47M45dP78vlna+Mrz8Kf5WcRqPMn8s6OP/jyvk+3jO1fY1TUaCfdtv8Ak4odW+zHUlCmovsHJdQfDx3m7dCQ9xBFjqCl3ClOuiscpk6c8LjVa6p9QbN7NMM1ZJgq6iVLqsuTHygBfxAFyupodQM/edWPKuLKaB7pdQRcILXT6gm6ZKQu5B1dl65YOqsuNMYgkNTPZMjyM1unIl5ipGQ/nGS1B7CIIT2EAdEoUSxCGWkhucIIaTRzJMwmGo3vL5XTR6DZ4SNRShhA3TIJJBTm2Jjp70bKBWrWmS3BkyC4yjysZa+0jPYAXuktdjo04IqXFqn2McuH+N8ef+uUXVpKPZgy6vpwXc6hf6UnnYy2q6GnnYw14+225l6YGeuSTL1pxQl1YzVNAxnCM1c6bKJtjMbGeW20jxLGW3MW1fprZnNfSnF9GELTUpQ6tj+qfiJyWe3QLS7wwzC9yupgrHVoyxl7h2jdrHXt5J8bFecUuN7z8OSz1WDmJrOL7nO2djJHTxTUeZ8m7yemj4f1B0sbmcjE09joc3T5xcvpt8DrPbe6RxN03/k09pxIvP8AJxZudN43RetdWku/8nJ42entWY5O20tejLueXN8sdTltlrMttw1T1VtdQmWbDkw45B+5ucvqB76oNjWb3Kl5UOvG3Tw+azy6UriYMuWWq8+oOuJFSspFC47g+qXK8ilUZrK1nSCRGx82MYrSp0WepjMnnMPZLMHsIjpy2EHkHSp1A5o0+ghBy9Ys/i3fJ22FjW2Lirnoji3Xt6iWFUlVUQiplWeUj11RjqZPRDuVKSIqq26Aa/pCEZ5tuNmNSt1uZi9tE+whGMaZB0rBeAZqenJLKEI6OO3bl5GcqVJRfVlqhq9RbczEI6dRwXkymWpTL6s57tlDAhFa0z5Lbe1zSKHNWhF9G0dnsdMXo9F0EI5ueu74M9srrmk7vp1AMdPaYhE8fbbl5Msb0uW1q0GbS3YhGkkcfJy5X9EXLlWAdc1RCLrl3sNqz6lGuxCHGkihXKdTuIRpFRWqEbEImppHmRCEhJB7CE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2" descr="data:image/jpeg;base64,/9j/4AAQSkZJRgABAQAAAQABAAD/2wCEAAkGBxQTEhQUExQUFBQWFBUXFRcVFBQUFRcUFRQWFxQUFBQYHCggGBolHBQUITEhJSkrLi4uFx8zODMsNygtLisBCgoKDg0OFxAQFywcFBwsLCwsLCwsLCwsLCwsLCwsLCwsLCwsLCwsLCwsLCwsNywsNywsNys3LCwsKzcrKysrK//AABEIAMYA/wMBIgACEQEDEQH/xAAbAAACAgMBAAAAAAAAAAAAAAADBAIFAAEGB//EAEEQAAEDAgMGAgUKBgEEAwAAAAEAAhEDIQQSMQUGQVFhcSKBEzKRobEjJEJygrKzwdHwFDRSYoPh8TNTc5IHFRb/xAAZAQEBAQEBAQAAAAAAAAAAAAAAAQIDBAX/xAAhEQEBAAICAwACAwAAAAAAAAAAAQIRAyESMUEEURMiYf/aAAwDAQACEQMRAD8A8kZoOyLTdzUKbbDspwtRkRtTkmM0hKBTBhaQ5QfIgowYBoUi1yIx0IGESgCT0QWBzjoUUAi3VA56EHQkH2qLC5uqNQfA7JhsOEwPYg03xAg35HqlqUtMH/lNtoxpbopVLQbIDYSlmJP7lWbBZJ4OOAhONKyqam1QUwUBmIzQlwUZhTYMFNqgxECCbFOFBimEEgpOcAJJgC5PRRdYEgSYMDmeS4nbm8tZ1KpTdh/RgtyuLsxNzfLaCg7bCYhtRge3Q6JhoVJuZiHVMLTcREeEcJA4wr5qCQU2qICk0IJhTAUAiNCCYCqN8R8zq/Y/FYrgKo3y/k6v2PxWKLHj+G2dLQc14FvJbGzCTqAi4d4hscm/BOmCrGVXW2a7gQfclKtBzRJBAVu0Gb6c0U05HMcldjn2lEpuuE5isDq5nmD+Slg8M3KCbkoGKDp0RDT5wVGALCy0a1+KoIARxEKYqHglqjjwUqYNygsKb/NMDTS3Efmqii835Sn6FUDigbpOgqzaVT1RMQYRBiHAX81ldrcVFIFI0K2ZNMQMU0ZpS7CjU0DDCiNQmogKAzVMBCajNQTaq7ek/NK/1CrJoVPvpXazB1ZPrQ0dyf0BQNbqD5szzVyAqXdGuH4VhbMX1EcVeNRWNCI0LTVIINwpgLGogQZCpt8v5Or9j8ViugqffP8Akqv2PxWKUjxVr4gjkPgnKGKHGVV0zYdh8AiFyrK2dJuPYtNqkHgk6VSf1TFYS2RBKLDLjJmUvUwxF23HJBoP4JzD1ShoKlVDtbEc7Kb3HX4KOMpT4ggMLhr5K7TSTqxnRTbXlaq+IX15hKCQmw56TgiMd7UpSfe6fo1BNlQdteGjnKNRrEke+UJ2oQnVMrpUoscOQHeE9wrZjlQUarZ78lY4erBjUFRVo0orClmORQ9QNtcitclGuRQUDOZFY9KNejsKBxhXmu9mKqV69drnxToOaGtHHNAnvfVeisK8z2s4fxOL5uqUx1PjEwivRt2aeXDU23gDjrqVbtKqtin5Fnb8yrEFAdrlIFCaUQKgjSiAoTURqCYVPvj/ACVb/H+KxXAVPvj/ACVb/H+KxSkeE03kAdkYPlBayw7BbhVkwwkJ+g+RaxVawozasIbHbRJcdQiA5Ylbp1XHh5qTgZ8QCNCNqSNVJxkXgoFYECwQ2V9OaJWVWEIvoxYyptcDqtOPJIQF1E+SxtMoprxZGY2dOK0BNqOHVHfUluiJTpmIIW4gjkfcVm1NAsbA10VxsunPimVUHDOJsJ/RXmzaRa24hKp0KbVEFYXrIO1TzpdtRTBQGa9MUXpQFNUGqhp1SGuPIE+4/ovH/TOqvc50udIJMxr/AMr1vFuilUPJjvuleP4PEZCbwDAceMWSrHrmxMQBTa2/hAGoNjHwn3q6auP3c2y0vGdvo6eRwDnePMREksFwJj2rraNUESCCLwRoYKkqmGogQmlFC0yK1TCg1FagkwKo3zHzKt/j/FYrtoVNvqfmVb/H+KxSrHhTNB2HwC0VZYfCtygnkPgmHYZrhGiqKMqTSnq+z4uCUqKaIPRxBHZOZsw68FX08MTYApoUXMF/KNPNFHDXDU2S2KoxcLbiSRrHGyMKII9Yz1FkEKJ8KzEOtayK+g4CzgUriM0eJtuaIlSpzCapQEjSqQjNeVV2tGVB7ERrMzCB5JBlXpPVMUnaEHuFA1hKmUAnVWNPFh3RUNSpLp9iJQriUHRtWnpHAVTMTIT7lkRplMtCBTCYBQFphO0kpRRmVUVra5+Qq/8Ajd0vC8doNzOA5uFl6VvtW+aPFtWa6+tfL1Xnezqg9JTt9PX4BKR2GzWknMRGWmwAcs7nOd90Ltd33TSvwcR8FxeztoNfScBao1zQ4EXgZhPvXVbs4xuRwc4NOewNpsseqroGhFC4/fTeT0IFKi6KkhznCDA4N7lF3X30ZWIp14p1NAZ8LvPgVrzm9NeF1t17UQKTQEUMWmGmlU2+v8lW/wAf4rFetpKm32ZGCrf4/wAViivJKDQWt+qPgoEQVHDBxaOzfgmW0lploGUOnhGgkkTeyabSUHtjigk08hCx7QoseiZAdUCVakDYW960xwbrcrdegW3mQguMhA76cclMkOsbgiVVgEGyaoPPFBjcO0OmPLgpYrDiMw46oz3S0HQrH08zbG4Fu6BKmSCmKIdwulabTN06wnglNDNpHiDHRaq4e0sve4MIjM41BA6yt023gH4rPlHSYUbZtNwImBPVWpSABaRmBHkm88qSy+jLC4+xGlSFVABKgSq5rKnWss9JKr2PKMxyKHvDhBWo5IH9UnhF7exeZ0n+E8I09oXp+Jd4HfVd8CvKGmylI7lrxnaAJLqV3dogH2lCx+KLYEkC6qtjYnxsHcTJ5Jnb5sw9SPaFzydsZ45TZOpUzGTPn+asN3sC2pVa+o3NSYZINg8jQT7FLdzd92IeC+W0uP8AU7o0cuq7fbWDZTLBTaGMyAACwtb2rOE7duXP+vSybvPAAFMARzPuUv8A9U+bU2x3K5sFYCu7w7rpTvY//tsHmSqfeneaq/C1GEMAOTQHhUafyScpDbx+Qf8AZ++1Fiuwo8Lfqt+CO9qFSaWsaY+i34KWeVRNi2WjiEIuKLQBN1qAb6TeCM1gRmjoiOpgpoLQDYpfE4ZsSLKyDBotvwwIhJIipo0BrqmfRtdwjqjHCEdAouoxorYkAOGcJi4U6dIo9IHjKxzT5LOlBbhgCTAVhsjZ3jkRp9LQJV7pRsHVIWeSWzp24MsZlumX4R9R5aIHUmAE9sjC0sPiW+ldm4tIAIkmLpzZGPoBpzg5nWNpt3TW130XUA5tIBoMA2zeS+bycme/Gzp9bHj48u57dPvFs6j6E1IDgLkGIPZecY2m1ryGerwnUA8FZDbJph1NhNQFrR4uCp8XiJfLovAha/Gxzxy79PNzY4zD91KUMtUgthfQmnzmMap6KEKRYiBY2p8nU+o74LzBwsvTdotilU+o74LzRuh7KVYc2XXiqwW9YD2rssHhhULmlgqHLLRaWw4S4dQJSTNjNDKNaAxpygSILnkTp5I+HruY6WHK4AgH9Vyv+Ou7LNrzY+KDcRUa10NkwIHnHJQqPe6tUBzPDRczIEmzR1i6qMHAIeD4pnXXmuww1QuY6wDS6QIAMxGYniphL5N52a0p3Mdyj3LKFPMYLmgDV1yj45vdKGiY4yutebRuvhQ1ub0rHdADJVNt149A/wCz99qepU3cUnt2+Hf9nh/e1IugKVKabfqt7aBaFAn1fcmtm3Y0R9BvwTdCgGCdZNxpCTIkqofSIRWvgJ/EUgeF0jk5hdMajfpAVJtVbFC1lAUlpDAfKMHJVtlKVQ2ZIQadIkolByOHogJYQFrXVHzJWoDr1QiTWtAsEM1Oi1nU3CbFRraJdxCbw+0yGubqCNOE80rhcI9zoaJGk8FlfCljon99Fyy8crp2x/kwnlPQVLFnMCDBB+HNdRtatSfTw9R7aYzgl+X15/JcvUwpaQbX4DWVebG2ccQ27gAOH0gOa8/5GprL9PTwW22VWiuzO8CQ2+XMbx3UWFT2hgGioW0SamUG8cjr1CGx5BAf8F0wss6cebGz4MxTBQ3GFzW1d6criykAYsXk8eMBdHnWO8G0i1jmMGZ0HOYs1pHPn0XC4NmaoxvN7fZKdqbWe4EGIdrYXlJ4eqWPa5urXAzyhRcfb2CpgG1RTaZFNoIMak8hy0XIV6R9K6m3UvLWz1MNk+ad2RtAvHrGHGbHjxVZtB+Ss7WZBB78V5sd71Xo5ZuSwnR2TixVLDTcIdlceAjUgr0QVIaABpA9ghc9u7tCpVafSXLXZcxuXRzVyTYRJHE8B0Xpxeej02gm4lH/AIVhPqiONyl2PRaT1r2gW0cFTblyE3mbqm29s8Nw9Qh0+r9If1tV1j6E3E+Sp9u1j/DPB/t4f3tWbO16IbLnI28Wbz0gclc4nE+kjRoa2AGyLdzqVVYUBrGCJdlbMTxEhM1qnhywBedb9lj6mxaQJBubdZQsU2yjhSrH0ErWN01j3FWymUQUCrWlhkcYYLXnpPFTehUHU1bVqYCQfryW5ntLEKfZGDZ0WqLCbC6M6g5pAi6trPsFjFPJdWlDZdR+sNAGpOvZKuw5BjVSVq4q3EYYg3CG1pldDgmNmHsBBtOhSuMwsOOUEDgDdYmd3p0vHPHcKYbFvYIaY7RdAfLnHMb63klNjD8b9E/hsAXG7S4kdoUyyxnbphjllqfFacJmY0tILj9GIPeeKTaXtm7mnSRa3ESulODNDxh7Wub9EiSSdBC1h8ZSePlhoIEAmYNwVwvJfk3HouGN93Vc5s+ne7nATEDU8dOIVpiaDXnMTmMcG5YPUKbsRSDpbQEjQhxHayg7HxYMaLa8et1Zu3fpi5Y4463tUb0VRQw9RwIJIDRHN1v1XmcrsN/sQS2m2dXEnyH+1xy7SdPHld1srGVOCiStOWkjstyNn1K5NOl4nDxQYFu5Te+uy6lHJUeI+gfYSL8VLcVj6TRUaXNc4agkW4I+/WLqVKbcxLmB8nSASInSei8/Xk9FlmIuw6rXUWEQLcOYMGysqNeGlufwnUQVy+5zx46bjxlt+YuF0bwxpsHT5Qt7705ePWxRWRWVwOKDnYefRArjiL/ktTIuPSw/jZEcFVbws+bv+z99qlRehbef83f9n77VpkhhXHK0m3hbHbKNEU1ZPfkhUC57GjkxovYac1rCAg6xC5sHaNTxQAV0Wz6gcQ2DPMfmudFWLkAnh06q53erBr5Nuske1Zybwva//gEriMFlV8w2k8VXY+p7uam3bSl9GJQMU2eCNmklQzLcrnQqToBjkmm03nxgEAXBPDqoPaDoBA66lWLyTSDAIMRfl0W9oNisc57WtEQBd03JHwUaThlD2tBykZgZ/ZVZhWuJy2Gupt5FbxdB7IGoOsGZTQfdVDj4mRxtfXRCfXiJANuFv2UsDUYMxkA259ky2nmZmLh24+xNAz8S4CGyOOgMXsVt2LdkIzkl3rSLdw7UdkoX5bSbqJeRBmRodVLjPrUzygdRhc4AnNMeIklGqYEMIDoIPFpTTsGcrjY2F50/2k2hx8JHC0q6jNu0H4BpcQ1wJGgOvdJ1MO6JjjEo78IJEuDTKvcNghJaZLS0QfiE2jyjf6iQKJvEug+wx7lyQXqP/wApbP8AkfA0j0TgTeZa60ry5quxKEbA4Y1XtYOJ93FCHtnSF2W6uxiz5R48R0HJZzy1G+LC5V0uBwwYwNA0EJTHVGF5ov1LJI5iY9qtaGsLgd8MWW44uabsDI/MR5rz4Tyr083WOmPouw9Q39Utg82cPcur2FXFWmXkiznASPo/qqja1M1aQqMghrBUEalp9YHtdN7m4iKcAtnO4hri2+sWOoXWdx5JdLtjWgxYd1M0gRaE5VrvcAapYBwytB9sIWH2gynmFWi11/CYMniOyaXZB2HjXMR/b+iR296MYeoAKk+HUCPXbyKuae3aBN8LUBP9J/2kd4sXh30KobSrMeAw3mP+o3UzCv0252jWhrfqt+6i0qt1LDYP5FhcLkNP2YRKzBFhl7K1ybpDNLoMDTh7labI9YOJtxGp9iQptIANj3Nz+iPSLQ6ZIPC/wWKuPt3mAe8g5iI+jYC0WVftbERayDs6uHvEGHQBqdR0WbWw7sxMexZd99KY1jKwVUR+GQ24Y81tjSYfKfpYi17kJRmFIGqjlKsq6NUS3MSZ6X0PZHqYsHXhxhItouN+C3BHVaRYUsXJM2HDkpvZmNsoPu9irA5M0hx5oyJiKDxynXl7lCninhhZIgmTb81hBJPHqo5PZwv+SuxunitRME8J1PROVMcW5Zb0BIPuKQqU4vaRpHBOYSsHl2b1tQDcT0CgzxOg5WgTq4keR6JDbG8IoSaliRADTEnmOQW9qvLA51QlzWgmAbGByXle2NrurVSXkm9uMDkOigs9vbyVsRMu8JGUtFhHXmuZIhPVhaUlUbcyrgjpt09lBw9M8AjRgPTVy7BjhoFQ7JqxSptH9IVtQ0Xmzu6+jxY6xWmF1Xl+9lbNi6x/vI9ll6KMSKdN7z9FpPsC87xOPbVJfUpAu5yRPeNVvicfyKud1nvNCRcseYB0LeLD0IJRsRstjTQF6Zdmu4+pmcSwtdy0HmqTB7aLMrGsAYXAloJE30nVX29GIqVcJh6zqeSmHVKTDma5zi0k+IjkLeS6vK6PZuMJYQSA4eF2kAtPPkUWvUe4SQ08JAzG3VcHsmkKjTTdnGYE5mFwALT9IaGRzXUbIwtVgc0uJaHNLXaT4eA5psns8HFjgGAPtMOkQeVktvUGNw5LQ1uYNJa0mxzNmQnKGOrNLhAdGmYApTeLE1n4d+ZtOBlkhkH126GUntS2FqktYINmM8pag1AQDbTWdVmz3uytBBADWx/6hOekHHkowUpUiW2Oo0Q6VMzBnMP3CJRdBgEx7UZzspzROmn5yiaWOxMSWBruNie/FXOJ2wXW/wCVzmzq4uI0cT5E6FOBw1F1dN7sh9jpubdFY0aNJ2og8wqVjymMNWMqXFZktX4JhFnpCvRDDGt1qrUtql3YuVJFuZiYstFw5DudUkayiavVbkY8jznNtaVF9XokqZJujsfCaTZgEgclF1booF1ihipZU2YpvnVEbHY+9JBxUTW6qaNj47Ctqse0z4mkarltm7isa/NWfnAMhoED7c6ro21XR2W3VTE80NvN9tYfJVqMGgeRHITYKpxdOJjnddFvTT+cPPOD7gqj0eaSOJ+GqzBa7v7Qzw3iAunpVdQuAoNdTdmZY/krfDbxlky2TFu6554b9PXx88k7P7xY+QKLe7+3BqpzhPA7oFHZTi91RzjJJkzzKtKlLwuj+k/BWTXTz8mflltRbLbqSAbjVdJtbFkYX0cRTFUVIGgzDxwOa5zZ5+K6DH+o0HQkBatYE3dqtbVdSaZbUphzD/cyT8JXQYMOz1A4kBzgW8gPRtBjzlchsujlrtjWkZ7tdMD3leh0tnFzRU9Iy7QQ3jpa/NPpOiTHZXWuAP3qlN4qrjQqDo377VZUsCKhhphxtB4IG8e71VmGqvcWwMgsZn5Ro081qOnxRYSoS1v1W/AIld9oPuWLEc6hQp8eCcc62i2sUpAmump3aFY0gsWLa0dTY5YsV+IhXdIPZKPMLFiLUqZJRy0cFpYn1lKi5Y+6xYlG5gITbkraxQFY6374IFXULaxF+N07kBGqUoEgrFiVI5Te3ZrQ01czszixoFstzEniqKphfQ1X0ic0EQe+tlixRRTSgc0niKHHusWLCiYKp6M3EtdaOM81ZUcaDZoM/wB3+lixZqIf/XBxJBynpofJbfTcHtaXFw1usWKCyw2CJrBwIuAHA8unVSr4SphXktqFzHO0dr58FixdMCrvdvaYqOILfELzNla70435rVBEzk91Ri2sWfsan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data:image/jpeg;base64,/9j/4AAQSkZJRgABAQAAAQABAAD/2wCEAAkGBxQTEhQUExQUFBQWFBUXFRcVFBQUFRcUFRQWFxQUFBQYHCggGBolHBQUITEhJSkrLi4uFx8zODMsNygtLisBCgoKDg0OFxAQFywcFBwsLCwsLCwsLCwsLCwsLCwsLCwsLCwsLCwsLCwsLCwsNywsNywsNys3LCwsKzcrKysrK//AABEIAMYA/wMBIgACEQEDEQH/xAAbAAACAgMBAAAAAAAAAAAAAAADBAIFAAEGB//EAEEQAAEDAgMGAgUKBgEEAwAAAAEAAhEDIQQSMQUGQVFhcSKBEzKRobEjJEJygrKzwdHwFDRSYoPh8TNTc5IHFRb/xAAZAQEBAQEBAQAAAAAAAAAAAAAAAQIDBAX/xAAhEQEBAAICAwACAwAAAAAAAAAAAQIRAyESMUEEURMiYf/aAAwDAQACEQMRAD8A8kZoOyLTdzUKbbDspwtRkRtTkmM0hKBTBhaQ5QfIgowYBoUi1yIx0IGESgCT0QWBzjoUUAi3VA56EHQkH2qLC5uqNQfA7JhsOEwPYg03xAg35HqlqUtMH/lNtoxpbopVLQbIDYSlmJP7lWbBZJ4OOAhONKyqam1QUwUBmIzQlwUZhTYMFNqgxECCbFOFBimEEgpOcAJJgC5PRRdYEgSYMDmeS4nbm8tZ1KpTdh/RgtyuLsxNzfLaCg7bCYhtRge3Q6JhoVJuZiHVMLTcREeEcJA4wr5qCQU2qICk0IJhTAUAiNCCYCqN8R8zq/Y/FYrgKo3y/k6v2PxWKLHj+G2dLQc14FvJbGzCTqAi4d4hscm/BOmCrGVXW2a7gQfclKtBzRJBAVu0Gb6c0U05HMcldjn2lEpuuE5isDq5nmD+Slg8M3KCbkoGKDp0RDT5wVGALCy0a1+KoIARxEKYqHglqjjwUqYNygsKb/NMDTS3Efmqii835Sn6FUDigbpOgqzaVT1RMQYRBiHAX81ldrcVFIFI0K2ZNMQMU0ZpS7CjU0DDCiNQmogKAzVMBCajNQTaq7ek/NK/1CrJoVPvpXazB1ZPrQ0dyf0BQNbqD5szzVyAqXdGuH4VhbMX1EcVeNRWNCI0LTVIINwpgLGogQZCpt8v5Or9j8ViugqffP8Akqv2PxWKUjxVr4gjkPgnKGKHGVV0zYdh8AiFyrK2dJuPYtNqkHgk6VSf1TFYS2RBKLDLjJmUvUwxF23HJBoP4JzD1ShoKlVDtbEc7Kb3HX4KOMpT4ggMLhr5K7TSTqxnRTbXlaq+IX15hKCQmw56TgiMd7UpSfe6fo1BNlQdteGjnKNRrEke+UJ2oQnVMrpUoscOQHeE9wrZjlQUarZ78lY4erBjUFRVo0orClmORQ9QNtcitclGuRQUDOZFY9KNejsKBxhXmu9mKqV69drnxToOaGtHHNAnvfVeisK8z2s4fxOL5uqUx1PjEwivRt2aeXDU23gDjrqVbtKqtin5Fnb8yrEFAdrlIFCaUQKgjSiAoTURqCYVPvj/ACVb/H+KxXAVPvj/ACVb/H+KxSkeE03kAdkYPlBayw7BbhVkwwkJ+g+RaxVawozasIbHbRJcdQiA5Ylbp1XHh5qTgZ8QCNCNqSNVJxkXgoFYECwQ2V9OaJWVWEIvoxYyptcDqtOPJIQF1E+SxtMoprxZGY2dOK0BNqOHVHfUluiJTpmIIW4gjkfcVm1NAsbA10VxsunPimVUHDOJsJ/RXmzaRa24hKp0KbVEFYXrIO1TzpdtRTBQGa9MUXpQFNUGqhp1SGuPIE+4/ovH/TOqvc50udIJMxr/AMr1vFuilUPJjvuleP4PEZCbwDAceMWSrHrmxMQBTa2/hAGoNjHwn3q6auP3c2y0vGdvo6eRwDnePMREksFwJj2rraNUESCCLwRoYKkqmGogQmlFC0yK1TCg1FagkwKo3zHzKt/j/FYrtoVNvqfmVb/H+KxSrHhTNB2HwC0VZYfCtygnkPgmHYZrhGiqKMqTSnq+z4uCUqKaIPRxBHZOZsw68FX08MTYApoUXMF/KNPNFHDXDU2S2KoxcLbiSRrHGyMKII9Yz1FkEKJ8KzEOtayK+g4CzgUriM0eJtuaIlSpzCapQEjSqQjNeVV2tGVB7ERrMzCB5JBlXpPVMUnaEHuFA1hKmUAnVWNPFh3RUNSpLp9iJQriUHRtWnpHAVTMTIT7lkRplMtCBTCYBQFphO0kpRRmVUVra5+Qq/8Ajd0vC8doNzOA5uFl6VvtW+aPFtWa6+tfL1Xnezqg9JTt9PX4BKR2GzWknMRGWmwAcs7nOd90Ltd33TSvwcR8FxeztoNfScBao1zQ4EXgZhPvXVbs4xuRwc4NOewNpsseqroGhFC4/fTeT0IFKi6KkhznCDA4N7lF3X30ZWIp14p1NAZ8LvPgVrzm9NeF1t17UQKTQEUMWmGmlU2+v8lW/wAf4rFetpKm32ZGCrf4/wAViivJKDQWt+qPgoEQVHDBxaOzfgmW0lploGUOnhGgkkTeyabSUHtjigk08hCx7QoseiZAdUCVakDYW960xwbrcrdegW3mQguMhA76cclMkOsbgiVVgEGyaoPPFBjcO0OmPLgpYrDiMw46oz3S0HQrH08zbG4Fu6BKmSCmKIdwulabTN06wnglNDNpHiDHRaq4e0sve4MIjM41BA6yt023gH4rPlHSYUbZtNwImBPVWpSABaRmBHkm88qSy+jLC4+xGlSFVABKgSq5rKnWss9JKr2PKMxyKHvDhBWo5IH9UnhF7exeZ0n+E8I09oXp+Jd4HfVd8CvKGmylI7lrxnaAJLqV3dogH2lCx+KLYEkC6qtjYnxsHcTJ5Jnb5sw9SPaFzydsZ45TZOpUzGTPn+asN3sC2pVa+o3NSYZINg8jQT7FLdzd92IeC+W0uP8AU7o0cuq7fbWDZTLBTaGMyAACwtb2rOE7duXP+vSybvPAAFMARzPuUv8A9U+bU2x3K5sFYCu7w7rpTvY//tsHmSqfeneaq/C1GEMAOTQHhUafyScpDbx+Qf8AZ++1Fiuwo8Lfqt+CO9qFSaWsaY+i34KWeVRNi2WjiEIuKLQBN1qAb6TeCM1gRmjoiOpgpoLQDYpfE4ZsSLKyDBotvwwIhJIipo0BrqmfRtdwjqjHCEdAouoxorYkAOGcJi4U6dIo9IHjKxzT5LOlBbhgCTAVhsjZ3jkRp9LQJV7pRsHVIWeSWzp24MsZlumX4R9R5aIHUmAE9sjC0sPiW+ldm4tIAIkmLpzZGPoBpzg5nWNpt3TW130XUA5tIBoMA2zeS+bycme/Gzp9bHj48u57dPvFs6j6E1IDgLkGIPZecY2m1ryGerwnUA8FZDbJph1NhNQFrR4uCp8XiJfLovAha/Gxzxy79PNzY4zD91KUMtUgthfQmnzmMap6KEKRYiBY2p8nU+o74LzBwsvTdotilU+o74LzRuh7KVYc2XXiqwW9YD2rssHhhULmlgqHLLRaWw4S4dQJSTNjNDKNaAxpygSILnkTp5I+HruY6WHK4AgH9Vyv+Ou7LNrzY+KDcRUa10NkwIHnHJQqPe6tUBzPDRczIEmzR1i6qMHAIeD4pnXXmuww1QuY6wDS6QIAMxGYniphL5N52a0p3Mdyj3LKFPMYLmgDV1yj45vdKGiY4yutebRuvhQ1ub0rHdADJVNt149A/wCz99qepU3cUnt2+Hf9nh/e1IugKVKabfqt7aBaFAn1fcmtm3Y0R9BvwTdCgGCdZNxpCTIkqofSIRWvgJ/EUgeF0jk5hdMajfpAVJtVbFC1lAUlpDAfKMHJVtlKVQ2ZIQadIkolByOHogJYQFrXVHzJWoDr1QiTWtAsEM1Oi1nU3CbFRraJdxCbw+0yGubqCNOE80rhcI9zoaJGk8FlfCljon99Fyy8crp2x/kwnlPQVLFnMCDBB+HNdRtatSfTw9R7aYzgl+X15/JcvUwpaQbX4DWVebG2ccQ27gAOH0gOa8/5GprL9PTwW22VWiuzO8CQ2+XMbx3UWFT2hgGioW0SamUG8cjr1CGx5BAf8F0wss6cebGz4MxTBQ3GFzW1d6criykAYsXk8eMBdHnWO8G0i1jmMGZ0HOYs1pHPn0XC4NmaoxvN7fZKdqbWe4EGIdrYXlJ4eqWPa5urXAzyhRcfb2CpgG1RTaZFNoIMak8hy0XIV6R9K6m3UvLWz1MNk+ad2RtAvHrGHGbHjxVZtB+Ss7WZBB78V5sd71Xo5ZuSwnR2TixVLDTcIdlceAjUgr0QVIaABpA9ghc9u7tCpVafSXLXZcxuXRzVyTYRJHE8B0Xpxeej02gm4lH/AIVhPqiONyl2PRaT1r2gW0cFTblyE3mbqm29s8Nw9Qh0+r9If1tV1j6E3E+Sp9u1j/DPB/t4f3tWbO16IbLnI28Wbz0gclc4nE+kjRoa2AGyLdzqVVYUBrGCJdlbMTxEhM1qnhywBedb9lj6mxaQJBubdZQsU2yjhSrH0ErWN01j3FWymUQUCrWlhkcYYLXnpPFTehUHU1bVqYCQfryW5ntLEKfZGDZ0WqLCbC6M6g5pAi6trPsFjFPJdWlDZdR+sNAGpOvZKuw5BjVSVq4q3EYYg3CG1pldDgmNmHsBBtOhSuMwsOOUEDgDdYmd3p0vHPHcKYbFvYIaY7RdAfLnHMb63klNjD8b9E/hsAXG7S4kdoUyyxnbphjllqfFacJmY0tILj9GIPeeKTaXtm7mnSRa3ESulODNDxh7Wub9EiSSdBC1h8ZSePlhoIEAmYNwVwvJfk3HouGN93Vc5s+ne7nATEDU8dOIVpiaDXnMTmMcG5YPUKbsRSDpbQEjQhxHayg7HxYMaLa8et1Zu3fpi5Y4463tUb0VRQw9RwIJIDRHN1v1XmcrsN/sQS2m2dXEnyH+1xy7SdPHld1srGVOCiStOWkjstyNn1K5NOl4nDxQYFu5Te+uy6lHJUeI+gfYSL8VLcVj6TRUaXNc4agkW4I+/WLqVKbcxLmB8nSASInSei8/Xk9FlmIuw6rXUWEQLcOYMGysqNeGlufwnUQVy+5zx46bjxlt+YuF0bwxpsHT5Qt7705ePWxRWRWVwOKDnYefRArjiL/ktTIuPSw/jZEcFVbws+bv+z99qlRehbef83f9n77VpkhhXHK0m3hbHbKNEU1ZPfkhUC57GjkxovYac1rCAg6xC5sHaNTxQAV0Wz6gcQ2DPMfmudFWLkAnh06q53erBr5Nuske1Zybwva//gEriMFlV8w2k8VXY+p7uam3bSl9GJQMU2eCNmklQzLcrnQqToBjkmm03nxgEAXBPDqoPaDoBA66lWLyTSDAIMRfl0W9oNisc57WtEQBd03JHwUaThlD2tBykZgZ/ZVZhWuJy2Gupt5FbxdB7IGoOsGZTQfdVDj4mRxtfXRCfXiJANuFv2UsDUYMxkA259ky2nmZmLh24+xNAz8S4CGyOOgMXsVt2LdkIzkl3rSLdw7UdkoX5bSbqJeRBmRodVLjPrUzygdRhc4AnNMeIklGqYEMIDoIPFpTTsGcrjY2F50/2k2hx8JHC0q6jNu0H4BpcQ1wJGgOvdJ1MO6JjjEo78IJEuDTKvcNghJaZLS0QfiE2jyjf6iQKJvEug+wx7lyQXqP/wApbP8AkfA0j0TgTeZa60ry5quxKEbA4Y1XtYOJ93FCHtnSF2W6uxiz5R48R0HJZzy1G+LC5V0uBwwYwNA0EJTHVGF5ov1LJI5iY9qtaGsLgd8MWW44uabsDI/MR5rz4Tyr083WOmPouw9Q39Utg82cPcur2FXFWmXkiznASPo/qqja1M1aQqMghrBUEalp9YHtdN7m4iKcAtnO4hri2+sWOoXWdx5JdLtjWgxYd1M0gRaE5VrvcAapYBwytB9sIWH2gynmFWi11/CYMniOyaXZB2HjXMR/b+iR296MYeoAKk+HUCPXbyKuae3aBN8LUBP9J/2kd4sXh30KobSrMeAw3mP+o3UzCv0252jWhrfqt+6i0qt1LDYP5FhcLkNP2YRKzBFhl7K1ybpDNLoMDTh7labI9YOJtxGp9iQptIANj3Nz+iPSLQ6ZIPC/wWKuPt3mAe8g5iI+jYC0WVftbERayDs6uHvEGHQBqdR0WbWw7sxMexZd99KY1jKwVUR+GQ24Y81tjSYfKfpYi17kJRmFIGqjlKsq6NUS3MSZ6X0PZHqYsHXhxhItouN+C3BHVaRYUsXJM2HDkpvZmNsoPu9irA5M0hx5oyJiKDxynXl7lCninhhZIgmTb81hBJPHqo5PZwv+SuxunitRME8J1PROVMcW5Zb0BIPuKQqU4vaRpHBOYSsHl2b1tQDcT0CgzxOg5WgTq4keR6JDbG8IoSaliRADTEnmOQW9qvLA51QlzWgmAbGByXle2NrurVSXkm9uMDkOigs9vbyVsRMu8JGUtFhHXmuZIhPVhaUlUbcyrgjpt09lBw9M8AjRgPTVy7BjhoFQ7JqxSptH9IVtQ0Xmzu6+jxY6xWmF1Xl+9lbNi6x/vI9ll6KMSKdN7z9FpPsC87xOPbVJfUpAu5yRPeNVvicfyKud1nvNCRcseYB0LeLD0IJRsRstjTQF6Zdmu4+pmcSwtdy0HmqTB7aLMrGsAYXAloJE30nVX29GIqVcJh6zqeSmHVKTDma5zi0k+IjkLeS6vK6PZuMJYQSA4eF2kAtPPkUWvUe4SQ08JAzG3VcHsmkKjTTdnGYE5mFwALT9IaGRzXUbIwtVgc0uJaHNLXaT4eA5psns8HFjgGAPtMOkQeVktvUGNw5LQ1uYNJa0mxzNmQnKGOrNLhAdGmYApTeLE1n4d+ZtOBlkhkH126GUntS2FqktYINmM8pag1AQDbTWdVmz3uytBBADWx/6hOekHHkowUpUiW2Oo0Q6VMzBnMP3CJRdBgEx7UZzspzROmn5yiaWOxMSWBruNie/FXOJ2wXW/wCVzmzq4uI0cT5E6FOBw1F1dN7sh9jpubdFY0aNJ2og8wqVjymMNWMqXFZktX4JhFnpCvRDDGt1qrUtql3YuVJFuZiYstFw5DudUkayiavVbkY8jznNtaVF9XokqZJujsfCaTZgEgclF1booF1ihipZU2YpvnVEbHY+9JBxUTW6qaNj47Ctqse0z4mkarltm7isa/NWfnAMhoED7c6ro21XR2W3VTE80NvN9tYfJVqMGgeRHITYKpxdOJjnddFvTT+cPPOD7gqj0eaSOJ+GqzBa7v7Qzw3iAunpVdQuAoNdTdmZY/krfDbxlky2TFu6554b9PXx88k7P7xY+QKLe7+3BqpzhPA7oFHZTi91RzjJJkzzKtKlLwuj+k/BWTXTz8mflltRbLbqSAbjVdJtbFkYX0cRTFUVIGgzDxwOa5zZ5+K6DH+o0HQkBatYE3dqtbVdSaZbUphzD/cyT8JXQYMOz1A4kBzgW8gPRtBjzlchsujlrtjWkZ7tdMD3leh0tnFzRU9Iy7QQ3jpa/NPpOiTHZXWuAP3qlN4qrjQqDo377VZUsCKhhphxtB4IG8e71VmGqvcWwMgsZn5Ro081qOnxRYSoS1v1W/AIld9oPuWLEc6hQp8eCcc62i2sUpAmump3aFY0gsWLa0dTY5YsV+IhXdIPZKPMLFiLUqZJRy0cFpYn1lKi5Y+6xYlG5gITbkraxQFY6374IFXULaxF+N07kBGqUoEgrFiVI5Te3ZrQ01czszixoFstzEniqKphfQ1X0ic0EQe+tlixRRTSgc0niKHHusWLCiYKp6M3EtdaOM81ZUcaDZoM/wB3+lixZqIf/XBxJBynpofJbfTcHtaXFw1usWKCyw2CJrBwIuAHA8unVSr4SphXktqFzHO0dr58FixdMCrvdvaYqOILfELzNla70435rVBEzk91Ri2sWfsan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data:image/jpeg;base64,/9j/4AAQSkZJRgABAQAAAQABAAD/2wCEAAkGBxQTEhQUExQUFBQWFBUXFRcVFBQUFRcUFRQWFxQUFBQYHCggGBolHBQUITEhJSkrLi4uFx8zODMsNygtLisBCgoKDg0OFxAQFywcFBwsLCwsLCwsLCwsLCwsLCwsLCwsLCwsLCwsLCwsLCwsNywsNywsNys3LCwsKzcrKysrK//AABEIAMYA/wMBIgACEQEDEQH/xAAbAAACAgMBAAAAAAAAAAAAAAADBAIFAAEGB//EAEEQAAEDAgMGAgUKBgEEAwAAAAEAAhEDIQQSMQUGQVFhcSKBEzKRobEjJEJygrKzwdHwFDRSYoPh8TNTc5IHFRb/xAAZAQEBAQEBAQAAAAAAAAAAAAAAAQIDBAX/xAAhEQEBAAICAwACAwAAAAAAAAAAAQIRAyESMUEEURMiYf/aAAwDAQACEQMRAD8A8kZoOyLTdzUKbbDspwtRkRtTkmM0hKBTBhaQ5QfIgowYBoUi1yIx0IGESgCT0QWBzjoUUAi3VA56EHQkH2qLC5uqNQfA7JhsOEwPYg03xAg35HqlqUtMH/lNtoxpbopVLQbIDYSlmJP7lWbBZJ4OOAhONKyqam1QUwUBmIzQlwUZhTYMFNqgxECCbFOFBimEEgpOcAJJgC5PRRdYEgSYMDmeS4nbm8tZ1KpTdh/RgtyuLsxNzfLaCg7bCYhtRge3Q6JhoVJuZiHVMLTcREeEcJA4wr5qCQU2qICk0IJhTAUAiNCCYCqN8R8zq/Y/FYrgKo3y/k6v2PxWKLHj+G2dLQc14FvJbGzCTqAi4d4hscm/BOmCrGVXW2a7gQfclKtBzRJBAVu0Gb6c0U05HMcldjn2lEpuuE5isDq5nmD+Slg8M3KCbkoGKDp0RDT5wVGALCy0a1+KoIARxEKYqHglqjjwUqYNygsKb/NMDTS3Efmqii835Sn6FUDigbpOgqzaVT1RMQYRBiHAX81ldrcVFIFI0K2ZNMQMU0ZpS7CjU0DDCiNQmogKAzVMBCajNQTaq7ek/NK/1CrJoVPvpXazB1ZPrQ0dyf0BQNbqD5szzVyAqXdGuH4VhbMX1EcVeNRWNCI0LTVIINwpgLGogQZCpt8v5Or9j8ViugqffP8Akqv2PxWKUjxVr4gjkPgnKGKHGVV0zYdh8AiFyrK2dJuPYtNqkHgk6VSf1TFYS2RBKLDLjJmUvUwxF23HJBoP4JzD1ShoKlVDtbEc7Kb3HX4KOMpT4ggMLhr5K7TSTqxnRTbXlaq+IX15hKCQmw56TgiMd7UpSfe6fo1BNlQdteGjnKNRrEke+UJ2oQnVMrpUoscOQHeE9wrZjlQUarZ78lY4erBjUFRVo0orClmORQ9QNtcitclGuRQUDOZFY9KNejsKBxhXmu9mKqV69drnxToOaGtHHNAnvfVeisK8z2s4fxOL5uqUx1PjEwivRt2aeXDU23gDjrqVbtKqtin5Fnb8yrEFAdrlIFCaUQKgjSiAoTURqCYVPvj/ACVb/H+KxXAVPvj/ACVb/H+KxSkeE03kAdkYPlBayw7BbhVkwwkJ+g+RaxVawozasIbHbRJcdQiA5Ylbp1XHh5qTgZ8QCNCNqSNVJxkXgoFYECwQ2V9OaJWVWEIvoxYyptcDqtOPJIQF1E+SxtMoprxZGY2dOK0BNqOHVHfUluiJTpmIIW4gjkfcVm1NAsbA10VxsunPimVUHDOJsJ/RXmzaRa24hKp0KbVEFYXrIO1TzpdtRTBQGa9MUXpQFNUGqhp1SGuPIE+4/ovH/TOqvc50udIJMxr/AMr1vFuilUPJjvuleP4PEZCbwDAceMWSrHrmxMQBTa2/hAGoNjHwn3q6auP3c2y0vGdvo6eRwDnePMREksFwJj2rraNUESCCLwRoYKkqmGogQmlFC0yK1TCg1FagkwKo3zHzKt/j/FYrtoVNvqfmVb/H+KxSrHhTNB2HwC0VZYfCtygnkPgmHYZrhGiqKMqTSnq+z4uCUqKaIPRxBHZOZsw68FX08MTYApoUXMF/KNPNFHDXDU2S2KoxcLbiSRrHGyMKII9Yz1FkEKJ8KzEOtayK+g4CzgUriM0eJtuaIlSpzCapQEjSqQjNeVV2tGVB7ERrMzCB5JBlXpPVMUnaEHuFA1hKmUAnVWNPFh3RUNSpLp9iJQriUHRtWnpHAVTMTIT7lkRplMtCBTCYBQFphO0kpRRmVUVra5+Qq/8Ajd0vC8doNzOA5uFl6VvtW+aPFtWa6+tfL1Xnezqg9JTt9PX4BKR2GzWknMRGWmwAcs7nOd90Ltd33TSvwcR8FxeztoNfScBao1zQ4EXgZhPvXVbs4xuRwc4NOewNpsseqroGhFC4/fTeT0IFKi6KkhznCDA4N7lF3X30ZWIp14p1NAZ8LvPgVrzm9NeF1t17UQKTQEUMWmGmlU2+v8lW/wAf4rFetpKm32ZGCrf4/wAViivJKDQWt+qPgoEQVHDBxaOzfgmW0lploGUOnhGgkkTeyabSUHtjigk08hCx7QoseiZAdUCVakDYW960xwbrcrdegW3mQguMhA76cclMkOsbgiVVgEGyaoPPFBjcO0OmPLgpYrDiMw46oz3S0HQrH08zbG4Fu6BKmSCmKIdwulabTN06wnglNDNpHiDHRaq4e0sve4MIjM41BA6yt023gH4rPlHSYUbZtNwImBPVWpSABaRmBHkm88qSy+jLC4+xGlSFVABKgSq5rKnWss9JKr2PKMxyKHvDhBWo5IH9UnhF7exeZ0n+E8I09oXp+Jd4HfVd8CvKGmylI7lrxnaAJLqV3dogH2lCx+KLYEkC6qtjYnxsHcTJ5Jnb5sw9SPaFzydsZ45TZOpUzGTPn+asN3sC2pVa+o3NSYZINg8jQT7FLdzd92IeC+W0uP8AU7o0cuq7fbWDZTLBTaGMyAACwtb2rOE7duXP+vSybvPAAFMARzPuUv8A9U+bU2x3K5sFYCu7w7rpTvY//tsHmSqfeneaq/C1GEMAOTQHhUafyScpDbx+Qf8AZ++1Fiuwo8Lfqt+CO9qFSaWsaY+i34KWeVRNi2WjiEIuKLQBN1qAb6TeCM1gRmjoiOpgpoLQDYpfE4ZsSLKyDBotvwwIhJIipo0BrqmfRtdwjqjHCEdAouoxorYkAOGcJi4U6dIo9IHjKxzT5LOlBbhgCTAVhsjZ3jkRp9LQJV7pRsHVIWeSWzp24MsZlumX4R9R5aIHUmAE9sjC0sPiW+ldm4tIAIkmLpzZGPoBpzg5nWNpt3TW130XUA5tIBoMA2zeS+bycme/Gzp9bHj48u57dPvFs6j6E1IDgLkGIPZecY2m1ryGerwnUA8FZDbJph1NhNQFrR4uCp8XiJfLovAha/Gxzxy79PNzY4zD91KUMtUgthfQmnzmMap6KEKRYiBY2p8nU+o74LzBwsvTdotilU+o74LzRuh7KVYc2XXiqwW9YD2rssHhhULmlgqHLLRaWw4S4dQJSTNjNDKNaAxpygSILnkTp5I+HruY6WHK4AgH9Vyv+Ou7LNrzY+KDcRUa10NkwIHnHJQqPe6tUBzPDRczIEmzR1i6qMHAIeD4pnXXmuww1QuY6wDS6QIAMxGYniphL5N52a0p3Mdyj3LKFPMYLmgDV1yj45vdKGiY4yutebRuvhQ1ub0rHdADJVNt149A/wCz99qepU3cUnt2+Hf9nh/e1IugKVKabfqt7aBaFAn1fcmtm3Y0R9BvwTdCgGCdZNxpCTIkqofSIRWvgJ/EUgeF0jk5hdMajfpAVJtVbFC1lAUlpDAfKMHJVtlKVQ2ZIQadIkolByOHogJYQFrXVHzJWoDr1QiTWtAsEM1Oi1nU3CbFRraJdxCbw+0yGubqCNOE80rhcI9zoaJGk8FlfCljon99Fyy8crp2x/kwnlPQVLFnMCDBB+HNdRtatSfTw9R7aYzgl+X15/JcvUwpaQbX4DWVebG2ccQ27gAOH0gOa8/5GprL9PTwW22VWiuzO8CQ2+XMbx3UWFT2hgGioW0SamUG8cjr1CGx5BAf8F0wss6cebGz4MxTBQ3GFzW1d6criykAYsXk8eMBdHnWO8G0i1jmMGZ0HOYs1pHPn0XC4NmaoxvN7fZKdqbWe4EGIdrYXlJ4eqWPa5urXAzyhRcfb2CpgG1RTaZFNoIMak8hy0XIV6R9K6m3UvLWz1MNk+ad2RtAvHrGHGbHjxVZtB+Ss7WZBB78V5sd71Xo5ZuSwnR2TixVLDTcIdlceAjUgr0QVIaABpA9ghc9u7tCpVafSXLXZcxuXRzVyTYRJHE8B0Xpxeej02gm4lH/AIVhPqiONyl2PRaT1r2gW0cFTblyE3mbqm29s8Nw9Qh0+r9If1tV1j6E3E+Sp9u1j/DPB/t4f3tWbO16IbLnI28Wbz0gclc4nE+kjRoa2AGyLdzqVVYUBrGCJdlbMTxEhM1qnhywBedb9lj6mxaQJBubdZQsU2yjhSrH0ErWN01j3FWymUQUCrWlhkcYYLXnpPFTehUHU1bVqYCQfryW5ntLEKfZGDZ0WqLCbC6M6g5pAi6trPsFjFPJdWlDZdR+sNAGpOvZKuw5BjVSVq4q3EYYg3CG1pldDgmNmHsBBtOhSuMwsOOUEDgDdYmd3p0vHPHcKYbFvYIaY7RdAfLnHMb63klNjD8b9E/hsAXG7S4kdoUyyxnbphjllqfFacJmY0tILj9GIPeeKTaXtm7mnSRa3ESulODNDxh7Wub9EiSSdBC1h8ZSePlhoIEAmYNwVwvJfk3HouGN93Vc5s+ne7nATEDU8dOIVpiaDXnMTmMcG5YPUKbsRSDpbQEjQhxHayg7HxYMaLa8et1Zu3fpi5Y4463tUb0VRQw9RwIJIDRHN1v1XmcrsN/sQS2m2dXEnyH+1xy7SdPHld1srGVOCiStOWkjstyNn1K5NOl4nDxQYFu5Te+uy6lHJUeI+gfYSL8VLcVj6TRUaXNc4agkW4I+/WLqVKbcxLmB8nSASInSei8/Xk9FlmIuw6rXUWEQLcOYMGysqNeGlufwnUQVy+5zx46bjxlt+YuF0bwxpsHT5Qt7705ePWxRWRWVwOKDnYefRArjiL/ktTIuPSw/jZEcFVbws+bv+z99qlRehbef83f9n77VpkhhXHK0m3hbHbKNEU1ZPfkhUC57GjkxovYac1rCAg6xC5sHaNTxQAV0Wz6gcQ2DPMfmudFWLkAnh06q53erBr5Nuske1Zybwva//gEriMFlV8w2k8VXY+p7uam3bSl9GJQMU2eCNmklQzLcrnQqToBjkmm03nxgEAXBPDqoPaDoBA66lWLyTSDAIMRfl0W9oNisc57WtEQBd03JHwUaThlD2tBykZgZ/ZVZhWuJy2Gupt5FbxdB7IGoOsGZTQfdVDj4mRxtfXRCfXiJANuFv2UsDUYMxkA259ky2nmZmLh24+xNAz8S4CGyOOgMXsVt2LdkIzkl3rSLdw7UdkoX5bSbqJeRBmRodVLjPrUzygdRhc4AnNMeIklGqYEMIDoIPFpTTsGcrjY2F50/2k2hx8JHC0q6jNu0H4BpcQ1wJGgOvdJ1MO6JjjEo78IJEuDTKvcNghJaZLS0QfiE2jyjf6iQKJvEug+wx7lyQXqP/wApbP8AkfA0j0TgTeZa60ry5quxKEbA4Y1XtYOJ93FCHtnSF2W6uxiz5R48R0HJZzy1G+LC5V0uBwwYwNA0EJTHVGF5ov1LJI5iY9qtaGsLgd8MWW44uabsDI/MR5rz4Tyr083WOmPouw9Q39Utg82cPcur2FXFWmXkiznASPo/qqja1M1aQqMghrBUEalp9YHtdN7m4iKcAtnO4hri2+sWOoXWdx5JdLtjWgxYd1M0gRaE5VrvcAapYBwytB9sIWH2gynmFWi11/CYMniOyaXZB2HjXMR/b+iR296MYeoAKk+HUCPXbyKuae3aBN8LUBP9J/2kd4sXh30KobSrMeAw3mP+o3UzCv0252jWhrfqt+6i0qt1LDYP5FhcLkNP2YRKzBFhl7K1ybpDNLoMDTh7labI9YOJtxGp9iQptIANj3Nz+iPSLQ6ZIPC/wWKuPt3mAe8g5iI+jYC0WVftbERayDs6uHvEGHQBqdR0WbWw7sxMexZd99KY1jKwVUR+GQ24Y81tjSYfKfpYi17kJRmFIGqjlKsq6NUS3MSZ6X0PZHqYsHXhxhItouN+C3BHVaRYUsXJM2HDkpvZmNsoPu9irA5M0hx5oyJiKDxynXl7lCninhhZIgmTb81hBJPHqo5PZwv+SuxunitRME8J1PROVMcW5Zb0BIPuKQqU4vaRpHBOYSsHl2b1tQDcT0CgzxOg5WgTq4keR6JDbG8IoSaliRADTEnmOQW9qvLA51QlzWgmAbGByXle2NrurVSXkm9uMDkOigs9vbyVsRMu8JGUtFhHXmuZIhPVhaUlUbcyrgjpt09lBw9M8AjRgPTVy7BjhoFQ7JqxSptH9IVtQ0Xmzu6+jxY6xWmF1Xl+9lbNi6x/vI9ll6KMSKdN7z9FpPsC87xOPbVJfUpAu5yRPeNVvicfyKud1nvNCRcseYB0LeLD0IJRsRstjTQF6Zdmu4+pmcSwtdy0HmqTB7aLMrGsAYXAloJE30nVX29GIqVcJh6zqeSmHVKTDma5zi0k+IjkLeS6vK6PZuMJYQSA4eF2kAtPPkUWvUe4SQ08JAzG3VcHsmkKjTTdnGYE5mFwALT9IaGRzXUbIwtVgc0uJaHNLXaT4eA5psns8HFjgGAPtMOkQeVktvUGNw5LQ1uYNJa0mxzNmQnKGOrNLhAdGmYApTeLE1n4d+ZtOBlkhkH126GUntS2FqktYINmM8pag1AQDbTWdVmz3uytBBADWx/6hOekHHkowUpUiW2Oo0Q6VMzBnMP3CJRdBgEx7UZzspzROmn5yiaWOxMSWBruNie/FXOJ2wXW/wCVzmzq4uI0cT5E6FOBw1F1dN7sh9jpubdFY0aNJ2og8wqVjymMNWMqXFZktX4JhFnpCvRDDGt1qrUtql3YuVJFuZiYstFw5DudUkayiavVbkY8jznNtaVF9XokqZJujsfCaTZgEgclF1booF1ihipZU2YpvnVEbHY+9JBxUTW6qaNj47Ctqse0z4mkarltm7isa/NWfnAMhoED7c6ro21XR2W3VTE80NvN9tYfJVqMGgeRHITYKpxdOJjnddFvTT+cPPOD7gqj0eaSOJ+GqzBa7v7Qzw3iAunpVdQuAoNdTdmZY/krfDbxlky2TFu6554b9PXx88k7P7xY+QKLe7+3BqpzhPA7oFHZTi91RzjJJkzzKtKlLwuj+k/BWTXTz8mflltRbLbqSAbjVdJtbFkYX0cRTFUVIGgzDxwOa5zZ5+K6DH+o0HQkBatYE3dqtbVdSaZbUphzD/cyT8JXQYMOz1A4kBzgW8gPRtBjzlchsujlrtjWkZ7tdMD3leh0tnFzRU9Iy7QQ3jpa/NPpOiTHZXWuAP3qlN4qrjQqDo377VZUsCKhhphxtB4IG8e71VmGqvcWwMgsZn5Ro081qOnxRYSoS1v1W/AIld9oPuWLEc6hQp8eCcc62i2sUpAmump3aFY0gsWLa0dTY5YsV+IhXdIPZKPMLFiLUqZJRy0cFpYn1lKi5Y+6xYlG5gITbkraxQFY6374IFXULaxF+N07kBGqUoEgrFiVI5Te3ZrQ01czszixoFstzEniqKphfQ1X0ic0EQe+tlixRRTSgc0niKHHusWLCiYKp6M3EtdaOM81ZUcaDZoM/wB3+lixZqIf/XBxJBynpofJbfTcHtaXFw1usWKCyw2CJrBwIuAHA8unVSr4SphXktqFzHO0dr58FixdMCrvdvaYqOILfELzNla70435rVBEzk91Ri2sWfsan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1" name="Picture 7" descr="C:\Documents and Settings\User\Мои документы\Downloads\террориз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653136"/>
            <a:ext cx="2563168" cy="19869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3" name="Picture 9" descr="http://allterror.narod.ru/images/b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285" y="4696602"/>
            <a:ext cx="2846108" cy="194348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5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anim calcmode="lin" valueType="num">
                                      <p:cBhvr>
                                        <p:cTn id="23" dur="500" fill="hold"/>
                                        <p:tgtEl>
                                          <p:spTgt spid="1031"/>
                                        </p:tgtEl>
                                        <p:attrNameLst>
                                          <p:attrName>ppt_w</p:attrName>
                                        </p:attrNameLst>
                                      </p:cBhvr>
                                      <p:tavLst>
                                        <p:tav tm="0">
                                          <p:val>
                                            <p:fltVal val="0"/>
                                          </p:val>
                                        </p:tav>
                                        <p:tav tm="100000">
                                          <p:val>
                                            <p:strVal val="#ppt_w"/>
                                          </p:val>
                                        </p:tav>
                                      </p:tavLst>
                                    </p:anim>
                                    <p:anim calcmode="lin" valueType="num">
                                      <p:cBhvr>
                                        <p:cTn id="24" dur="500" fill="hold"/>
                                        <p:tgtEl>
                                          <p:spTgt spid="1031"/>
                                        </p:tgtEl>
                                        <p:attrNameLst>
                                          <p:attrName>ppt_h</p:attrName>
                                        </p:attrNameLst>
                                      </p:cBhvr>
                                      <p:tavLst>
                                        <p:tav tm="0">
                                          <p:val>
                                            <p:fltVal val="0"/>
                                          </p:val>
                                        </p:tav>
                                        <p:tav tm="100000">
                                          <p:val>
                                            <p:strVal val="#ppt_h"/>
                                          </p:val>
                                        </p:tav>
                                      </p:tavLst>
                                    </p:anim>
                                    <p:animEffect transition="in" filter="fade">
                                      <p:cBhvr>
                                        <p:cTn id="25" dur="500"/>
                                        <p:tgtEl>
                                          <p:spTgt spid="103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33"/>
                                        </p:tgtEl>
                                        <p:attrNameLst>
                                          <p:attrName>style.visibility</p:attrName>
                                        </p:attrNameLst>
                                      </p:cBhvr>
                                      <p:to>
                                        <p:strVal val="visible"/>
                                      </p:to>
                                    </p:set>
                                    <p:anim calcmode="lin" valueType="num">
                                      <p:cBhvr>
                                        <p:cTn id="30" dur="500" fill="hold"/>
                                        <p:tgtEl>
                                          <p:spTgt spid="1033"/>
                                        </p:tgtEl>
                                        <p:attrNameLst>
                                          <p:attrName>ppt_w</p:attrName>
                                        </p:attrNameLst>
                                      </p:cBhvr>
                                      <p:tavLst>
                                        <p:tav tm="0">
                                          <p:val>
                                            <p:fltVal val="0"/>
                                          </p:val>
                                        </p:tav>
                                        <p:tav tm="100000">
                                          <p:val>
                                            <p:strVal val="#ppt_w"/>
                                          </p:val>
                                        </p:tav>
                                      </p:tavLst>
                                    </p:anim>
                                    <p:anim calcmode="lin" valueType="num">
                                      <p:cBhvr>
                                        <p:cTn id="31" dur="500" fill="hold"/>
                                        <p:tgtEl>
                                          <p:spTgt spid="1033"/>
                                        </p:tgtEl>
                                        <p:attrNameLst>
                                          <p:attrName>ppt_h</p:attrName>
                                        </p:attrNameLst>
                                      </p:cBhvr>
                                      <p:tavLst>
                                        <p:tav tm="0">
                                          <p:val>
                                            <p:fltVal val="0"/>
                                          </p:val>
                                        </p:tav>
                                        <p:tav tm="100000">
                                          <p:val>
                                            <p:strVal val="#ppt_h"/>
                                          </p:val>
                                        </p:tav>
                                      </p:tavLst>
                                    </p:anim>
                                    <p:animEffect transition="in" filter="fade">
                                      <p:cBhvr>
                                        <p:cTn id="32"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066800"/>
          </a:xfrm>
        </p:spPr>
        <p:txBody>
          <a:bodyPr/>
          <a:lstStyle/>
          <a:p>
            <a:pPr algn="ctr"/>
            <a:r>
              <a:rPr lang="uk-UA" dirty="0"/>
              <a:t>Заходи проти тероризму</a:t>
            </a:r>
            <a:endParaRPr lang="ru-RU" dirty="0"/>
          </a:p>
        </p:txBody>
      </p:sp>
      <p:sp>
        <p:nvSpPr>
          <p:cNvPr id="3" name="Объект 2"/>
          <p:cNvSpPr>
            <a:spLocks noGrp="1"/>
          </p:cNvSpPr>
          <p:nvPr>
            <p:ph idx="1"/>
          </p:nvPr>
        </p:nvSpPr>
        <p:spPr>
          <a:xfrm>
            <a:off x="5148064" y="2204864"/>
            <a:ext cx="3826768" cy="3987888"/>
          </a:xfrm>
        </p:spPr>
        <p:txBody>
          <a:bodyPr>
            <a:normAutofit fontScale="70000" lnSpcReduction="20000"/>
          </a:bodyPr>
          <a:lstStyle/>
          <a:p>
            <a:pPr marL="109728" indent="0" algn="just">
              <a:buNone/>
            </a:pPr>
            <a:r>
              <a:rPr lang="ru-RU" dirty="0" smtClean="0">
                <a:latin typeface="Times New Roman" pitchFamily="18" charset="0"/>
                <a:cs typeface="Times New Roman" pitchFamily="18" charset="0"/>
              </a:rPr>
              <a:t>При</a:t>
            </a:r>
            <a:r>
              <a:rPr lang="uk-UA" dirty="0" smtClean="0">
                <a:latin typeface="Times New Roman" pitchFamily="18" charset="0"/>
                <a:cs typeface="Times New Roman" pitchFamily="18" charset="0"/>
              </a:rPr>
              <a:t> Організація об'єднаних націй з 1973 року діє спеціальний комітет з тероризму, який працює, в основному, у трьох напрямках:</a:t>
            </a:r>
          </a:p>
          <a:p>
            <a:r>
              <a:rPr lang="uk-UA" dirty="0" smtClean="0">
                <a:latin typeface="Times New Roman" pitchFamily="18" charset="0"/>
                <a:cs typeface="Times New Roman" pitchFamily="18" charset="0"/>
              </a:rPr>
              <a:t>вироблення та узгодження правових норм; підготовка міжнародних договорів і конвенцій;</a:t>
            </a:r>
          </a:p>
          <a:p>
            <a:r>
              <a:rPr lang="uk-UA" dirty="0" smtClean="0">
                <a:latin typeface="Times New Roman" pitchFamily="18" charset="0"/>
                <a:cs typeface="Times New Roman" pitchFamily="18" charset="0"/>
              </a:rPr>
              <a:t>виявлення та вивчення причин, що породжують тероризм;</a:t>
            </a:r>
          </a:p>
          <a:p>
            <a:r>
              <a:rPr lang="uk-UA" dirty="0" smtClean="0">
                <a:latin typeface="Times New Roman" pitchFamily="18" charset="0"/>
                <a:cs typeface="Times New Roman" pitchFamily="18" charset="0"/>
              </a:rPr>
              <a:t>розробка заходів боротьби з тероризмом.</a:t>
            </a:r>
          </a:p>
          <a:p>
            <a:pPr marL="109728" indent="0">
              <a:buNone/>
            </a:pPr>
            <a:endParaRPr lang="ru-RU" dirty="0"/>
          </a:p>
        </p:txBody>
      </p:sp>
      <p:pic>
        <p:nvPicPr>
          <p:cNvPr id="7170" name="Picture 2" descr="http://img11.nnm.me/6/4/f/a/4/9ee3e4f0d295fd24aa811474b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52" y="1844824"/>
            <a:ext cx="4102596" cy="410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 calcmode="lin" valueType="num">
                                      <p:cBhvr>
                                        <p:cTn id="32" dur="1000" fill="hold"/>
                                        <p:tgtEl>
                                          <p:spTgt spid="7170"/>
                                        </p:tgtEl>
                                        <p:attrNameLst>
                                          <p:attrName>ppt_w</p:attrName>
                                        </p:attrNameLst>
                                      </p:cBhvr>
                                      <p:tavLst>
                                        <p:tav tm="0">
                                          <p:val>
                                            <p:fltVal val="0"/>
                                          </p:val>
                                        </p:tav>
                                        <p:tav tm="100000">
                                          <p:val>
                                            <p:strVal val="#ppt_w"/>
                                          </p:val>
                                        </p:tav>
                                      </p:tavLst>
                                    </p:anim>
                                    <p:anim calcmode="lin" valueType="num">
                                      <p:cBhvr>
                                        <p:cTn id="33" dur="1000" fill="hold"/>
                                        <p:tgtEl>
                                          <p:spTgt spid="7170"/>
                                        </p:tgtEl>
                                        <p:attrNameLst>
                                          <p:attrName>ppt_h</p:attrName>
                                        </p:attrNameLst>
                                      </p:cBhvr>
                                      <p:tavLst>
                                        <p:tav tm="0">
                                          <p:val>
                                            <p:fltVal val="0"/>
                                          </p:val>
                                        </p:tav>
                                        <p:tav tm="100000">
                                          <p:val>
                                            <p:strVal val="#ppt_h"/>
                                          </p:val>
                                        </p:tav>
                                      </p:tavLst>
                                    </p:anim>
                                    <p:anim calcmode="lin" valueType="num">
                                      <p:cBhvr>
                                        <p:cTn id="34" dur="1000" fill="hold"/>
                                        <p:tgtEl>
                                          <p:spTgt spid="7170"/>
                                        </p:tgtEl>
                                        <p:attrNameLst>
                                          <p:attrName>style.rotation</p:attrName>
                                        </p:attrNameLst>
                                      </p:cBhvr>
                                      <p:tavLst>
                                        <p:tav tm="0">
                                          <p:val>
                                            <p:fltVal val="90"/>
                                          </p:val>
                                        </p:tav>
                                        <p:tav tm="100000">
                                          <p:val>
                                            <p:fltVal val="0"/>
                                          </p:val>
                                        </p:tav>
                                      </p:tavLst>
                                    </p:anim>
                                    <p:animEffect transition="in" filter="fade">
                                      <p:cBhvr>
                                        <p:cTn id="35"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98</TotalTime>
  <Words>268</Words>
  <Application>Microsoft Office PowerPoint</Application>
  <PresentationFormat>Экран (4:3)</PresentationFormat>
  <Paragraphs>55</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Городская</vt:lpstr>
      <vt:lpstr>Тероризм загроза нашого часу</vt:lpstr>
      <vt:lpstr>План </vt:lpstr>
      <vt:lpstr>Тероризм </vt:lpstr>
      <vt:lpstr>Терор </vt:lpstr>
      <vt:lpstr>Тероризм як соціальне явище</vt:lpstr>
      <vt:lpstr>Презентация PowerPoint</vt:lpstr>
      <vt:lpstr>Тероризм як злочин</vt:lpstr>
      <vt:lpstr>Терористичні акти</vt:lpstr>
      <vt:lpstr>Заходи проти тероризму</vt:lpstr>
      <vt:lpstr>Висновок:</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2014-04-13T15:28:34Z</dcterms:created>
  <dcterms:modified xsi:type="dcterms:W3CDTF">2014-04-15T16:17:51Z</dcterms:modified>
</cp:coreProperties>
</file>