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</p:sldMasterIdLst>
  <p:sldIdLst>
    <p:sldId id="256" r:id="rId12"/>
    <p:sldId id="257" r:id="rId13"/>
    <p:sldId id="324" r:id="rId14"/>
    <p:sldId id="258" r:id="rId15"/>
    <p:sldId id="307" r:id="rId16"/>
    <p:sldId id="259" r:id="rId17"/>
    <p:sldId id="325" r:id="rId18"/>
    <p:sldId id="306" r:id="rId19"/>
    <p:sldId id="308" r:id="rId20"/>
    <p:sldId id="260" r:id="rId21"/>
    <p:sldId id="317" r:id="rId22"/>
    <p:sldId id="261" r:id="rId23"/>
    <p:sldId id="309" r:id="rId24"/>
    <p:sldId id="262" r:id="rId25"/>
    <p:sldId id="310" r:id="rId26"/>
    <p:sldId id="263" r:id="rId27"/>
    <p:sldId id="318" r:id="rId28"/>
    <p:sldId id="264" r:id="rId29"/>
    <p:sldId id="311" r:id="rId30"/>
    <p:sldId id="265" r:id="rId31"/>
    <p:sldId id="319" r:id="rId32"/>
    <p:sldId id="266" r:id="rId33"/>
    <p:sldId id="312" r:id="rId34"/>
    <p:sldId id="267" r:id="rId35"/>
    <p:sldId id="320" r:id="rId36"/>
    <p:sldId id="268" r:id="rId37"/>
    <p:sldId id="313" r:id="rId38"/>
    <p:sldId id="269" r:id="rId39"/>
    <p:sldId id="321" r:id="rId40"/>
    <p:sldId id="270" r:id="rId41"/>
    <p:sldId id="314" r:id="rId42"/>
    <p:sldId id="271" r:id="rId43"/>
    <p:sldId id="322" r:id="rId44"/>
    <p:sldId id="272" r:id="rId45"/>
    <p:sldId id="315" r:id="rId46"/>
    <p:sldId id="273" r:id="rId47"/>
    <p:sldId id="323" r:id="rId48"/>
    <p:sldId id="274" r:id="rId49"/>
    <p:sldId id="316" r:id="rId50"/>
    <p:sldId id="275" r:id="rId51"/>
    <p:sldId id="276" r:id="rId52"/>
    <p:sldId id="277" r:id="rId53"/>
    <p:sldId id="278" r:id="rId54"/>
    <p:sldId id="27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k.wikipedia.org/wiki/%D0%A4%D0%B0%D0%B9%D0%BB:Poli_celesti.sv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8229600" cy="78581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</a:t>
            </a:r>
            <a:r>
              <a:rPr lang="uk-UA" dirty="0" err="1" smtClean="0">
                <a:solidFill>
                  <a:srgbClr val="C00000"/>
                </a:solidFill>
              </a:rPr>
              <a:t>ія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На тему: небесна сфера. Сузір'я. Відстані до небесних світил. Зоряні величини.   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Скільки зір на небі???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Перше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враження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від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спостереження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зоряного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неба 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незліченність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зір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хаотичність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їхнього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розташування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небосхилі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Насправді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ж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зір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побачити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неозброєним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оком,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небі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6 000.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лад\Новая папка\420948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Видиме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Видиме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повільно</a:t>
            </a:r>
            <a:r>
              <a:rPr lang="ru-RU" dirty="0" smtClean="0"/>
              <a:t>. Без </a:t>
            </a:r>
            <a:r>
              <a:rPr lang="ru-RU" dirty="0" err="1" smtClean="0"/>
              <a:t>точних</a:t>
            </a:r>
            <a:r>
              <a:rPr lang="ru-RU" dirty="0" smtClean="0"/>
              <a:t> </a:t>
            </a:r>
            <a:r>
              <a:rPr lang="ru-RU" dirty="0" err="1" smtClean="0"/>
              <a:t>вимірів</a:t>
            </a:r>
            <a:r>
              <a:rPr lang="ru-RU" dirty="0" smtClean="0"/>
              <a:t> </a:t>
            </a:r>
            <a:r>
              <a:rPr lang="ru-RU" dirty="0" err="1" smtClean="0"/>
              <a:t>помітити</a:t>
            </a:r>
            <a:r>
              <a:rPr lang="ru-RU" dirty="0" smtClean="0"/>
              <a:t> його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обставина</a:t>
            </a:r>
            <a:r>
              <a:rPr lang="ru-RU" dirty="0" smtClean="0"/>
              <a:t> дозволила за </a:t>
            </a:r>
            <a:r>
              <a:rPr lang="ru-RU" dirty="0" err="1" smtClean="0"/>
              <a:t>незапам'ятних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намалювати</a:t>
            </a:r>
            <a:r>
              <a:rPr lang="ru-RU" dirty="0" smtClean="0"/>
              <a:t> по </a:t>
            </a:r>
            <a:r>
              <a:rPr lang="ru-RU" dirty="0" err="1" smtClean="0"/>
              <a:t>найяскравіших</a:t>
            </a:r>
            <a:r>
              <a:rPr lang="ru-RU" dirty="0" smtClean="0"/>
              <a:t> зорях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«</a:t>
            </a:r>
            <a:r>
              <a:rPr lang="ru-RU" dirty="0" err="1" smtClean="0"/>
              <a:t>зоряні</a:t>
            </a:r>
            <a:r>
              <a:rPr lang="ru-RU" dirty="0" smtClean="0"/>
              <a:t> </a:t>
            </a:r>
            <a:r>
              <a:rPr lang="ru-RU" dirty="0" err="1" smtClean="0"/>
              <a:t>візерунки</a:t>
            </a:r>
            <a:r>
              <a:rPr lang="ru-RU" dirty="0" smtClean="0"/>
              <a:t>» - </a:t>
            </a:r>
            <a:r>
              <a:rPr lang="ru-RU" dirty="0" err="1" smtClean="0"/>
              <a:t>сузір'я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лад\Новая папка\0_daa2_6a2d4c9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назв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спадок</a:t>
            </a:r>
            <a:r>
              <a:rPr lang="ru-RU" dirty="0" smtClean="0"/>
              <a:t> від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греків</a:t>
            </a:r>
            <a:r>
              <a:rPr lang="ru-RU" dirty="0" smtClean="0"/>
              <a:t>. Так, у </a:t>
            </a:r>
            <a:r>
              <a:rPr lang="ru-RU" dirty="0" err="1" smtClean="0"/>
              <a:t>творі</a:t>
            </a:r>
            <a:r>
              <a:rPr lang="ru-RU" dirty="0" smtClean="0"/>
              <a:t> «Альмагест» Птолемея </a:t>
            </a:r>
            <a:r>
              <a:rPr lang="ru-RU" dirty="0" err="1" smtClean="0"/>
              <a:t>перелічено</a:t>
            </a:r>
            <a:r>
              <a:rPr lang="ru-RU" dirty="0" smtClean="0"/>
              <a:t> 48 </a:t>
            </a:r>
            <a:r>
              <a:rPr lang="ru-RU" dirty="0" err="1" smtClean="0"/>
              <a:t>сузір'їв</a:t>
            </a:r>
            <a:r>
              <a:rPr lang="ru-RU" dirty="0" smtClean="0"/>
              <a:t>.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перших </a:t>
            </a:r>
            <a:r>
              <a:rPr lang="ru-RU" dirty="0" err="1" smtClean="0"/>
              <a:t>подорожей</a:t>
            </a:r>
            <a:r>
              <a:rPr lang="ru-RU" dirty="0" smtClean="0"/>
              <a:t> у </a:t>
            </a:r>
            <a:r>
              <a:rPr lang="ru-RU" dirty="0" err="1" smtClean="0"/>
              <a:t>південну</a:t>
            </a:r>
            <a:r>
              <a:rPr lang="ru-RU" dirty="0" smtClean="0"/>
              <a:t> </a:t>
            </a:r>
            <a:r>
              <a:rPr lang="ru-RU" dirty="0" err="1" smtClean="0"/>
              <a:t>півкулю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великих </a:t>
            </a:r>
            <a:r>
              <a:rPr lang="ru-RU" dirty="0" err="1" smtClean="0"/>
              <a:t>географічних</a:t>
            </a:r>
            <a:r>
              <a:rPr lang="ru-RU" dirty="0" smtClean="0"/>
              <a:t> </a:t>
            </a:r>
            <a:r>
              <a:rPr lang="ru-RU" dirty="0" err="1" smtClean="0"/>
              <a:t>мандрівок</a:t>
            </a:r>
            <a:r>
              <a:rPr lang="ru-RU" dirty="0" smtClean="0"/>
              <a:t> </a:t>
            </a:r>
            <a:r>
              <a:rPr lang="en-US" dirty="0" smtClean="0"/>
              <a:t>XXII</a:t>
            </a:r>
            <a:r>
              <a:rPr lang="ru-RU" dirty="0" smtClean="0"/>
              <a:t>-</a:t>
            </a:r>
            <a:r>
              <a:rPr lang="en-US" dirty="0" smtClean="0"/>
              <a:t>XX</a:t>
            </a:r>
            <a:r>
              <a:rPr lang="ru-RU" dirty="0" smtClean="0"/>
              <a:t>І ст.,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винайдення</a:t>
            </a:r>
            <a:r>
              <a:rPr lang="ru-RU" dirty="0" smtClean="0"/>
              <a:t> телескопа.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лад\Новая папка\0a1163e208826a7aa91303f762f0e9f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Конгрес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Астрономічного</a:t>
            </a:r>
            <a:r>
              <a:rPr lang="ru-RU" dirty="0" smtClean="0"/>
              <a:t> Союзу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початку </a:t>
            </a:r>
            <a:r>
              <a:rPr lang="en-US" dirty="0" smtClean="0"/>
              <a:t>XX</a:t>
            </a:r>
            <a:r>
              <a:rPr lang="ru-RU" dirty="0" smtClean="0"/>
              <a:t> ст. </a:t>
            </a:r>
            <a:r>
              <a:rPr lang="ru-RU" dirty="0" err="1" smtClean="0"/>
              <a:t>налічувалося</a:t>
            </a:r>
            <a:r>
              <a:rPr lang="ru-RU" dirty="0" smtClean="0"/>
              <a:t> 108 </a:t>
            </a:r>
            <a:r>
              <a:rPr lang="ru-RU" dirty="0" err="1" smtClean="0"/>
              <a:t>сузір'їв</a:t>
            </a:r>
            <a:r>
              <a:rPr lang="ru-RU" dirty="0" smtClean="0"/>
              <a:t>. Але на </a:t>
            </a:r>
            <a:r>
              <a:rPr lang="ru-RU" dirty="0" err="1" smtClean="0"/>
              <a:t>конгресі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Астрономічного</a:t>
            </a:r>
            <a:r>
              <a:rPr lang="ru-RU" dirty="0" smtClean="0"/>
              <a:t> Союзу 1922 р.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зменшено</a:t>
            </a:r>
            <a:r>
              <a:rPr lang="ru-RU" dirty="0" smtClean="0"/>
              <a:t> до 88. </a:t>
            </a:r>
            <a:r>
              <a:rPr lang="ru-RU" dirty="0" err="1" smtClean="0"/>
              <a:t>Тоді</a:t>
            </a:r>
            <a:r>
              <a:rPr lang="ru-RU" dirty="0" smtClean="0"/>
              <a:t> ж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сузір'їв</a:t>
            </a:r>
            <a:r>
              <a:rPr lang="ru-RU" dirty="0" smtClean="0"/>
              <a:t>, що </a:t>
            </a:r>
            <a:r>
              <a:rPr lang="ru-RU" dirty="0" err="1" smtClean="0"/>
              <a:t>існують</a:t>
            </a:r>
            <a:r>
              <a:rPr lang="ru-RU" dirty="0" smtClean="0"/>
              <a:t> і </a:t>
            </a:r>
            <a:r>
              <a:rPr lang="ru-RU" dirty="0" err="1" smtClean="0"/>
              <a:t>досі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лад\Новая папка\chameleontis_kuznetsov_c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Менші групи зір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У </a:t>
            </a:r>
            <a:r>
              <a:rPr lang="ru-RU" sz="3200" dirty="0" err="1" smtClean="0">
                <a:solidFill>
                  <a:srgbClr val="FFFF00"/>
                </a:solidFill>
              </a:rPr>
              <a:t>деяких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сузір'ях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виділяють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менші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групи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зір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наприклад</a:t>
            </a:r>
            <a:r>
              <a:rPr lang="ru-RU" sz="3200" dirty="0" smtClean="0">
                <a:solidFill>
                  <a:srgbClr val="FFFF00"/>
                </a:solidFill>
              </a:rPr>
              <a:t>  </a:t>
            </a:r>
            <a:r>
              <a:rPr lang="ru-RU" sz="3200" dirty="0" err="1" smtClean="0">
                <a:solidFill>
                  <a:srgbClr val="FFFF00"/>
                </a:solidFill>
              </a:rPr>
              <a:t>Плеяди</a:t>
            </a:r>
            <a:r>
              <a:rPr lang="ru-RU" sz="3200" dirty="0" smtClean="0">
                <a:solidFill>
                  <a:srgbClr val="FFFF00"/>
                </a:solidFill>
              </a:rPr>
              <a:t> та Пади в </a:t>
            </a:r>
            <a:r>
              <a:rPr lang="ru-RU" sz="3200" dirty="0" err="1" smtClean="0">
                <a:solidFill>
                  <a:srgbClr val="FFFF00"/>
                </a:solidFill>
              </a:rPr>
              <a:t>сузір'ї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Тельця</a:t>
            </a:r>
            <a:r>
              <a:rPr lang="ru-RU" sz="3200" dirty="0" smtClean="0">
                <a:solidFill>
                  <a:srgbClr val="FFFF00"/>
                </a:solidFill>
              </a:rPr>
              <a:t> і у </a:t>
            </a:r>
            <a:r>
              <a:rPr lang="ru-RU" sz="3200" dirty="0" err="1" smtClean="0">
                <a:solidFill>
                  <a:srgbClr val="FFFF00"/>
                </a:solidFill>
              </a:rPr>
              <a:t>сузір'ї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Великої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Ведмедиці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тощо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\Новая папка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Передмова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Зоряне небо!.. Напевне, немає людини, яку б не вражала його </a:t>
            </a:r>
            <a:r>
              <a:rPr lang="ru-RU" dirty="0" err="1" smtClean="0">
                <a:solidFill>
                  <a:srgbClr val="002060"/>
                </a:solidFill>
              </a:rPr>
              <a:t>витончена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довершеність</a:t>
            </a:r>
            <a:r>
              <a:rPr lang="ru-RU" dirty="0" smtClean="0">
                <a:solidFill>
                  <a:srgbClr val="002060"/>
                </a:solidFill>
              </a:rPr>
              <a:t>, його незбагненна краса і таємничість. </a:t>
            </a:r>
            <a:r>
              <a:rPr lang="ru-RU" dirty="0" err="1" smtClean="0">
                <a:solidFill>
                  <a:srgbClr val="002060"/>
                </a:solidFill>
              </a:rPr>
              <a:t>Недаремно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давні</a:t>
            </a:r>
            <a:r>
              <a:rPr lang="ru-RU" dirty="0" smtClean="0">
                <a:solidFill>
                  <a:srgbClr val="002060"/>
                </a:solidFill>
              </a:rPr>
              <a:t> греки дали всьому зоряному Всесвіту назву космос, що означає - </a:t>
            </a:r>
            <a:r>
              <a:rPr lang="ru-RU" dirty="0" err="1" smtClean="0">
                <a:solidFill>
                  <a:srgbClr val="002060"/>
                </a:solidFill>
              </a:rPr>
              <a:t>оздоба</a:t>
            </a:r>
            <a:r>
              <a:rPr lang="ru-RU" dirty="0" smtClean="0">
                <a:solidFill>
                  <a:srgbClr val="002060"/>
                </a:solidFill>
              </a:rPr>
              <a:t>, прикраса. І в цьому немає нічого дивного! Свого часу М. Коперник </a:t>
            </a:r>
            <a:r>
              <a:rPr lang="ru-RU" dirty="0" err="1" smtClean="0">
                <a:solidFill>
                  <a:srgbClr val="002060"/>
                </a:solidFill>
              </a:rPr>
              <a:t>висловився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захопленням</a:t>
            </a:r>
            <a:r>
              <a:rPr lang="ru-RU" dirty="0" smtClean="0">
                <a:solidFill>
                  <a:srgbClr val="002060"/>
                </a:solidFill>
              </a:rPr>
              <a:t>: «...</a:t>
            </a:r>
            <a:r>
              <a:rPr lang="ru-RU" dirty="0" err="1" smtClean="0">
                <a:solidFill>
                  <a:srgbClr val="002060"/>
                </a:solidFill>
              </a:rPr>
              <a:t>Бо</a:t>
            </a:r>
            <a:r>
              <a:rPr lang="ru-RU" dirty="0" smtClean="0">
                <a:solidFill>
                  <a:srgbClr val="002060"/>
                </a:solidFill>
              </a:rPr>
              <a:t> що може бути чарівнішим від небосхилу, який вміщує у собі все прекрасне?»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Народні назви </a:t>
            </a:r>
            <a:r>
              <a:rPr lang="ru-RU" dirty="0" err="1" smtClean="0">
                <a:solidFill>
                  <a:schemeClr val="tx1"/>
                </a:solidFill>
              </a:rPr>
              <a:t>сузір'їв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Поряд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загальноприйнятими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астрономії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назвами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окремих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сузір'їв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вживають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народні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назви</a:t>
            </a:r>
            <a:r>
              <a:rPr lang="ru-RU" dirty="0" smtClean="0">
                <a:solidFill>
                  <a:srgbClr val="002060"/>
                </a:solidFill>
              </a:rPr>
              <a:t>. Так, в </a:t>
            </a:r>
            <a:r>
              <a:rPr lang="ru-RU" dirty="0" err="1" smtClean="0">
                <a:solidFill>
                  <a:srgbClr val="002060"/>
                </a:solidFill>
              </a:rPr>
              <a:t>Україні</a:t>
            </a:r>
            <a:r>
              <a:rPr lang="ru-RU" dirty="0" smtClean="0">
                <a:solidFill>
                  <a:srgbClr val="002060"/>
                </a:solidFill>
              </a:rPr>
              <a:t> Велика </a:t>
            </a:r>
            <a:r>
              <a:rPr lang="ru-RU" dirty="0" err="1" smtClean="0">
                <a:solidFill>
                  <a:srgbClr val="002060"/>
                </a:solidFill>
              </a:rPr>
              <a:t>Ведмедиця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«Великий </a:t>
            </a:r>
            <a:r>
              <a:rPr lang="ru-RU" dirty="0" err="1" smtClean="0">
                <a:solidFill>
                  <a:srgbClr val="002060"/>
                </a:solidFill>
              </a:rPr>
              <a:t>Віз</a:t>
            </a:r>
            <a:r>
              <a:rPr lang="ru-RU" dirty="0" smtClean="0">
                <a:solidFill>
                  <a:srgbClr val="002060"/>
                </a:solidFill>
              </a:rPr>
              <a:t>», Мала </a:t>
            </a:r>
            <a:r>
              <a:rPr lang="ru-RU" dirty="0" err="1" smtClean="0">
                <a:solidFill>
                  <a:srgbClr val="002060"/>
                </a:solidFill>
              </a:rPr>
              <a:t>Ведмедиця</a:t>
            </a:r>
            <a:r>
              <a:rPr lang="ru-RU" dirty="0" smtClean="0">
                <a:solidFill>
                  <a:srgbClr val="002060"/>
                </a:solidFill>
              </a:rPr>
              <a:t> - «</a:t>
            </a:r>
            <a:r>
              <a:rPr lang="ru-RU" dirty="0" err="1" smtClean="0">
                <a:solidFill>
                  <a:srgbClr val="002060"/>
                </a:solidFill>
              </a:rPr>
              <a:t>Малий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Віз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 err="1" smtClean="0">
                <a:solidFill>
                  <a:srgbClr val="002060"/>
                </a:solidFill>
              </a:rPr>
              <a:t>Кассіопея</a:t>
            </a:r>
            <a:r>
              <a:rPr lang="ru-RU" dirty="0" smtClean="0">
                <a:solidFill>
                  <a:srgbClr val="002060"/>
                </a:solidFill>
              </a:rPr>
              <a:t> -«Борона»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Пасіка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 err="1" smtClean="0">
                <a:solidFill>
                  <a:srgbClr val="002060"/>
                </a:solidFill>
              </a:rPr>
              <a:t>Дельфін</a:t>
            </a:r>
            <a:r>
              <a:rPr lang="ru-RU" dirty="0" smtClean="0">
                <a:solidFill>
                  <a:srgbClr val="002060"/>
                </a:solidFill>
              </a:rPr>
              <a:t> - «</a:t>
            </a:r>
            <a:r>
              <a:rPr lang="ru-RU" dirty="0" err="1" smtClean="0">
                <a:solidFill>
                  <a:srgbClr val="002060"/>
                </a:solidFill>
              </a:rPr>
              <a:t>Криниця</a:t>
            </a:r>
            <a:r>
              <a:rPr lang="ru-RU" dirty="0" smtClean="0">
                <a:solidFill>
                  <a:srgbClr val="002060"/>
                </a:solidFill>
              </a:rPr>
              <a:t>», Пояс </a:t>
            </a:r>
            <a:r>
              <a:rPr lang="ru-RU" dirty="0" err="1" smtClean="0">
                <a:solidFill>
                  <a:srgbClr val="002060"/>
                </a:solidFill>
              </a:rPr>
              <a:t>Оріона</a:t>
            </a:r>
            <a:r>
              <a:rPr lang="ru-RU" dirty="0" smtClean="0">
                <a:solidFill>
                  <a:srgbClr val="002060"/>
                </a:solidFill>
              </a:rPr>
              <a:t> - «</a:t>
            </a:r>
            <a:r>
              <a:rPr lang="ru-RU" dirty="0" err="1" smtClean="0">
                <a:solidFill>
                  <a:srgbClr val="002060"/>
                </a:solidFill>
              </a:rPr>
              <a:t>Косарі</a:t>
            </a:r>
            <a:r>
              <a:rPr lang="ru-RU" dirty="0" smtClean="0">
                <a:solidFill>
                  <a:srgbClr val="002060"/>
                </a:solidFill>
              </a:rPr>
              <a:t>», Орел - «</a:t>
            </a:r>
            <a:r>
              <a:rPr lang="ru-RU" dirty="0" err="1" smtClean="0">
                <a:solidFill>
                  <a:srgbClr val="002060"/>
                </a:solidFill>
              </a:rPr>
              <a:t>Дівчина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відрами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 err="1" smtClean="0">
                <a:solidFill>
                  <a:srgbClr val="002060"/>
                </a:solidFill>
              </a:rPr>
              <a:t>зоряне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скупчення</a:t>
            </a:r>
            <a:r>
              <a:rPr lang="ru-RU" dirty="0" smtClean="0">
                <a:solidFill>
                  <a:srgbClr val="002060"/>
                </a:solidFill>
              </a:rPr>
              <a:t> Пади, що </a:t>
            </a:r>
            <a:r>
              <a:rPr lang="ru-RU" dirty="0" err="1" smtClean="0">
                <a:solidFill>
                  <a:srgbClr val="002060"/>
                </a:solidFill>
              </a:rPr>
              <a:t>утворюють</a:t>
            </a:r>
            <a:r>
              <a:rPr lang="ru-RU" dirty="0" smtClean="0">
                <a:solidFill>
                  <a:srgbClr val="002060"/>
                </a:solidFill>
              </a:rPr>
              <a:t> голову </a:t>
            </a:r>
            <a:r>
              <a:rPr lang="ru-RU" dirty="0" err="1" smtClean="0">
                <a:solidFill>
                  <a:srgbClr val="002060"/>
                </a:solidFill>
              </a:rPr>
              <a:t>Тельця</a:t>
            </a:r>
            <a:r>
              <a:rPr lang="ru-RU" dirty="0" smtClean="0">
                <a:solidFill>
                  <a:srgbClr val="002060"/>
                </a:solidFill>
              </a:rPr>
              <a:t>, - «</a:t>
            </a:r>
            <a:r>
              <a:rPr lang="ru-RU" dirty="0" err="1" smtClean="0">
                <a:solidFill>
                  <a:srgbClr val="002060"/>
                </a:solidFill>
              </a:rPr>
              <a:t>Чепіги</a:t>
            </a:r>
            <a:r>
              <a:rPr lang="ru-RU" dirty="0" smtClean="0">
                <a:solidFill>
                  <a:srgbClr val="002060"/>
                </a:solidFill>
              </a:rPr>
              <a:t>», а </a:t>
            </a:r>
            <a:r>
              <a:rPr lang="ru-RU" dirty="0" err="1" smtClean="0">
                <a:solidFill>
                  <a:srgbClr val="002060"/>
                </a:solidFill>
              </a:rPr>
              <a:t>зоряне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скупчення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Плеяди</a:t>
            </a:r>
            <a:r>
              <a:rPr lang="ru-RU" dirty="0" smtClean="0">
                <a:solidFill>
                  <a:srgbClr val="002060"/>
                </a:solidFill>
              </a:rPr>
              <a:t> -«</a:t>
            </a:r>
            <a:r>
              <a:rPr lang="ru-RU" dirty="0" err="1" smtClean="0">
                <a:solidFill>
                  <a:srgbClr val="002060"/>
                </a:solidFill>
              </a:rPr>
              <a:t>Стожари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Влад\Новая папка\f_17915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79" y="-35759"/>
            <a:ext cx="9191679" cy="689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Легенда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суз</a:t>
            </a:r>
            <a:r>
              <a:rPr lang="uk-UA" dirty="0" err="1" smtClean="0"/>
              <a:t>іря</a:t>
            </a:r>
            <a:r>
              <a:rPr lang="uk-UA" dirty="0" smtClean="0"/>
              <a:t>: Оріон та Скорпіон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істоту</a:t>
            </a:r>
            <a:r>
              <a:rPr lang="ru-RU" dirty="0" smtClean="0"/>
              <a:t>, яку </a:t>
            </a:r>
            <a:r>
              <a:rPr lang="ru-RU" dirty="0" err="1" smtClean="0"/>
              <a:t>давні</a:t>
            </a:r>
            <a:r>
              <a:rPr lang="ru-RU" dirty="0" smtClean="0"/>
              <a:t> люди </a:t>
            </a:r>
            <a:r>
              <a:rPr lang="ru-RU" dirty="0" err="1" smtClean="0"/>
              <a:t>уявляли</a:t>
            </a:r>
            <a:r>
              <a:rPr lang="ru-RU" dirty="0" smtClean="0"/>
              <a:t> у </a:t>
            </a:r>
            <a:r>
              <a:rPr lang="ru-RU" dirty="0" err="1" smtClean="0"/>
              <a:t>візерунку</a:t>
            </a:r>
            <a:r>
              <a:rPr lang="ru-RU" dirty="0" smtClean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і </a:t>
            </a:r>
            <a:r>
              <a:rPr lang="ru-RU" dirty="0" err="1" smtClean="0"/>
              <a:t>ім'ям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складено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легенду. </a:t>
            </a: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бога </a:t>
            </a:r>
            <a:r>
              <a:rPr lang="ru-RU" dirty="0" err="1" smtClean="0"/>
              <a:t>морів</a:t>
            </a:r>
            <a:r>
              <a:rPr lang="ru-RU" dirty="0" smtClean="0"/>
              <a:t> Посейдона, </a:t>
            </a:r>
            <a:r>
              <a:rPr lang="ru-RU" dirty="0" err="1" smtClean="0"/>
              <a:t>Оріон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хоробрим</a:t>
            </a:r>
            <a:r>
              <a:rPr lang="ru-RU" dirty="0" smtClean="0"/>
              <a:t> і </a:t>
            </a:r>
            <a:r>
              <a:rPr lang="ru-RU" dirty="0" err="1" smtClean="0"/>
              <a:t>вправним</a:t>
            </a:r>
            <a:r>
              <a:rPr lang="ru-RU" dirty="0" smtClean="0"/>
              <a:t> </a:t>
            </a:r>
            <a:r>
              <a:rPr lang="ru-RU" dirty="0" err="1" smtClean="0"/>
              <a:t>мисливцем</a:t>
            </a:r>
            <a:r>
              <a:rPr lang="ru-RU" dirty="0" smtClean="0"/>
              <a:t>.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звіра</a:t>
            </a:r>
            <a:r>
              <a:rPr lang="ru-RU" dirty="0" smtClean="0"/>
              <a:t>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вполювати</a:t>
            </a:r>
            <a:r>
              <a:rPr lang="ru-RU" dirty="0" smtClean="0"/>
              <a:t>. </a:t>
            </a:r>
            <a:r>
              <a:rPr lang="ru-RU" dirty="0" err="1" smtClean="0"/>
              <a:t>Розлючена</a:t>
            </a:r>
            <a:r>
              <a:rPr lang="ru-RU" dirty="0" smtClean="0"/>
              <a:t> богиня </a:t>
            </a:r>
            <a:r>
              <a:rPr lang="ru-RU" dirty="0" err="1" smtClean="0"/>
              <a:t>Артеміда</a:t>
            </a:r>
            <a:r>
              <a:rPr lang="ru-RU" dirty="0" smtClean="0"/>
              <a:t>, </a:t>
            </a:r>
            <a:r>
              <a:rPr lang="ru-RU" dirty="0" err="1" smtClean="0"/>
              <a:t>охоронниця</a:t>
            </a:r>
            <a:r>
              <a:rPr lang="ru-RU" dirty="0" smtClean="0"/>
              <a:t> </a:t>
            </a:r>
            <a:r>
              <a:rPr lang="ru-RU" dirty="0" err="1" smtClean="0"/>
              <a:t>звірів</a:t>
            </a:r>
            <a:r>
              <a:rPr lang="ru-RU" dirty="0" smtClean="0"/>
              <a:t>, </a:t>
            </a:r>
            <a:r>
              <a:rPr lang="ru-RU" dirty="0" err="1" smtClean="0"/>
              <a:t>підіслала</a:t>
            </a:r>
            <a:r>
              <a:rPr lang="ru-RU" dirty="0" smtClean="0"/>
              <a:t> до </a:t>
            </a:r>
            <a:r>
              <a:rPr lang="ru-RU" dirty="0" err="1" smtClean="0"/>
              <a:t>Оріона</a:t>
            </a:r>
            <a:r>
              <a:rPr lang="ru-RU" dirty="0" smtClean="0"/>
              <a:t> </a:t>
            </a:r>
            <a:r>
              <a:rPr lang="ru-RU" dirty="0" err="1" smtClean="0"/>
              <a:t>отруйного</a:t>
            </a:r>
            <a:r>
              <a:rPr lang="ru-RU" dirty="0" smtClean="0"/>
              <a:t> </a:t>
            </a:r>
            <a:r>
              <a:rPr lang="ru-RU" dirty="0" err="1" smtClean="0"/>
              <a:t>Скорпіона</a:t>
            </a:r>
            <a:r>
              <a:rPr lang="ru-RU" dirty="0" smtClean="0"/>
              <a:t>, від укусу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загинув</a:t>
            </a:r>
            <a:r>
              <a:rPr lang="ru-RU" dirty="0" smtClean="0"/>
              <a:t>. Та Зевс, </a:t>
            </a:r>
            <a:r>
              <a:rPr lang="ru-RU" dirty="0" err="1" smtClean="0"/>
              <a:t>головний</a:t>
            </a:r>
            <a:r>
              <a:rPr lang="ru-RU" dirty="0" smtClean="0"/>
              <a:t> у </a:t>
            </a:r>
            <a:r>
              <a:rPr lang="ru-RU" dirty="0" err="1" smtClean="0"/>
              <a:t>пантеоні</a:t>
            </a:r>
            <a:r>
              <a:rPr lang="ru-RU" dirty="0" smtClean="0"/>
              <a:t> </a:t>
            </a:r>
            <a:r>
              <a:rPr lang="ru-RU" dirty="0" err="1" smtClean="0"/>
              <a:t>грецьких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, забрав на небо і </a:t>
            </a:r>
            <a:r>
              <a:rPr lang="ru-RU" dirty="0" err="1" smtClean="0"/>
              <a:t>Оріона</a:t>
            </a:r>
            <a:r>
              <a:rPr lang="ru-RU" dirty="0" smtClean="0"/>
              <a:t>, </a:t>
            </a:r>
            <a:r>
              <a:rPr lang="ru-RU" dirty="0" err="1" smtClean="0"/>
              <a:t>перетворивши</a:t>
            </a:r>
            <a:r>
              <a:rPr lang="ru-RU" dirty="0" smtClean="0"/>
              <a:t> його на </a:t>
            </a:r>
            <a:r>
              <a:rPr lang="ru-RU" dirty="0" err="1" smtClean="0"/>
              <a:t>зимове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, і </a:t>
            </a:r>
            <a:r>
              <a:rPr lang="ru-RU" dirty="0" err="1" smtClean="0"/>
              <a:t>Скорпіона</a:t>
            </a:r>
            <a:r>
              <a:rPr lang="ru-RU" dirty="0" smtClean="0"/>
              <a:t>, </a:t>
            </a:r>
            <a:r>
              <a:rPr lang="ru-RU" dirty="0" err="1" smtClean="0"/>
              <a:t>помістивши</a:t>
            </a:r>
            <a:r>
              <a:rPr lang="ru-RU" dirty="0" smtClean="0"/>
              <a:t> його на </a:t>
            </a:r>
            <a:r>
              <a:rPr lang="ru-RU" dirty="0" err="1" smtClean="0"/>
              <a:t>літньому</a:t>
            </a:r>
            <a:r>
              <a:rPr lang="ru-RU" dirty="0" smtClean="0"/>
              <a:t> </a:t>
            </a:r>
            <a:r>
              <a:rPr lang="ru-RU" dirty="0" err="1" smtClean="0"/>
              <a:t>небі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той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наздогнав</a:t>
            </a:r>
            <a:r>
              <a:rPr lang="ru-RU" dirty="0" smtClean="0"/>
              <a:t> </a:t>
            </a:r>
            <a:r>
              <a:rPr lang="ru-RU" dirty="0" err="1" smtClean="0"/>
              <a:t>Оріона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Влад\Новая папка\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3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найяскравіші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(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275). </a:t>
            </a:r>
            <a:r>
              <a:rPr lang="ru-RU" dirty="0" err="1" smtClean="0"/>
              <a:t>Із</a:t>
            </a:r>
            <a:r>
              <a:rPr lang="ru-RU" dirty="0" smtClean="0"/>
              <a:t> них </a:t>
            </a:r>
            <a:r>
              <a:rPr lang="ru-RU" dirty="0" err="1" smtClean="0"/>
              <a:t>лише</a:t>
            </a:r>
            <a:r>
              <a:rPr lang="ru-RU" dirty="0" smtClean="0"/>
              <a:t> 15 % - </a:t>
            </a:r>
            <a:r>
              <a:rPr lang="ru-RU" dirty="0" err="1" smtClean="0"/>
              <a:t>грецькі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і 5 % - </a:t>
            </a:r>
            <a:r>
              <a:rPr lang="ru-RU" dirty="0" err="1" smtClean="0"/>
              <a:t>латинські</a:t>
            </a:r>
            <a:r>
              <a:rPr lang="ru-RU" dirty="0" smtClean="0"/>
              <a:t>, а 80 %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арабські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. </a:t>
            </a:r>
            <a:r>
              <a:rPr lang="ru-RU" dirty="0" err="1" smtClean="0"/>
              <a:t>Перекладаючи</a:t>
            </a:r>
            <a:r>
              <a:rPr lang="ru-RU" dirty="0" smtClean="0"/>
              <a:t> </a:t>
            </a:r>
            <a:r>
              <a:rPr lang="ru-RU" dirty="0" err="1" smtClean="0"/>
              <a:t>трактати</a:t>
            </a:r>
            <a:r>
              <a:rPr lang="ru-RU" dirty="0" smtClean="0"/>
              <a:t> </a:t>
            </a:r>
            <a:r>
              <a:rPr lang="ru-RU" dirty="0" err="1" smtClean="0"/>
              <a:t>арабських</a:t>
            </a:r>
            <a:r>
              <a:rPr lang="ru-RU" dirty="0" smtClean="0"/>
              <a:t> </a:t>
            </a:r>
            <a:r>
              <a:rPr lang="ru-RU" dirty="0" err="1" smtClean="0"/>
              <a:t>астрономів</a:t>
            </a:r>
            <a:r>
              <a:rPr lang="ru-RU" dirty="0" smtClean="0"/>
              <a:t>,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, очевидно,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залишали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в </a:t>
            </a:r>
            <a:r>
              <a:rPr lang="ru-RU" dirty="0" err="1" smtClean="0"/>
              <a:t>арабських</a:t>
            </a:r>
            <a:r>
              <a:rPr lang="ru-RU" dirty="0" smtClean="0"/>
              <a:t> списках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 </a:t>
            </a:r>
            <a:r>
              <a:rPr lang="ru-RU" dirty="0" err="1" smtClean="0"/>
              <a:t>Лебідь</a:t>
            </a:r>
            <a:r>
              <a:rPr lang="ru-RU" dirty="0" smtClean="0"/>
              <a:t> </a:t>
            </a:r>
            <a:r>
              <a:rPr lang="ru-RU" dirty="0" err="1" smtClean="0"/>
              <a:t>названі</a:t>
            </a:r>
            <a:r>
              <a:rPr lang="ru-RU" dirty="0" smtClean="0"/>
              <a:t> </a:t>
            </a:r>
            <a:r>
              <a:rPr lang="ru-RU" dirty="0" err="1" smtClean="0"/>
              <a:t>прийнятим</a:t>
            </a:r>
            <a:r>
              <a:rPr lang="ru-RU" dirty="0" smtClean="0"/>
              <a:t> у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способом: Денеб- «</a:t>
            </a:r>
            <a:r>
              <a:rPr lang="ru-RU" dirty="0" err="1" smtClean="0"/>
              <a:t>Яскрава</a:t>
            </a:r>
            <a:r>
              <a:rPr lang="ru-RU" dirty="0" smtClean="0"/>
              <a:t> на </a:t>
            </a:r>
            <a:r>
              <a:rPr lang="ru-RU" dirty="0" err="1" smtClean="0"/>
              <a:t>хвості</a:t>
            </a:r>
            <a:r>
              <a:rPr lang="ru-RU" dirty="0" smtClean="0"/>
              <a:t>», </a:t>
            </a:r>
            <a:r>
              <a:rPr lang="ru-RU" dirty="0" err="1" smtClean="0"/>
              <a:t>Садр</a:t>
            </a:r>
            <a:r>
              <a:rPr lang="ru-RU" dirty="0" smtClean="0"/>
              <a:t> - «Груди». Так вони </a:t>
            </a:r>
            <a:r>
              <a:rPr lang="ru-RU" dirty="0" err="1" smtClean="0"/>
              <a:t>називаються</a:t>
            </a:r>
            <a:r>
              <a:rPr lang="ru-RU" dirty="0" smtClean="0"/>
              <a:t> і зараз.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найближчої</a:t>
            </a:r>
            <a:r>
              <a:rPr lang="ru-RU" dirty="0" smtClean="0"/>
              <a:t> до нас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Проксима</a:t>
            </a:r>
            <a:r>
              <a:rPr lang="ru-RU" dirty="0" smtClean="0"/>
              <a:t> </a:t>
            </a:r>
            <a:r>
              <a:rPr lang="ru-RU" dirty="0" err="1" smtClean="0"/>
              <a:t>перекладається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як «</a:t>
            </a:r>
            <a:r>
              <a:rPr lang="ru-RU" dirty="0" err="1" smtClean="0"/>
              <a:t>найближча</a:t>
            </a:r>
            <a:r>
              <a:rPr lang="ru-RU" dirty="0" smtClean="0"/>
              <a:t>».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Походження назв </a:t>
            </a:r>
            <a:r>
              <a:rPr lang="uk-UA" dirty="0" err="1" smtClean="0"/>
              <a:t>зорь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лад\Новая папка\IC1805_Daniel_rc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Давньо</a:t>
            </a:r>
            <a:r>
              <a:rPr lang="uk-UA" dirty="0" smtClean="0"/>
              <a:t> грецькі позначення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Майже</a:t>
            </a:r>
            <a:r>
              <a:rPr lang="ru-RU" dirty="0" smtClean="0"/>
              <a:t> 500 </a:t>
            </a:r>
            <a:r>
              <a:rPr lang="ru-RU" dirty="0" err="1" smtClean="0"/>
              <a:t>років</a:t>
            </a:r>
            <a:r>
              <a:rPr lang="ru-RU" dirty="0" smtClean="0"/>
              <a:t> тому </a:t>
            </a:r>
            <a:r>
              <a:rPr lang="ru-RU" dirty="0" err="1" smtClean="0"/>
              <a:t>зорі</a:t>
            </a:r>
            <a:r>
              <a:rPr lang="ru-RU" dirty="0" smtClean="0"/>
              <a:t> в кожному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позначено</a:t>
            </a:r>
            <a:r>
              <a:rPr lang="ru-RU" dirty="0" smtClean="0"/>
              <a:t> </a:t>
            </a:r>
            <a:r>
              <a:rPr lang="ru-RU" dirty="0" err="1" smtClean="0"/>
              <a:t>літерами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</a:t>
            </a:r>
            <a:r>
              <a:rPr lang="ru-RU" dirty="0" err="1" smtClean="0"/>
              <a:t>алфавіту</a:t>
            </a:r>
            <a:r>
              <a:rPr lang="ru-RU" dirty="0" smtClean="0"/>
              <a:t> а (альфа), Р (бета), у (гамма) і т. д. в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яскравості</a:t>
            </a:r>
            <a:r>
              <a:rPr lang="ru-RU" dirty="0" smtClean="0"/>
              <a:t>. </a:t>
            </a:r>
            <a:r>
              <a:rPr lang="ru-RU" dirty="0" err="1" smtClean="0"/>
              <a:t>Щоправда</a:t>
            </a:r>
            <a:r>
              <a:rPr lang="ru-RU" dirty="0" smtClean="0"/>
              <a:t>, в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порядок </a:t>
            </a:r>
            <a:r>
              <a:rPr lang="ru-RU" dirty="0" err="1" smtClean="0"/>
              <a:t>позначень</a:t>
            </a:r>
            <a:r>
              <a:rPr lang="ru-RU" dirty="0" smtClean="0"/>
              <a:t> «</a:t>
            </a:r>
            <a:r>
              <a:rPr lang="ru-RU" dirty="0" err="1" smtClean="0"/>
              <a:t>переплутаний</a:t>
            </a:r>
            <a:r>
              <a:rPr lang="ru-RU" dirty="0" smtClean="0"/>
              <a:t>», і </a:t>
            </a:r>
            <a:r>
              <a:rPr lang="ru-RU" dirty="0" err="1" smtClean="0"/>
              <a:t>подекуди</a:t>
            </a:r>
            <a:r>
              <a:rPr lang="ru-RU" dirty="0" smtClean="0"/>
              <a:t> </a:t>
            </a:r>
            <a:r>
              <a:rPr lang="ru-RU" dirty="0" err="1" smtClean="0"/>
              <a:t>переставлені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для </a:t>
            </a:r>
            <a:r>
              <a:rPr lang="ru-RU" dirty="0" err="1" smtClean="0"/>
              <a:t>слабкіших</a:t>
            </a:r>
            <a:r>
              <a:rPr lang="ru-RU" dirty="0" smtClean="0"/>
              <a:t> і </a:t>
            </a:r>
            <a:r>
              <a:rPr lang="ru-RU" dirty="0" err="1" smtClean="0"/>
              <a:t>яскравіших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у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Близнят</a:t>
            </a:r>
            <a:r>
              <a:rPr lang="ru-RU" dirty="0" smtClean="0"/>
              <a:t> </a:t>
            </a:r>
            <a:r>
              <a:rPr lang="ru-RU" dirty="0" err="1" smtClean="0"/>
              <a:t>найяскравіша</a:t>
            </a:r>
            <a:r>
              <a:rPr lang="ru-RU" dirty="0" smtClean="0"/>
              <a:t> зоря </a:t>
            </a:r>
            <a:r>
              <a:rPr lang="ru-RU" dirty="0" err="1" smtClean="0"/>
              <a:t>Поллукс</a:t>
            </a:r>
            <a:r>
              <a:rPr lang="ru-RU" dirty="0" smtClean="0"/>
              <a:t> </a:t>
            </a:r>
            <a:r>
              <a:rPr lang="ru-RU" dirty="0" err="1" smtClean="0"/>
              <a:t>позначена</a:t>
            </a:r>
            <a:r>
              <a:rPr lang="ru-RU" dirty="0" smtClean="0"/>
              <a:t> </a:t>
            </a:r>
            <a:r>
              <a:rPr lang="ru-RU" dirty="0" err="1" smtClean="0"/>
              <a:t>літерою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 err="1" smtClean="0"/>
              <a:t>слабкіша</a:t>
            </a:r>
            <a:r>
              <a:rPr lang="ru-RU" dirty="0" smtClean="0"/>
              <a:t> - Кастор - </a:t>
            </a:r>
            <a:r>
              <a:rPr lang="ru-RU" dirty="0" err="1" smtClean="0"/>
              <a:t>літерою</a:t>
            </a:r>
            <a:r>
              <a:rPr lang="ru-RU" dirty="0" smtClean="0"/>
              <a:t> а</a:t>
            </a:r>
            <a:r>
              <a:rPr lang="en-US" dirty="0" smtClean="0"/>
              <a:t> </a:t>
            </a:r>
            <a:r>
              <a:rPr lang="ru-RU" dirty="0" smtClean="0"/>
              <a:t>(альфа)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лад\Новая папка\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зір</a:t>
            </a:r>
            <a:r>
              <a:rPr lang="ru-RU" dirty="0" smtClean="0"/>
              <a:t>, </a:t>
            </a:r>
            <a:r>
              <a:rPr lang="ru-RU" dirty="0" err="1" smtClean="0"/>
              <a:t>яскравість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часом, </a:t>
            </a:r>
            <a:r>
              <a:rPr lang="ru-RU" dirty="0" err="1" smtClean="0"/>
              <a:t>запроваджені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літерами</a:t>
            </a:r>
            <a:r>
              <a:rPr lang="ru-RU" dirty="0" smtClean="0"/>
              <a:t> </a:t>
            </a:r>
            <a:r>
              <a:rPr lang="ru-RU" dirty="0" err="1" smtClean="0"/>
              <a:t>латинського</a:t>
            </a:r>
            <a:r>
              <a:rPr lang="ru-RU" dirty="0" smtClean="0"/>
              <a:t> </a:t>
            </a:r>
            <a:r>
              <a:rPr lang="ru-RU" dirty="0" err="1" smtClean="0"/>
              <a:t>алфавіту</a:t>
            </a:r>
            <a:r>
              <a:rPr lang="ru-RU" dirty="0" smtClean="0"/>
              <a:t>: </a:t>
            </a:r>
            <a:r>
              <a:rPr lang="en-US" dirty="0" smtClean="0"/>
              <a:t>R</a:t>
            </a:r>
            <a:r>
              <a:rPr lang="ru-RU" dirty="0" smtClean="0"/>
              <a:t>, </a:t>
            </a:r>
            <a:r>
              <a:rPr lang="en-US" dirty="0" smtClean="0"/>
              <a:t>S</a:t>
            </a:r>
            <a:r>
              <a:rPr lang="ru-RU" dirty="0" smtClean="0"/>
              <a:t> ... </a:t>
            </a:r>
            <a:r>
              <a:rPr lang="en-US" dirty="0" smtClean="0"/>
              <a:t>Z</a:t>
            </a:r>
            <a:r>
              <a:rPr lang="ru-RU" dirty="0" smtClean="0"/>
              <a:t>,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en-US" dirty="0" smtClean="0"/>
              <a:t>RR</a:t>
            </a:r>
            <a:r>
              <a:rPr lang="ru-RU" dirty="0" smtClean="0"/>
              <a:t>, А</a:t>
            </a:r>
            <a:r>
              <a:rPr lang="en-US" dirty="0" smtClean="0"/>
              <a:t>Z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змінних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334 (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комбінацій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утворити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і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літер</a:t>
            </a:r>
            <a:r>
              <a:rPr lang="ru-RU" dirty="0" smtClean="0"/>
              <a:t>), то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змінні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позначають</a:t>
            </a:r>
            <a:r>
              <a:rPr lang="ru-RU" dirty="0" smtClean="0"/>
              <a:t> так: </a:t>
            </a:r>
            <a:r>
              <a:rPr lang="en-US" dirty="0" smtClean="0"/>
              <a:t>V</a:t>
            </a:r>
            <a:r>
              <a:rPr lang="ru-RU" dirty="0" smtClean="0"/>
              <a:t>335, 336...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en-US" dirty="0" smtClean="0"/>
              <a:t>V</a:t>
            </a:r>
            <a:r>
              <a:rPr lang="ru-RU" dirty="0" smtClean="0"/>
              <a:t>335 Лебедя).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лад\Новая папка\ic2118_ssro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Влад\Desktop\soz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названо </a:t>
            </a:r>
            <a:r>
              <a:rPr lang="ru-RU" dirty="0" err="1" smtClean="0"/>
              <a:t>іменами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, що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вивчали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зоря </a:t>
            </a:r>
            <a:r>
              <a:rPr lang="ru-RU" dirty="0" err="1" smtClean="0"/>
              <a:t>Барнарда</a:t>
            </a:r>
            <a:r>
              <a:rPr lang="ru-RU" dirty="0" smtClean="0"/>
              <a:t>, яка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Змієносця</a:t>
            </a:r>
            <a:r>
              <a:rPr lang="ru-RU" dirty="0" smtClean="0"/>
              <a:t>. Вона </a:t>
            </a:r>
            <a:r>
              <a:rPr lang="ru-RU" dirty="0" err="1" smtClean="0"/>
              <a:t>цікава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що за 180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зміщується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величину </a:t>
            </a:r>
            <a:r>
              <a:rPr lang="ru-RU" dirty="0" err="1" smtClean="0"/>
              <a:t>діаметра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. Є зоря </a:t>
            </a:r>
            <a:r>
              <a:rPr lang="ru-RU" dirty="0" err="1" smtClean="0"/>
              <a:t>Тіхо</a:t>
            </a:r>
            <a:r>
              <a:rPr lang="ru-RU" dirty="0" smtClean="0"/>
              <a:t> Браге - </a:t>
            </a:r>
            <a:r>
              <a:rPr lang="ru-RU" dirty="0" err="1" smtClean="0"/>
              <a:t>залишок</a:t>
            </a:r>
            <a:r>
              <a:rPr lang="ru-RU" dirty="0" smtClean="0"/>
              <a:t> </a:t>
            </a:r>
            <a:r>
              <a:rPr lang="ru-RU" dirty="0" err="1" smtClean="0"/>
              <a:t>спалаху</a:t>
            </a:r>
            <a:r>
              <a:rPr lang="ru-RU" dirty="0" smtClean="0"/>
              <a:t> </a:t>
            </a:r>
            <a:r>
              <a:rPr lang="ru-RU" dirty="0" err="1" smtClean="0"/>
              <a:t>Наднової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1572 р., яку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астроном </a:t>
            </a:r>
            <a:r>
              <a:rPr lang="ru-RU" dirty="0" err="1" smtClean="0"/>
              <a:t>Тіхо</a:t>
            </a:r>
            <a:r>
              <a:rPr lang="ru-RU" dirty="0" smtClean="0"/>
              <a:t> Браге.</a:t>
            </a:r>
            <a:endParaRPr lang="en-US" dirty="0" smtClean="0"/>
          </a:p>
          <a:p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- </a:t>
            </a:r>
            <a:r>
              <a:rPr lang="ru-RU" dirty="0" err="1" smtClean="0"/>
              <a:t>Сонце</a:t>
            </a:r>
            <a:r>
              <a:rPr lang="ru-RU" dirty="0" smtClean="0"/>
              <a:t> - походить від </a:t>
            </a:r>
            <a:r>
              <a:rPr lang="ru-RU" dirty="0" err="1" smtClean="0"/>
              <a:t>індоєвропейського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 «</a:t>
            </a:r>
            <a:r>
              <a:rPr lang="ru-RU" dirty="0" err="1" smtClean="0"/>
              <a:t>сау</a:t>
            </a:r>
            <a:r>
              <a:rPr lang="ru-RU" dirty="0" smtClean="0"/>
              <a:t>» - «</a:t>
            </a:r>
            <a:r>
              <a:rPr lang="ru-RU" dirty="0" err="1" smtClean="0"/>
              <a:t>світити</a:t>
            </a:r>
            <a:r>
              <a:rPr lang="ru-RU" dirty="0" smtClean="0"/>
              <a:t>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Влад\Новая папка\090e4873c10be79eb50eedcbcae03a2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28"/>
            <a:ext cx="9144000" cy="687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відстаней</a:t>
            </a:r>
            <a:r>
              <a:rPr lang="ru-RU" dirty="0" smtClean="0"/>
              <a:t> до </a:t>
            </a:r>
            <a:r>
              <a:rPr lang="ru-RU" dirty="0" err="1" smtClean="0"/>
              <a:t>небесних</a:t>
            </a:r>
            <a:r>
              <a:rPr lang="ru-RU" dirty="0" smtClean="0"/>
              <a:t> </a:t>
            </a:r>
            <a:r>
              <a:rPr lang="ru-RU" dirty="0" err="1" smtClean="0"/>
              <a:t>світил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Те, що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60 </a:t>
            </a:r>
            <a:r>
              <a:rPr lang="ru-RU" dirty="0" err="1" smtClean="0"/>
              <a:t>радіусам</a:t>
            </a:r>
            <a:r>
              <a:rPr lang="ru-RU" dirty="0" smtClean="0"/>
              <a:t> Землі, за </a:t>
            </a:r>
            <a:r>
              <a:rPr lang="ru-RU" dirty="0" err="1" smtClean="0"/>
              <a:t>тривалістю</a:t>
            </a:r>
            <a:r>
              <a:rPr lang="ru-RU" dirty="0" smtClean="0"/>
              <a:t> його </a:t>
            </a:r>
            <a:r>
              <a:rPr lang="ru-RU" dirty="0" err="1" smtClean="0"/>
              <a:t>проходження</a:t>
            </a:r>
            <a:r>
              <a:rPr lang="ru-RU" dirty="0" smtClean="0"/>
              <a:t> через  </a:t>
            </a:r>
            <a:r>
              <a:rPr lang="ru-RU" dirty="0" err="1" smtClean="0"/>
              <a:t>тінь</a:t>
            </a:r>
            <a:r>
              <a:rPr lang="ru-RU" dirty="0" smtClean="0"/>
              <a:t> Землі при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 smtClean="0"/>
              <a:t>місячному</a:t>
            </a:r>
            <a:r>
              <a:rPr lang="ru-RU" dirty="0" smtClean="0"/>
              <a:t> </a:t>
            </a:r>
            <a:r>
              <a:rPr lang="ru-RU" dirty="0" err="1" smtClean="0"/>
              <a:t>затемненні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грецький</a:t>
            </a:r>
            <a:r>
              <a:rPr lang="ru-RU" dirty="0" smtClean="0"/>
              <a:t> </a:t>
            </a:r>
            <a:r>
              <a:rPr lang="ru-RU" dirty="0" err="1" smtClean="0"/>
              <a:t>вчений</a:t>
            </a:r>
            <a:r>
              <a:rPr lang="ru-RU" dirty="0" smtClean="0"/>
              <a:t> </a:t>
            </a:r>
            <a:r>
              <a:rPr lang="ru-RU" dirty="0" err="1" smtClean="0"/>
              <a:t>Гіппарх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150 р. до н. е.</a:t>
            </a:r>
          </a:p>
          <a:p>
            <a:r>
              <a:rPr lang="ru-RU" dirty="0" err="1" smtClean="0"/>
              <a:t>Відстані</a:t>
            </a:r>
            <a:r>
              <a:rPr lang="ru-RU" dirty="0" smtClean="0"/>
              <a:t> до планет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en-US" dirty="0" smtClean="0"/>
              <a:t>XVII</a:t>
            </a:r>
            <a:r>
              <a:rPr lang="ru-RU" dirty="0" smtClean="0"/>
              <a:t> ст. через </a:t>
            </a:r>
            <a:r>
              <a:rPr lang="ru-RU" dirty="0" err="1" smtClean="0"/>
              <a:t>вимірювання</a:t>
            </a:r>
            <a:r>
              <a:rPr lang="ru-RU" dirty="0" smtClean="0"/>
              <a:t> горизонтального </a:t>
            </a:r>
            <a:r>
              <a:rPr lang="ru-RU" dirty="0" err="1" smtClean="0"/>
              <a:t>паралаксу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Влад\Новая папка\m31_gen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Горизонтальний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Горизонтальний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кут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напрямом</a:t>
            </a:r>
            <a:r>
              <a:rPr lang="ru-RU" dirty="0" smtClean="0"/>
              <a:t> на </a:t>
            </a:r>
            <a:r>
              <a:rPr lang="ru-RU" dirty="0" err="1" smtClean="0"/>
              <a:t>світило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якої-небудь</a:t>
            </a:r>
            <a:r>
              <a:rPr lang="ru-RU" dirty="0" smtClean="0"/>
              <a:t> точки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і </a:t>
            </a:r>
            <a:r>
              <a:rPr lang="ru-RU" dirty="0" err="1" smtClean="0"/>
              <a:t>напрямом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центра Землі.</a:t>
            </a:r>
          </a:p>
          <a:p>
            <a:r>
              <a:rPr lang="ru-RU" dirty="0" err="1" smtClean="0"/>
              <a:t>Відстані</a:t>
            </a:r>
            <a:r>
              <a:rPr lang="ru-RU" dirty="0" smtClean="0"/>
              <a:t> до </a:t>
            </a:r>
            <a:r>
              <a:rPr lang="ru-RU" dirty="0" err="1" smtClean="0"/>
              <a:t>близьких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річного</a:t>
            </a:r>
            <a:r>
              <a:rPr lang="ru-RU" dirty="0" smtClean="0"/>
              <a:t> </a:t>
            </a:r>
            <a:r>
              <a:rPr lang="ru-RU" dirty="0" err="1" smtClean="0"/>
              <a:t>паралаксу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лад\Новая папка\00213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90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Річний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r>
              <a:rPr lang="ru-RU" dirty="0" smtClean="0"/>
              <a:t> </a:t>
            </a:r>
            <a:r>
              <a:rPr lang="uk-UA" dirty="0" smtClean="0"/>
              <a:t>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Річний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r>
              <a:rPr lang="ru-RU" dirty="0" smtClean="0"/>
              <a:t> П — кут,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видно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.  </a:t>
            </a:r>
          </a:p>
          <a:p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надійні</a:t>
            </a:r>
            <a:r>
              <a:rPr lang="ru-RU" dirty="0" smtClean="0"/>
              <a:t> </a:t>
            </a:r>
            <a:r>
              <a:rPr lang="ru-RU" dirty="0" err="1" smtClean="0"/>
              <a:t>річні</a:t>
            </a:r>
            <a:r>
              <a:rPr lang="ru-RU" dirty="0" smtClean="0"/>
              <a:t> </a:t>
            </a:r>
            <a:r>
              <a:rPr lang="ru-RU" dirty="0" err="1" smtClean="0"/>
              <a:t>паралакси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виміряно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</a:t>
            </a:r>
            <a:r>
              <a:rPr lang="en-US" dirty="0" smtClean="0"/>
              <a:t>XIX</a:t>
            </a:r>
            <a:r>
              <a:rPr lang="ru-RU" dirty="0" smtClean="0"/>
              <a:t> ст. </a:t>
            </a:r>
            <a:r>
              <a:rPr lang="ru-RU" dirty="0" err="1" smtClean="0"/>
              <a:t>Дотепер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точні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річних</a:t>
            </a:r>
            <a:r>
              <a:rPr lang="ru-RU" dirty="0" smtClean="0"/>
              <a:t> </a:t>
            </a:r>
            <a:r>
              <a:rPr lang="ru-RU" dirty="0" err="1" smtClean="0"/>
              <a:t>паралаксів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для 100 000 </a:t>
            </a:r>
            <a:r>
              <a:rPr lang="ru-RU" dirty="0" err="1" smtClean="0"/>
              <a:t>зір</a:t>
            </a:r>
            <a:r>
              <a:rPr lang="ru-RU" dirty="0" smtClean="0"/>
              <a:t>, і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розроблено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десяти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відстаней</a:t>
            </a:r>
            <a:r>
              <a:rPr lang="ru-RU" dirty="0" smtClean="0"/>
              <a:t> до </a:t>
            </a:r>
            <a:r>
              <a:rPr lang="ru-RU" dirty="0" err="1" smtClean="0"/>
              <a:t>віддаленіших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лад\Новая папка\or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739"/>
            <a:ext cx="9144000" cy="674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астрономічними</a:t>
            </a:r>
            <a:r>
              <a:rPr lang="ru-RU" dirty="0" smtClean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, то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звичними</a:t>
            </a:r>
            <a:r>
              <a:rPr lang="ru-RU" dirty="0" smtClean="0"/>
              <a:t> </a:t>
            </a:r>
            <a:r>
              <a:rPr lang="ru-RU" dirty="0" err="1" smtClean="0"/>
              <a:t>одиницями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(метр, </a:t>
            </a:r>
            <a:r>
              <a:rPr lang="ru-RU" dirty="0" err="1" smtClean="0"/>
              <a:t>кілометр</a:t>
            </a:r>
            <a:r>
              <a:rPr lang="ru-RU" dirty="0" smtClean="0"/>
              <a:t>) </a:t>
            </a:r>
            <a:r>
              <a:rPr lang="ru-RU" dirty="0" err="1" smtClean="0"/>
              <a:t>незручно</a:t>
            </a:r>
            <a:r>
              <a:rPr lang="ru-RU" dirty="0" smtClean="0"/>
              <a:t>. Тому в </a:t>
            </a:r>
            <a:r>
              <a:rPr lang="ru-RU" dirty="0" err="1" smtClean="0"/>
              <a:t>астрономії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відстаней</a:t>
            </a:r>
            <a:r>
              <a:rPr lang="ru-RU" dirty="0" smtClean="0"/>
              <a:t>: </a:t>
            </a:r>
            <a:r>
              <a:rPr lang="ru-RU" dirty="0" err="1" smtClean="0"/>
              <a:t>астрономічна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(а. о.), яка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Землі від </a:t>
            </a:r>
            <a:r>
              <a:rPr lang="ru-RU" dirty="0" err="1" smtClean="0"/>
              <a:t>Сонця</a:t>
            </a:r>
            <a:r>
              <a:rPr lang="ru-RU" dirty="0" smtClean="0"/>
              <a:t> (149 600 000 км), і парсек (</a:t>
            </a:r>
            <a:r>
              <a:rPr lang="ru-RU" dirty="0" err="1" smtClean="0"/>
              <a:t>пк</a:t>
            </a:r>
            <a:r>
              <a:rPr lang="ru-RU" dirty="0" smtClean="0"/>
              <a:t>), від </a:t>
            </a:r>
            <a:r>
              <a:rPr lang="ru-RU" dirty="0" err="1" smtClean="0"/>
              <a:t>слів</a:t>
            </a:r>
            <a:r>
              <a:rPr lang="ru-RU" dirty="0" smtClean="0"/>
              <a:t> «</a:t>
            </a:r>
            <a:r>
              <a:rPr lang="ru-RU" dirty="0" err="1" smtClean="0"/>
              <a:t>паралакс</a:t>
            </a:r>
            <a:r>
              <a:rPr lang="ru-RU" dirty="0" smtClean="0"/>
              <a:t>» і «секунда» - </a:t>
            </a:r>
            <a:r>
              <a:rPr lang="ru-RU" dirty="0" err="1" smtClean="0"/>
              <a:t>відстань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видно </a:t>
            </a:r>
            <a:r>
              <a:rPr lang="ru-RU" dirty="0" err="1" smtClean="0"/>
              <a:t>під</a:t>
            </a:r>
            <a:r>
              <a:rPr lang="ru-RU" dirty="0" smtClean="0"/>
              <a:t> кутом 1" (секунда дуги). Часто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: </a:t>
            </a:r>
            <a:r>
              <a:rPr lang="ru-RU" dirty="0" err="1" smtClean="0"/>
              <a:t>кілопарсек</a:t>
            </a:r>
            <a:r>
              <a:rPr lang="ru-RU" dirty="0" smtClean="0"/>
              <a:t> (1 </a:t>
            </a:r>
            <a:r>
              <a:rPr lang="ru-RU" dirty="0" err="1" smtClean="0"/>
              <a:t>кпк</a:t>
            </a:r>
            <a:r>
              <a:rPr lang="ru-RU" dirty="0" smtClean="0"/>
              <a:t> = 1 000 </a:t>
            </a:r>
            <a:r>
              <a:rPr lang="ru-RU" dirty="0" err="1" smtClean="0"/>
              <a:t>пк</a:t>
            </a:r>
            <a:r>
              <a:rPr lang="ru-RU" dirty="0" smtClean="0"/>
              <a:t>) і мегапарсек (1 </a:t>
            </a:r>
            <a:r>
              <a:rPr lang="ru-RU" dirty="0" err="1" smtClean="0"/>
              <a:t>Мпк</a:t>
            </a:r>
            <a:r>
              <a:rPr lang="ru-RU" dirty="0" smtClean="0"/>
              <a:t> = 1 000 000 </a:t>
            </a:r>
            <a:r>
              <a:rPr lang="ru-RU" dirty="0" err="1" smtClean="0"/>
              <a:t>пк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лад\Новая папка\12036066_zodiak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86"/>
            <a:ext cx="9144000" cy="6869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Ствердження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Арістотеля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Розмірковуючи</a:t>
            </a:r>
            <a:r>
              <a:rPr lang="ru-RU" dirty="0" smtClean="0"/>
              <a:t> над </a:t>
            </a:r>
            <a:r>
              <a:rPr lang="ru-RU" dirty="0" err="1" smtClean="0"/>
              <a:t>будовою</a:t>
            </a:r>
            <a:r>
              <a:rPr lang="ru-RU" dirty="0" smtClean="0"/>
              <a:t> </a:t>
            </a:r>
            <a:r>
              <a:rPr lang="ru-RU" dirty="0" err="1" smtClean="0"/>
              <a:t>зоряного</a:t>
            </a:r>
            <a:r>
              <a:rPr lang="ru-RU" dirty="0" smtClean="0"/>
              <a:t> Всесвіту, </a:t>
            </a:r>
            <a:r>
              <a:rPr lang="ru-RU" dirty="0" err="1" smtClean="0"/>
              <a:t>філософ</a:t>
            </a:r>
            <a:r>
              <a:rPr lang="ru-RU" dirty="0" smtClean="0"/>
              <a:t> Арістотель (384-322 </a:t>
            </a:r>
            <a:r>
              <a:rPr lang="ru-RU" dirty="0" err="1" smtClean="0"/>
              <a:t>рр</a:t>
            </a:r>
            <a:r>
              <a:rPr lang="ru-RU" dirty="0" smtClean="0"/>
              <a:t>. до н. е.) </a:t>
            </a:r>
            <a:r>
              <a:rPr lang="ru-RU" dirty="0" err="1" smtClean="0"/>
              <a:t>стверджував</a:t>
            </a:r>
            <a:r>
              <a:rPr lang="ru-RU" dirty="0" smtClean="0"/>
              <a:t>: «</a:t>
            </a:r>
            <a:r>
              <a:rPr lang="ru-RU" dirty="0" err="1" smtClean="0"/>
              <a:t>Всесвіт</a:t>
            </a:r>
            <a:r>
              <a:rPr lang="ru-RU" dirty="0" smtClean="0"/>
              <a:t> - </a:t>
            </a:r>
            <a:r>
              <a:rPr lang="ru-RU" dirty="0" err="1" smtClean="0"/>
              <a:t>досконалий</a:t>
            </a:r>
            <a:r>
              <a:rPr lang="ru-RU" dirty="0" smtClean="0"/>
              <a:t>, а тому </a:t>
            </a:r>
            <a:r>
              <a:rPr lang="ru-RU" dirty="0" err="1" smtClean="0"/>
              <a:t>сферичний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сфера -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 smtClean="0"/>
              <a:t>досконала</a:t>
            </a:r>
            <a:r>
              <a:rPr lang="ru-RU" dirty="0" smtClean="0"/>
              <a:t> </a:t>
            </a:r>
            <a:r>
              <a:rPr lang="ru-RU" dirty="0" err="1" smtClean="0"/>
              <a:t>фігура</a:t>
            </a:r>
            <a:r>
              <a:rPr lang="ru-RU" dirty="0" smtClean="0"/>
              <a:t>».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його </a:t>
            </a:r>
            <a:r>
              <a:rPr lang="ru-RU" dirty="0" err="1" smtClean="0"/>
              <a:t>розрахунками</a:t>
            </a:r>
            <a:r>
              <a:rPr lang="ru-RU" dirty="0" smtClean="0"/>
              <a:t>, </a:t>
            </a:r>
            <a:r>
              <a:rPr lang="ru-RU" dirty="0" err="1" smtClean="0"/>
              <a:t>радіус</a:t>
            </a:r>
            <a:r>
              <a:rPr lang="ru-RU" dirty="0" smtClean="0"/>
              <a:t> Всесвіту,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бути у </a:t>
            </a:r>
            <a:r>
              <a:rPr lang="ru-RU" dirty="0" err="1" smtClean="0"/>
              <a:t>дев'ять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від </a:t>
            </a:r>
            <a:r>
              <a:rPr lang="ru-RU" dirty="0" err="1" smtClean="0"/>
              <a:t>Землі</a:t>
            </a:r>
            <a:r>
              <a:rPr lang="ru-RU" dirty="0" smtClean="0"/>
              <a:t> до </a:t>
            </a:r>
            <a:r>
              <a:rPr lang="ru-RU" dirty="0" err="1" smtClean="0"/>
              <a:t>Сонця</a:t>
            </a:r>
            <a:r>
              <a:rPr lang="ru-RU" dirty="0" smtClean="0"/>
              <a:t>, а Земля, за його </a:t>
            </a:r>
            <a:r>
              <a:rPr lang="ru-RU" dirty="0" err="1" smtClean="0"/>
              <a:t>уявленнями</a:t>
            </a:r>
            <a:r>
              <a:rPr lang="ru-RU" dirty="0" smtClean="0"/>
              <a:t>,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центральне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у </a:t>
            </a:r>
            <a:r>
              <a:rPr lang="ru-RU" dirty="0" err="1" smtClean="0"/>
              <a:t>Всесвіті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«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прямують</a:t>
            </a:r>
            <a:r>
              <a:rPr lang="ru-RU" dirty="0" smtClean="0"/>
              <a:t> до центра </a:t>
            </a:r>
            <a:r>
              <a:rPr lang="ru-RU" dirty="0" err="1" smtClean="0"/>
              <a:t>Землі</a:t>
            </a:r>
            <a:r>
              <a:rPr lang="ru-RU" dirty="0" smtClean="0"/>
              <a:t>, а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прямує</a:t>
            </a:r>
            <a:r>
              <a:rPr lang="ru-RU" dirty="0" smtClean="0"/>
              <a:t> до центра </a:t>
            </a:r>
            <a:r>
              <a:rPr lang="ru-RU" dirty="0" err="1" smtClean="0"/>
              <a:t>всесвіту</a:t>
            </a:r>
            <a:r>
              <a:rPr lang="ru-RU" dirty="0" smtClean="0"/>
              <a:t>, то Земля </a:t>
            </a:r>
            <a:r>
              <a:rPr lang="ru-RU" dirty="0" err="1" smtClean="0"/>
              <a:t>мусить</a:t>
            </a:r>
            <a:r>
              <a:rPr lang="ru-RU" dirty="0" smtClean="0"/>
              <a:t> </a:t>
            </a:r>
            <a:r>
              <a:rPr lang="ru-RU" dirty="0" err="1" smtClean="0"/>
              <a:t>перебувати</a:t>
            </a:r>
            <a:r>
              <a:rPr lang="ru-RU" dirty="0" smtClean="0"/>
              <a:t> </a:t>
            </a:r>
            <a:r>
              <a:rPr lang="ru-RU" dirty="0" err="1" smtClean="0"/>
              <a:t>нерухомо</a:t>
            </a:r>
            <a:r>
              <a:rPr lang="ru-RU" dirty="0" smtClean="0"/>
              <a:t> в цьому </a:t>
            </a:r>
            <a:r>
              <a:rPr lang="ru-RU" dirty="0" err="1" smtClean="0"/>
              <a:t>центрі</a:t>
            </a:r>
            <a:r>
              <a:rPr lang="ru-RU" dirty="0" smtClean="0"/>
              <a:t>». </a:t>
            </a:r>
            <a:r>
              <a:rPr lang="ru-RU" dirty="0" err="1" smtClean="0"/>
              <a:t>Щоправда</a:t>
            </a:r>
            <a:r>
              <a:rPr lang="ru-RU" dirty="0" smtClean="0"/>
              <a:t>,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грецький</a:t>
            </a:r>
            <a:r>
              <a:rPr lang="ru-RU" dirty="0" smtClean="0"/>
              <a:t> </a:t>
            </a:r>
            <a:r>
              <a:rPr lang="ru-RU" dirty="0" err="1" smtClean="0"/>
              <a:t>філософ</a:t>
            </a:r>
            <a:r>
              <a:rPr lang="ru-RU" dirty="0" smtClean="0"/>
              <a:t> </a:t>
            </a:r>
            <a:r>
              <a:rPr lang="ru-RU" dirty="0" err="1" smtClean="0"/>
              <a:t>Демокріт</a:t>
            </a:r>
            <a:r>
              <a:rPr lang="ru-RU" dirty="0" smtClean="0"/>
              <a:t> (460-370 </a:t>
            </a:r>
            <a:r>
              <a:rPr lang="ru-RU" dirty="0" err="1" smtClean="0"/>
              <a:t>рр</a:t>
            </a:r>
            <a:r>
              <a:rPr lang="ru-RU" dirty="0" smtClean="0"/>
              <a:t>. до н. е.), а </a:t>
            </a:r>
            <a:r>
              <a:rPr lang="ru-RU" dirty="0" err="1" smtClean="0"/>
              <a:t>ближче</a:t>
            </a:r>
            <a:r>
              <a:rPr lang="ru-RU" dirty="0" smtClean="0"/>
              <a:t> до наших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Галілей</a:t>
            </a:r>
            <a:r>
              <a:rPr lang="ru-RU" dirty="0" smtClean="0"/>
              <a:t> доводили </a:t>
            </a:r>
            <a:r>
              <a:rPr lang="ru-RU" dirty="0" err="1" smtClean="0"/>
              <a:t>протилежне</a:t>
            </a:r>
            <a:r>
              <a:rPr lang="ru-RU" dirty="0" smtClean="0"/>
              <a:t>: </a:t>
            </a:r>
            <a:r>
              <a:rPr lang="ru-RU" dirty="0" err="1" smtClean="0"/>
              <a:t>Всесвіт</a:t>
            </a:r>
            <a:r>
              <a:rPr lang="ru-RU" dirty="0" smtClean="0"/>
              <a:t> - </a:t>
            </a:r>
            <a:r>
              <a:rPr lang="ru-RU" dirty="0" err="1" smtClean="0"/>
              <a:t>безмежний</a:t>
            </a:r>
            <a:r>
              <a:rPr lang="ru-RU" dirty="0" smtClean="0"/>
              <a:t>,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відстанях</a:t>
            </a:r>
            <a:r>
              <a:rPr lang="ru-RU" dirty="0" smtClean="0"/>
              <a:t> від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різниця</a:t>
            </a:r>
            <a:r>
              <a:rPr lang="ru-RU" dirty="0" smtClean="0"/>
              <a:t> у </a:t>
            </a:r>
            <a:r>
              <a:rPr lang="ru-RU" dirty="0" err="1" smtClean="0"/>
              <a:t>відстанях</a:t>
            </a:r>
            <a:r>
              <a:rPr lang="ru-RU" dirty="0" smtClean="0"/>
              <a:t> на око не </a:t>
            </a:r>
            <a:r>
              <a:rPr lang="ru-RU" dirty="0" err="1" smtClean="0"/>
              <a:t>сприймається</a:t>
            </a:r>
            <a:r>
              <a:rPr lang="ru-RU" dirty="0" smtClean="0"/>
              <a:t>, тому і </a:t>
            </a:r>
            <a:r>
              <a:rPr lang="ru-RU" dirty="0" err="1" smtClean="0"/>
              <a:t>здається</a:t>
            </a:r>
            <a:r>
              <a:rPr lang="ru-RU" dirty="0" smtClean="0"/>
              <a:t>, що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на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деякої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виявилось</a:t>
            </a:r>
            <a:r>
              <a:rPr lang="ru-RU" dirty="0" smtClean="0"/>
              <a:t> і </a:t>
            </a:r>
            <a:r>
              <a:rPr lang="ru-RU" dirty="0" err="1" smtClean="0"/>
              <a:t>справді</a:t>
            </a:r>
            <a:r>
              <a:rPr lang="ru-RU" dirty="0" smtClean="0"/>
              <a:t> так!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світловий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(св. р.).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, яку проходить </a:t>
            </a:r>
            <a:r>
              <a:rPr lang="ru-RU" dirty="0" err="1" smtClean="0"/>
              <a:t>світло</a:t>
            </a:r>
            <a:r>
              <a:rPr lang="ru-RU" dirty="0" smtClean="0"/>
              <a:t> за один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поширюючись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en-US" dirty="0" smtClean="0"/>
              <a:t>300 000 </a:t>
            </a:r>
            <a:r>
              <a:rPr lang="en-US" dirty="0" err="1" smtClean="0"/>
              <a:t>км</a:t>
            </a:r>
            <a:r>
              <a:rPr lang="en-US" dirty="0" smtClean="0"/>
              <a:t>/с.  </a:t>
            </a:r>
            <a:endParaRPr lang="ru-RU" dirty="0" smtClean="0"/>
          </a:p>
          <a:p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одиницями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, що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астрономії</a:t>
            </a:r>
            <a:r>
              <a:rPr lang="ru-RU" dirty="0" smtClean="0"/>
              <a:t>,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:  </a:t>
            </a:r>
          </a:p>
          <a:p>
            <a:r>
              <a:rPr lang="ru-RU" dirty="0" smtClean="0"/>
              <a:t>1 </a:t>
            </a:r>
            <a:r>
              <a:rPr lang="ru-RU" dirty="0" err="1" smtClean="0"/>
              <a:t>пк</a:t>
            </a:r>
            <a:r>
              <a:rPr lang="ru-RU" dirty="0" smtClean="0"/>
              <a:t> = 3,26 св. р. = 206 265 </a:t>
            </a:r>
            <a:r>
              <a:rPr lang="ru-RU" dirty="0" err="1" smtClean="0"/>
              <a:t>а.о</a:t>
            </a:r>
            <a:r>
              <a:rPr lang="ru-RU" dirty="0" smtClean="0"/>
              <a:t>. = З • 10 ^16 м; 1 св. р. = 0,3066 </a:t>
            </a:r>
            <a:r>
              <a:rPr lang="ru-RU" dirty="0" err="1" smtClean="0"/>
              <a:t>пк</a:t>
            </a:r>
            <a:r>
              <a:rPr lang="ru-RU" dirty="0" smtClean="0"/>
              <a:t> = 63 240 а. о. = 9,5 • 10 ^15 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Влад\Desktop\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Влад\Desktop\05092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Влад\Desktop\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79"/>
            <a:ext cx="9144000" cy="684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Влад\Desktop\33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216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>
            <a:hlinkClick r:id="rId2" tooltip="&quot;Z - зеніт, Z' - надир, Р, Р' - полюси світу, РР' - вісь світу, W -захід, E - схід&quot;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290"/>
            <a:ext cx="6072230" cy="65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Поняття небесної сфери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Небесна сфера - </a:t>
            </a:r>
            <a:r>
              <a:rPr lang="ru-RU" dirty="0" err="1" smtClean="0">
                <a:solidFill>
                  <a:srgbClr val="FFC000"/>
                </a:solidFill>
              </a:rPr>
              <a:t>уявна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сфера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довільного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радіуса</a:t>
            </a:r>
            <a:r>
              <a:rPr lang="ru-RU" dirty="0" smtClean="0">
                <a:solidFill>
                  <a:srgbClr val="FFC000"/>
                </a:solidFill>
              </a:rPr>
              <a:t>, в </a:t>
            </a:r>
            <a:r>
              <a:rPr lang="ru-RU" dirty="0" err="1" smtClean="0">
                <a:solidFill>
                  <a:srgbClr val="FFC000"/>
                </a:solidFill>
              </a:rPr>
              <a:t>центрі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якої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знаходиться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спостерігач</a:t>
            </a:r>
            <a:r>
              <a:rPr lang="ru-RU" dirty="0" smtClean="0">
                <a:solidFill>
                  <a:srgbClr val="FFC000"/>
                </a:solidFill>
              </a:rPr>
              <a:t> і на яку </a:t>
            </a:r>
            <a:r>
              <a:rPr lang="ru-RU" dirty="0" err="1" smtClean="0">
                <a:solidFill>
                  <a:srgbClr val="FFC000"/>
                </a:solidFill>
              </a:rPr>
              <a:t>спроектовано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всі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світила</a:t>
            </a:r>
            <a:r>
              <a:rPr lang="ru-RU" dirty="0" smtClean="0">
                <a:solidFill>
                  <a:srgbClr val="FFC000"/>
                </a:solidFill>
              </a:rPr>
              <a:t> так, як </a:t>
            </a:r>
            <a:r>
              <a:rPr lang="ru-RU" dirty="0" err="1" smtClean="0">
                <a:solidFill>
                  <a:srgbClr val="FFC000"/>
                </a:solidFill>
              </a:rPr>
              <a:t>він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бачить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їх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певний</a:t>
            </a:r>
            <a:r>
              <a:rPr lang="ru-RU" dirty="0" smtClean="0">
                <a:solidFill>
                  <a:srgbClr val="FFC000"/>
                </a:solidFill>
              </a:rPr>
              <a:t> момент часу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певної</a:t>
            </a:r>
            <a:r>
              <a:rPr lang="ru-RU" dirty="0" smtClean="0">
                <a:solidFill>
                  <a:srgbClr val="FFC000"/>
                </a:solidFill>
              </a:rPr>
              <a:t> точки простору.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лад\Desktop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Поняття </a:t>
            </a:r>
            <a:r>
              <a:rPr lang="ru-RU" dirty="0" err="1" smtClean="0"/>
              <a:t>Сузір'я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Сузір'я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ділянка</a:t>
            </a:r>
            <a:r>
              <a:rPr lang="ru-RU" dirty="0" smtClean="0"/>
              <a:t> </a:t>
            </a:r>
            <a:r>
              <a:rPr lang="ru-RU" dirty="0" err="1" smtClean="0"/>
              <a:t>зоряного</a:t>
            </a:r>
            <a:r>
              <a:rPr lang="ru-RU" dirty="0" smtClean="0"/>
              <a:t> неба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окресленими</a:t>
            </a:r>
            <a:r>
              <a:rPr lang="ru-RU" dirty="0" smtClean="0"/>
              <a:t> межами, що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належні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світила</a:t>
            </a:r>
            <a:r>
              <a:rPr lang="ru-RU" dirty="0" smtClean="0"/>
              <a:t> і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назву.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C:\Users\Влад\Новая папка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54" y="3268240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\Новая папка\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3" y="0"/>
            <a:ext cx="90451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1305</Words>
  <Application>Microsoft Office PowerPoint</Application>
  <PresentationFormat>Экран (4:3)</PresentationFormat>
  <Paragraphs>58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Апекс</vt:lpstr>
      <vt:lpstr>Литейная</vt:lpstr>
      <vt:lpstr>Метро</vt:lpstr>
      <vt:lpstr>Техническая</vt:lpstr>
      <vt:lpstr>Трек</vt:lpstr>
      <vt:lpstr>Городская</vt:lpstr>
      <vt:lpstr>Модульная</vt:lpstr>
      <vt:lpstr>1_Метро</vt:lpstr>
      <vt:lpstr>Официальная</vt:lpstr>
      <vt:lpstr>Бумажная</vt:lpstr>
      <vt:lpstr>Обычная</vt:lpstr>
      <vt:lpstr>Презентація </vt:lpstr>
      <vt:lpstr>Передмова</vt:lpstr>
      <vt:lpstr>Слайд 3</vt:lpstr>
      <vt:lpstr>Ствердження Арістотеля  </vt:lpstr>
      <vt:lpstr>Слайд 5</vt:lpstr>
      <vt:lpstr>Поняття небесної сфери</vt:lpstr>
      <vt:lpstr>Слайд 7</vt:lpstr>
      <vt:lpstr>Поняття Сузір'я</vt:lpstr>
      <vt:lpstr>Слайд 9</vt:lpstr>
      <vt:lpstr>Скільки зір на небі???</vt:lpstr>
      <vt:lpstr>Слайд 11</vt:lpstr>
      <vt:lpstr>Видиме розташування зір</vt:lpstr>
      <vt:lpstr>Слайд 13</vt:lpstr>
      <vt:lpstr>Слайд 14</vt:lpstr>
      <vt:lpstr>Слайд 15</vt:lpstr>
      <vt:lpstr>Конгрес Міжнародного Астрономічного Союзу</vt:lpstr>
      <vt:lpstr>Слайд 17</vt:lpstr>
      <vt:lpstr>Менші групи зір</vt:lpstr>
      <vt:lpstr>Слайд 19</vt:lpstr>
      <vt:lpstr>Народні назви сузір'їв</vt:lpstr>
      <vt:lpstr>Слайд 21</vt:lpstr>
      <vt:lpstr>Легенда створення сузіря: Оріон та Скорпіон</vt:lpstr>
      <vt:lpstr>Слайд 23</vt:lpstr>
      <vt:lpstr>Походження назв зорь</vt:lpstr>
      <vt:lpstr>Слайд 25</vt:lpstr>
      <vt:lpstr>Давньо грецькі позначення</vt:lpstr>
      <vt:lpstr>Слайд 27</vt:lpstr>
      <vt:lpstr>Слайд 28</vt:lpstr>
      <vt:lpstr>Слайд 29</vt:lpstr>
      <vt:lpstr>Слайд 30</vt:lpstr>
      <vt:lpstr>Слайд 31</vt:lpstr>
      <vt:lpstr>Визначення відстаней до небесних світил</vt:lpstr>
      <vt:lpstr>Слайд 33</vt:lpstr>
      <vt:lpstr>Горизонтальний паралакс</vt:lpstr>
      <vt:lpstr>Слайд 35</vt:lpstr>
      <vt:lpstr>Річний паралакс П</vt:lpstr>
      <vt:lpstr>Слайд 37</vt:lpstr>
      <vt:lpstr>Слайд 38</vt:lpstr>
      <vt:lpstr>Слайд 39</vt:lpstr>
      <vt:lpstr> </vt:lpstr>
      <vt:lpstr>Слайд 41</vt:lpstr>
      <vt:lpstr>Слайд 42</vt:lpstr>
      <vt:lpstr>Слайд 43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Призинтація</dc:title>
  <dc:creator>Влад</dc:creator>
  <cp:lastModifiedBy>Папиш</cp:lastModifiedBy>
  <cp:revision>27</cp:revision>
  <dcterms:created xsi:type="dcterms:W3CDTF">2011-02-04T12:33:56Z</dcterms:created>
  <dcterms:modified xsi:type="dcterms:W3CDTF">2014-06-30T19:06:05Z</dcterms:modified>
</cp:coreProperties>
</file>