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37B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АБСТРАКТНЫЕ\Темный\D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99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42867C-2861-48BA-9596-5655779C6A7E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ACE273-B114-4FDA-9BCA-C1B994E3C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01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АБСТРАКТНЫЕ\Темный\Dark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uk-UA" dirty="0" smtClean="0"/>
              <a:t>Вплив чинників ризику на репродуктивне здоров</a:t>
            </a:r>
            <a:r>
              <a:rPr lang="en-GB" altLang="uk-UA" dirty="0" smtClean="0"/>
              <a:t>’</a:t>
            </a:r>
            <a:r>
              <a:rPr lang="uk-UA" altLang="uk-UA" dirty="0" smtClean="0"/>
              <a:t>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1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861048"/>
            <a:ext cx="2577911" cy="231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 Алкоголізм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2204864"/>
            <a:ext cx="8568952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При систематичному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вжитку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алкоголю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розвивається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небезпечна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хвороба –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акоголізм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Також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він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шкідливо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впливає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сецево-судинну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систему,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мозок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нервову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систему,шлунок,підшлун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кова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залоза,печінка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uk-UA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045" y="4797152"/>
            <a:ext cx="2221307" cy="1926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2100753" cy="2116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32038"/>
            <a:ext cx="2664296" cy="1865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8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739"/>
            <a:ext cx="8229600" cy="1143000"/>
          </a:xfrm>
        </p:spPr>
        <p:txBody>
          <a:bodyPr/>
          <a:lstStyle/>
          <a:p>
            <a:r>
              <a:rPr lang="ru-RU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Перша </a:t>
            </a:r>
            <a:r>
              <a:rPr lang="ru-RU" sz="3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допомога</a:t>
            </a:r>
            <a:r>
              <a:rPr lang="ru-RU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sz="3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лікування</a:t>
            </a:r>
            <a:r>
              <a:rPr lang="ru-RU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при алкогольному </a:t>
            </a:r>
            <a:r>
              <a:rPr lang="ru-RU" sz="3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спянінні</a:t>
            </a:r>
            <a:endParaRPr lang="uk-UA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uk-UA" sz="1600" dirty="0" smtClean="0"/>
              <a:t>Лікування </a:t>
            </a:r>
            <a:r>
              <a:rPr lang="uk-UA" sz="1600" dirty="0"/>
              <a:t>алкогольної інтоксикації необхідно розпочинати </a:t>
            </a:r>
            <a:r>
              <a:rPr lang="uk-UA" sz="1600" dirty="0" smtClean="0"/>
              <a:t>з видалення </a:t>
            </a:r>
            <a:r>
              <a:rPr lang="uk-UA" sz="1600" dirty="0"/>
              <a:t>алкоголю з шлунку. Цього можна досягти </a:t>
            </a:r>
            <a:r>
              <a:rPr lang="uk-UA" sz="1600" dirty="0" smtClean="0"/>
              <a:t>шляхом промивання </a:t>
            </a:r>
            <a:r>
              <a:rPr lang="uk-UA" sz="1600" dirty="0"/>
              <a:t>шлунку з використанням великої кількості води</a:t>
            </a:r>
            <a:r>
              <a:rPr lang="uk-UA" sz="1600" dirty="0" smtClean="0"/>
              <a:t>. Корисним </a:t>
            </a:r>
            <a:r>
              <a:rPr lang="uk-UA" sz="1600" dirty="0"/>
              <a:t>може бути активоване вугілля, особливо </a:t>
            </a:r>
            <a:r>
              <a:rPr lang="uk-UA" sz="1600" dirty="0" smtClean="0"/>
              <a:t>у випадку </a:t>
            </a:r>
            <a:r>
              <a:rPr lang="uk-UA" sz="1600" dirty="0"/>
              <a:t>недавнього вживання алкоголю. Після </a:t>
            </a:r>
            <a:r>
              <a:rPr lang="uk-UA" sz="1600" dirty="0" smtClean="0"/>
              <a:t>блювоти необхідно </a:t>
            </a:r>
            <a:r>
              <a:rPr lang="uk-UA" sz="1600" dirty="0"/>
              <a:t>промити ротову порожнину (прополоскати)теплою водою для запобігання хімічним опікам (</a:t>
            </a:r>
            <a:r>
              <a:rPr lang="uk-UA" sz="1600" dirty="0" smtClean="0"/>
              <a:t>шлунковим соком</a:t>
            </a:r>
            <a:r>
              <a:rPr lang="uk-UA" sz="1600" dirty="0"/>
              <a:t>, жовчю). Потрібно пам’ятати, що у випадку </a:t>
            </a:r>
            <a:r>
              <a:rPr lang="uk-UA" sz="1600" dirty="0" smtClean="0"/>
              <a:t>супутніх хвороб</a:t>
            </a:r>
            <a:r>
              <a:rPr lang="uk-UA" sz="1600" dirty="0"/>
              <a:t>, що торкаються нервової системи (травми чи </a:t>
            </a:r>
            <a:r>
              <a:rPr lang="uk-UA" sz="1600" dirty="0" smtClean="0"/>
              <a:t>судинні захворювання </a:t>
            </a:r>
            <a:r>
              <a:rPr lang="uk-UA" sz="1600" dirty="0"/>
              <a:t>мозку) може бути нетипове сп’яніння. </a:t>
            </a:r>
            <a:r>
              <a:rPr lang="uk-UA" sz="1600" dirty="0" smtClean="0"/>
              <a:t>Воно має </a:t>
            </a:r>
            <a:r>
              <a:rPr lang="uk-UA" sz="1600" dirty="0"/>
              <a:t>кілька варіантів і характеризується </a:t>
            </a:r>
            <a:r>
              <a:rPr lang="uk-UA" sz="1600" dirty="0" smtClean="0"/>
              <a:t>підвищеною дратівливістю</a:t>
            </a:r>
            <a:r>
              <a:rPr lang="uk-UA" sz="1600" dirty="0"/>
              <a:t>, схильністю до бійок. придуркувато-клоунською поведінкою або розладами свідомості. </a:t>
            </a:r>
            <a:r>
              <a:rPr lang="uk-UA" sz="1600" dirty="0" smtClean="0"/>
              <a:t>Ці отруєння </a:t>
            </a:r>
            <a:r>
              <a:rPr lang="uk-UA" sz="1600" dirty="0"/>
              <a:t>є досить навіть з загрозою для життя. Особливо </a:t>
            </a:r>
            <a:r>
              <a:rPr lang="uk-UA" sz="1600" dirty="0" smtClean="0"/>
              <a:t>це стосується </a:t>
            </a:r>
            <a:r>
              <a:rPr lang="uk-UA" sz="1600" dirty="0"/>
              <a:t>напоїв не тільки з не видаленими, але </a:t>
            </a:r>
            <a:r>
              <a:rPr lang="uk-UA" sz="1600" dirty="0" smtClean="0"/>
              <a:t>і розбитими </a:t>
            </a:r>
            <a:r>
              <a:rPr lang="uk-UA" sz="1600" dirty="0"/>
              <a:t>у ступці кісточками для настоянки. </a:t>
            </a:r>
            <a:r>
              <a:rPr lang="uk-UA" sz="1600" dirty="0" smtClean="0"/>
              <a:t>Отруєння метиловим </a:t>
            </a:r>
            <a:r>
              <a:rPr lang="uk-UA" sz="1600" dirty="0"/>
              <a:t>(деревним) спиртом характеризується </a:t>
            </a:r>
            <a:r>
              <a:rPr lang="uk-UA" sz="1600" dirty="0" smtClean="0"/>
              <a:t>швидким і </a:t>
            </a:r>
            <a:r>
              <a:rPr lang="uk-UA" sz="1600" dirty="0"/>
              <a:t>важким сп’янінням з порушенням зору (спочатку двоїння,потім сліпота). Це отруєння без кваліфікованої </a:t>
            </a:r>
            <a:r>
              <a:rPr lang="uk-UA" sz="1600" dirty="0" smtClean="0"/>
              <a:t>медичної допомоги </a:t>
            </a:r>
            <a:r>
              <a:rPr lang="uk-UA" sz="1600" dirty="0"/>
              <a:t>безумовно смертельне.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4415138"/>
            <a:ext cx="3585737" cy="2326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376" y="4385259"/>
            <a:ext cx="1728192" cy="1720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103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Вплив наркотиків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Наркотики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, по </a:t>
            </a:r>
            <a:r>
              <a:rPr lang="ru-RU" sz="2000" dirty="0" err="1" smtClean="0"/>
              <a:t>суті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своїй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отрути</a:t>
            </a:r>
            <a:r>
              <a:rPr lang="ru-RU" sz="2000" dirty="0" smtClean="0"/>
              <a:t>. Велика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наркотиків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діє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отрута</a:t>
            </a:r>
            <a:r>
              <a:rPr lang="ru-RU" sz="2000" dirty="0" smtClean="0"/>
              <a:t> і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вбити</a:t>
            </a:r>
            <a:r>
              <a:rPr lang="ru-RU" sz="2000" dirty="0" smtClean="0"/>
              <a:t>. Наркотики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розум</a:t>
            </a:r>
            <a:r>
              <a:rPr lang="ru-RU" sz="2000" dirty="0" smtClean="0"/>
              <a:t>. Але наркотики </a:t>
            </a:r>
            <a:r>
              <a:rPr lang="ru-RU" sz="2000" dirty="0" err="1" smtClean="0"/>
              <a:t>роблять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образи</a:t>
            </a:r>
            <a:r>
              <a:rPr lang="ru-RU" sz="2000" dirty="0" smtClean="0"/>
              <a:t> </a:t>
            </a:r>
            <a:r>
              <a:rPr lang="ru-RU" sz="2000" dirty="0" err="1" smtClean="0"/>
              <a:t>тьмяними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неясними</a:t>
            </a:r>
            <a:r>
              <a:rPr lang="ru-RU" sz="2000" dirty="0" smtClean="0"/>
              <a:t> і </a:t>
            </a:r>
            <a:r>
              <a:rPr lang="ru-RU" sz="2000" dirty="0" err="1" smtClean="0"/>
              <a:t>створюють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прогалини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провали. Коли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намагається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інформацію</a:t>
            </a:r>
            <a:r>
              <a:rPr lang="ru-RU" sz="2000" dirty="0" smtClean="0"/>
              <a:t> з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каші</a:t>
            </a:r>
            <a:r>
              <a:rPr lang="ru-RU" sz="2000" dirty="0" smtClean="0"/>
              <a:t>, вона просто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. Наркотики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, і </a:t>
            </a:r>
            <a:r>
              <a:rPr lang="ru-RU" sz="2000" dirty="0" err="1" smtClean="0"/>
              <a:t>змушують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сприймати</a:t>
            </a:r>
            <a:r>
              <a:rPr lang="ru-RU" sz="2000" dirty="0" smtClean="0"/>
              <a:t> все </a:t>
            </a:r>
            <a:r>
              <a:rPr lang="ru-RU" sz="2000" dirty="0" err="1" smtClean="0"/>
              <a:t>повільно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почуватися</a:t>
            </a:r>
            <a:r>
              <a:rPr lang="ru-RU" sz="2000" dirty="0" smtClean="0"/>
              <a:t> тупою і </a:t>
            </a:r>
            <a:r>
              <a:rPr lang="ru-RU" sz="2000" dirty="0" err="1" smtClean="0"/>
              <a:t>призводять</a:t>
            </a:r>
            <a:r>
              <a:rPr lang="ru-RU" sz="2000" dirty="0" smtClean="0"/>
              <a:t> до того,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вона </a:t>
            </a:r>
            <a:r>
              <a:rPr lang="ru-RU" sz="2000" dirty="0" err="1" smtClean="0"/>
              <a:t>зазнає</a:t>
            </a:r>
            <a:r>
              <a:rPr lang="ru-RU" sz="2000" dirty="0" smtClean="0"/>
              <a:t> в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невдач</a:t>
            </a:r>
            <a:r>
              <a:rPr lang="ru-RU" sz="2000" dirty="0" smtClean="0"/>
              <a:t>. Наркотики </a:t>
            </a:r>
            <a:r>
              <a:rPr lang="ru-RU" sz="2000" dirty="0" err="1" smtClean="0"/>
              <a:t>руйнують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творчі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здібності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би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наркотиків</a:t>
            </a:r>
            <a:r>
              <a:rPr lang="ru-RU" sz="2000" dirty="0" smtClean="0"/>
              <a:t>, перш за все, вони </a:t>
            </a:r>
            <a:r>
              <a:rPr lang="ru-RU" sz="2000" dirty="0" err="1" smtClean="0"/>
              <a:t>залишаються</a:t>
            </a:r>
            <a:r>
              <a:rPr lang="ru-RU" sz="2000" dirty="0" smtClean="0"/>
              <a:t> наркотиками і негативно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</a:t>
            </a:r>
            <a:r>
              <a:rPr lang="ru-RU" sz="2000" dirty="0"/>
              <a:t>Наркотики – </a:t>
            </a:r>
            <a:r>
              <a:rPr lang="ru-RU" sz="2000" dirty="0" err="1"/>
              <a:t>це</a:t>
            </a:r>
            <a:r>
              <a:rPr lang="ru-RU" sz="2000" dirty="0"/>
              <a:t> не </a:t>
            </a:r>
            <a:r>
              <a:rPr lang="ru-RU" sz="2000" dirty="0" err="1"/>
              <a:t>вихід</a:t>
            </a:r>
            <a:r>
              <a:rPr lang="ru-RU" sz="2000" dirty="0" smtClean="0"/>
              <a:t>!</a:t>
            </a:r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065">
            <a:off x="4848647" y="5174490"/>
            <a:ext cx="2280253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984199"/>
            <a:ext cx="2093218" cy="2093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9022">
            <a:off x="427793" y="4159965"/>
            <a:ext cx="2012425" cy="2173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3595">
            <a:off x="2197115" y="4478974"/>
            <a:ext cx="1905000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98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600" b="1" dirty="0" smtClean="0"/>
              <a:t>Проект </a:t>
            </a:r>
            <a:r>
              <a:rPr lang="uk-UA" sz="2600" b="1" dirty="0" smtClean="0"/>
              <a:t>підготували учениці </a:t>
            </a:r>
            <a:r>
              <a:rPr lang="uk-UA" sz="2600" b="1" dirty="0" smtClean="0"/>
              <a:t>9-А класу </a:t>
            </a:r>
            <a:r>
              <a:rPr lang="uk-UA" sz="2600" b="1" dirty="0" err="1" smtClean="0"/>
              <a:t>Царюк</a:t>
            </a:r>
            <a:r>
              <a:rPr lang="uk-UA" sz="2600" b="1" dirty="0" smtClean="0"/>
              <a:t> </a:t>
            </a:r>
            <a:r>
              <a:rPr lang="uk-UA" sz="2600" b="1" dirty="0" smtClean="0"/>
              <a:t>Марина і </a:t>
            </a:r>
            <a:r>
              <a:rPr lang="uk-UA" sz="2600" b="1" dirty="0" err="1" smtClean="0"/>
              <a:t>Кубишко</a:t>
            </a:r>
            <a:r>
              <a:rPr lang="uk-UA" sz="2600" b="1" smtClean="0"/>
              <a:t> Анна </a:t>
            </a:r>
            <a:r>
              <a:rPr lang="uk-UA" sz="2600" dirty="0" smtClean="0"/>
              <a:t/>
            </a:r>
            <a:br>
              <a:rPr lang="uk-UA" sz="2600" dirty="0" smtClean="0"/>
            </a:br>
            <a:r>
              <a:rPr lang="uk-UA" sz="2600" dirty="0" smtClean="0">
                <a:solidFill>
                  <a:schemeClr val="accent3"/>
                </a:solidFill>
              </a:rPr>
              <a:t>Використана література: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http</a:t>
            </a:r>
            <a:r>
              <a:rPr lang="en-US" sz="2800" dirty="0"/>
              <a:t>://referat.znate.ru/text/index-1948.html </a:t>
            </a:r>
            <a:endParaRPr lang="uk-UA" sz="2800" dirty="0" smtClean="0"/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http://ua.convdocs.org/docs/index-154365.html 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en-US" sz="2800" dirty="0" smtClean="0"/>
              <a:t>3</a:t>
            </a:r>
            <a:r>
              <a:rPr lang="en-US" sz="2800" dirty="0"/>
              <a:t>. http://kaznmu.kz/press/2012/01/18/</a:t>
            </a:r>
            <a:endParaRPr lang="uk-UA" sz="2600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851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 smtClean="0"/>
              <a:t>Репродуктивне здоров</a:t>
            </a:r>
            <a:r>
              <a:rPr lang="en-GB" sz="4000" dirty="0" smtClean="0"/>
              <a:t>’</a:t>
            </a:r>
            <a:r>
              <a:rPr lang="uk-UA" sz="4000" dirty="0" smtClean="0"/>
              <a:t>я </a:t>
            </a:r>
            <a:r>
              <a:rPr lang="uk-UA" sz="4000" dirty="0" err="1" smtClean="0"/>
              <a:t>предбачає</a:t>
            </a:r>
            <a:r>
              <a:rPr lang="uk-UA" sz="4000" dirty="0" smtClean="0"/>
              <a:t>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331640" y="1268760"/>
            <a:ext cx="72008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4605" y="2852936"/>
            <a:ext cx="2232248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Мати доступ до відповідних послуг у галузях ОЗ щодо народження здорової дитини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6853" y="4293096"/>
            <a:ext cx="2448272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Можливість вести безпечне статеве життя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5125" y="2697871"/>
            <a:ext cx="237626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Мати доступ до безпечних, ефективних , доступних методів планування сім</a:t>
            </a:r>
            <a:r>
              <a:rPr lang="en-GB" dirty="0" smtClean="0"/>
              <a:t>’</a:t>
            </a:r>
            <a:r>
              <a:rPr lang="uk-UA" dirty="0" smtClean="0"/>
              <a:t>ї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4725144"/>
            <a:ext cx="2088232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Право бути інформованим</a:t>
            </a:r>
            <a:endParaRPr lang="uk-UA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203848" y="1556792"/>
            <a:ext cx="72008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20072" y="1556792"/>
            <a:ext cx="288032" cy="1044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091389" y="1628800"/>
            <a:ext cx="720971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7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Визначення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Репродуктивне здоров'я </a:t>
            </a:r>
            <a:r>
              <a:rPr lang="uk-UA" dirty="0" smtClean="0"/>
              <a:t>– це стан психологічного, розумового та соціального благополуччя, а не просто відсутність хвороб чи недуг в усіх сферах, що стосуються репродуктивної системи, її функцій і процесів.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93096"/>
            <a:ext cx="3024336" cy="2365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77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339966"/>
                </a:solidFill>
              </a:rPr>
              <a:t>Від чого залежить стан репродуктивного здоров</a:t>
            </a:r>
            <a:r>
              <a:rPr lang="en-GB" sz="3600" dirty="0" smtClean="0">
                <a:solidFill>
                  <a:srgbClr val="339966"/>
                </a:solidFill>
              </a:rPr>
              <a:t>’</a:t>
            </a:r>
            <a:r>
              <a:rPr lang="uk-UA" sz="3600" dirty="0" smtClean="0">
                <a:solidFill>
                  <a:srgbClr val="339966"/>
                </a:solidFill>
              </a:rPr>
              <a:t>я?</a:t>
            </a:r>
            <a:endParaRPr lang="uk-UA" sz="3600" dirty="0">
              <a:solidFill>
                <a:srgbClr val="3399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067128" cy="45693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Стан психічного і фізичного здоров'я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Навколишнє середовище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Умови праці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Шкідливі звички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Статеве виховання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32856"/>
            <a:ext cx="2241600" cy="1679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77072"/>
            <a:ext cx="3003000" cy="2069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716746"/>
            <a:ext cx="2375328" cy="23644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1103">
            <a:off x="421897" y="4562687"/>
            <a:ext cx="1717325" cy="2178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469">
            <a:off x="1949486" y="4797153"/>
            <a:ext cx="2926613" cy="1709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83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7030A0"/>
                </a:solidFill>
              </a:rPr>
              <a:t>Чинники ризику репродуктивного </a:t>
            </a:r>
            <a:r>
              <a:rPr lang="uk-UA" sz="3600" dirty="0" err="1" smtClean="0">
                <a:solidFill>
                  <a:srgbClr val="7030A0"/>
                </a:solidFill>
              </a:rPr>
              <a:t>здоровя</a:t>
            </a:r>
            <a:endParaRPr lang="uk-UA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uk-UA" sz="3000" dirty="0" smtClean="0"/>
              <a:t>Уживання наркотиків, алкоголю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3000" dirty="0" smtClean="0"/>
              <a:t>Ранні статеві стосунки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3000" dirty="0" smtClean="0"/>
              <a:t>Не використання засобів захисту від ВІЛ/</a:t>
            </a:r>
            <a:r>
              <a:rPr lang="uk-UA" sz="3000" dirty="0" err="1" smtClean="0"/>
              <a:t>СНІДу</a:t>
            </a:r>
            <a:endParaRPr lang="uk-UA" sz="3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uk-UA" sz="3000" dirty="0" smtClean="0"/>
              <a:t>Несприятливі соціальні чинники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/>
              <a:t>Участь у конфліктах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/>
              <a:t>Емоційне напруження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err="1" smtClean="0"/>
              <a:t>Антисанитарія</a:t>
            </a:r>
            <a:endParaRPr lang="uk-UA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/>
              <a:t>Стресові ситуації</a:t>
            </a:r>
          </a:p>
          <a:p>
            <a:pPr>
              <a:buFont typeface="Arial" panose="020B0604020202020204" pitchFamily="34" charset="0"/>
              <a:buChar char="•"/>
            </a:pPr>
            <a:endParaRPr lang="uk-UA" sz="3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3717032"/>
            <a:ext cx="3686175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537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Незбалансоване харчування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Аморальні засади поведінки підлітків, падіння моральних устоїв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Недотримання правил культури стосунків юнаків та дівчат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Невміння побудови між статевих відносин на основі дружби і поваги</a:t>
            </a:r>
          </a:p>
          <a:p>
            <a:pPr>
              <a:buFont typeface="Courier New" panose="02070309020205020404" pitchFamily="49" charset="0"/>
              <a:buChar char="o"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9145">
            <a:off x="6012160" y="3501008"/>
            <a:ext cx="2232248" cy="328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Чому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негативно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впливає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незбалансоване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харчування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?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600" dirty="0" smtClean="0"/>
              <a:t>Для </a:t>
            </a:r>
            <a:r>
              <a:rPr lang="uk-UA" sz="2600" dirty="0"/>
              <a:t>нормального розвитку організму білки обов’язкові в </a:t>
            </a:r>
            <a:r>
              <a:rPr lang="uk-UA" sz="2600" dirty="0" err="1"/>
              <a:t>будьякому</a:t>
            </a:r>
            <a:r>
              <a:rPr lang="uk-UA" sz="2600" dirty="0"/>
              <a:t> віці. Білок,згораючи в організмі, дає теплову енергію, яка йде на утворення гормонів і служить матеріалом для росту і відродження тканин. Не останню роль у харчуванні грають вуглеводи. Вони швидко засвоюються і провокують різке </a:t>
            </a:r>
            <a:r>
              <a:rPr lang="uk-UA" sz="2600" dirty="0" err="1"/>
              <a:t>вихлюпування</a:t>
            </a:r>
            <a:r>
              <a:rPr lang="uk-UA" sz="2600" dirty="0"/>
              <a:t> жовчі і через якийсь час знову хочеться їсти. Для нормального розвитку організму треба повноцінно харчуватися. Важливе значення мають і жири : вони у 2,5 рази дають більше теплової енергії, ніж вуглеводи і білки.</a:t>
            </a:r>
          </a:p>
        </p:txBody>
      </p:sp>
    </p:spTree>
    <p:extLst>
      <p:ext uri="{BB962C8B-B14F-4D97-AF65-F5344CB8AC3E}">
        <p14:creationId xmlns:p14="http://schemas.microsoft.com/office/powerpoint/2010/main" val="286462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632"/>
            <a:ext cx="7514477" cy="64422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571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4026"/>
            <a:ext cx="6521075" cy="1143000"/>
          </a:xfrm>
        </p:spPr>
        <p:txBody>
          <a:bodyPr/>
          <a:lstStyle/>
          <a:p>
            <a:r>
              <a:rPr lang="uk-UA" dirty="0" smtClean="0"/>
              <a:t>Шкода куріння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Куріння дуже шкідливе для вашого здоров'я</a:t>
            </a:r>
          </a:p>
          <a:p>
            <a:pPr marL="0" indent="0">
              <a:buNone/>
            </a:pPr>
            <a:r>
              <a:rPr lang="uk-UA" dirty="0">
                <a:solidFill>
                  <a:srgbClr val="C00000"/>
                </a:solidFill>
              </a:rPr>
              <a:t>Загальні наслідки </a:t>
            </a:r>
            <a:r>
              <a:rPr lang="uk-UA" dirty="0" smtClean="0">
                <a:solidFill>
                  <a:srgbClr val="C00000"/>
                </a:solidFill>
              </a:rPr>
              <a:t>куріння: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400" dirty="0" smtClean="0"/>
              <a:t>1.Легенево-дихальна </a:t>
            </a:r>
            <a:r>
              <a:rPr lang="uk-UA" sz="2400" dirty="0"/>
              <a:t>система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2.Серцево-судинна </a:t>
            </a:r>
            <a:r>
              <a:rPr lang="uk-UA" sz="2400" dirty="0"/>
              <a:t>система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3.Онкологічні </a:t>
            </a:r>
            <a:r>
              <a:rPr lang="uk-UA" sz="2400" dirty="0"/>
              <a:t>захворювання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4.Інші </a:t>
            </a:r>
            <a:r>
              <a:rPr lang="uk-UA" sz="2400" dirty="0"/>
              <a:t>клінічні наслідки </a:t>
            </a:r>
            <a:r>
              <a:rPr lang="uk-UA" sz="2400" dirty="0" smtClean="0"/>
              <a:t>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5" y="2420888"/>
            <a:ext cx="2384969" cy="18480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9641">
            <a:off x="5908602" y="116632"/>
            <a:ext cx="2304256" cy="15027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68981"/>
            <a:ext cx="3456384" cy="2291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7944" y="530120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C00000"/>
                </a:solidFill>
              </a:rPr>
              <a:t>Не слід починати курити!!!</a:t>
            </a:r>
          </a:p>
        </p:txBody>
      </p:sp>
    </p:spTree>
    <p:extLst>
      <p:ext uri="{BB962C8B-B14F-4D97-AF65-F5344CB8AC3E}">
        <p14:creationId xmlns:p14="http://schemas.microsoft.com/office/powerpoint/2010/main" val="344509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theme/theme1.xml><?xml version="1.0" encoding="utf-8"?>
<a:theme xmlns:a="http://schemas.openxmlformats.org/drawingml/2006/main" name="Dar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</Template>
  <TotalTime>56</TotalTime>
  <Words>580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Dark</vt:lpstr>
      <vt:lpstr>Вплив чинників ризику на репродуктивне здоров’я</vt:lpstr>
      <vt:lpstr>Репродуктивне здоров’я предбачає:</vt:lpstr>
      <vt:lpstr>Визначення</vt:lpstr>
      <vt:lpstr>Від чого залежить стан репродуктивного здоров’я?</vt:lpstr>
      <vt:lpstr>Чинники ризику репродуктивного здоровя</vt:lpstr>
      <vt:lpstr>Презентация PowerPoint</vt:lpstr>
      <vt:lpstr>Чому негативно впливає незбалансоване харчування ?</vt:lpstr>
      <vt:lpstr>Презентация PowerPoint</vt:lpstr>
      <vt:lpstr>Шкода куріння</vt:lpstr>
      <vt:lpstr> Алкоголізм</vt:lpstr>
      <vt:lpstr>Перша допомога та лікування при алкогольному спянінні</vt:lpstr>
      <vt:lpstr>Вплив наркотиків 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чинників ризику на репродуктивне здоров’я</dc:title>
  <dc:creator>Марина</dc:creator>
  <dc:description>http://propowerpoint.ru - Бесплатные шаблоны для презентаций. Полезные советы и уроки  PowerPoint .</dc:description>
  <cp:lastModifiedBy>Марина</cp:lastModifiedBy>
  <cp:revision>7</cp:revision>
  <dcterms:created xsi:type="dcterms:W3CDTF">2014-10-19T17:47:08Z</dcterms:created>
  <dcterms:modified xsi:type="dcterms:W3CDTF">2015-02-01T18:49:06Z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0008004e030000000000010243100207f8000400038000</vt:lpwstr>
  </property>
</Properties>
</file>