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5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3F105-229E-4FAF-BF05-5DCD20E1B047}" type="datetimeFigureOut">
              <a:rPr lang="uk-UA" smtClean="0"/>
              <a:t>17.02.2014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A6F6A-269E-453C-A8C6-E057465D2B35}" type="slidenum">
              <a:rPr lang="uk-UA" smtClean="0"/>
              <a:t>‹#›</a:t>
            </a:fld>
            <a:endParaRPr lang="uk-UA"/>
          </a:p>
        </p:txBody>
      </p:sp>
    </p:spTree>
    <p:extLst>
      <p:ext uri="{BB962C8B-B14F-4D97-AF65-F5344CB8AC3E}">
        <p14:creationId xmlns:p14="http://schemas.microsoft.com/office/powerpoint/2010/main" val="414763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6196437-11E2-46DE-918E-4941134D2EAA}" type="datetimeFigureOut">
              <a:rPr lang="uk-UA" smtClean="0"/>
              <a:t>17.02.2014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250356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196437-11E2-46DE-918E-4941134D2EAA}" type="datetimeFigureOut">
              <a:rPr lang="uk-UA" smtClean="0"/>
              <a:t>17.02.2014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41132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196437-11E2-46DE-918E-4941134D2EAA}" type="datetimeFigureOut">
              <a:rPr lang="uk-UA" smtClean="0"/>
              <a:t>17.02.2014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79291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196437-11E2-46DE-918E-4941134D2EAA}" type="datetimeFigureOut">
              <a:rPr lang="uk-UA" smtClean="0"/>
              <a:t>17.02.2014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236451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196437-11E2-46DE-918E-4941134D2EAA}" type="datetimeFigureOut">
              <a:rPr lang="uk-UA" smtClean="0"/>
              <a:t>17.02.2014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43121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6196437-11E2-46DE-918E-4941134D2EAA}" type="datetimeFigureOut">
              <a:rPr lang="uk-UA" smtClean="0"/>
              <a:t>17.02.2014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268045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6196437-11E2-46DE-918E-4941134D2EAA}" type="datetimeFigureOut">
              <a:rPr lang="uk-UA" smtClean="0"/>
              <a:t>17.02.2014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346574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6196437-11E2-46DE-918E-4941134D2EAA}" type="datetimeFigureOut">
              <a:rPr lang="uk-UA" smtClean="0"/>
              <a:t>17.02.2014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248376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196437-11E2-46DE-918E-4941134D2EAA}" type="datetimeFigureOut">
              <a:rPr lang="uk-UA" smtClean="0"/>
              <a:t>17.02.2014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165262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196437-11E2-46DE-918E-4941134D2EAA}" type="datetimeFigureOut">
              <a:rPr lang="uk-UA" smtClean="0"/>
              <a:t>17.02.2014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268890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196437-11E2-46DE-918E-4941134D2EAA}" type="datetimeFigureOut">
              <a:rPr lang="uk-UA" smtClean="0"/>
              <a:t>17.02.2014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7CB4D6F-2BB8-4B89-B1AD-2A433B0F3B26}" type="slidenum">
              <a:rPr lang="uk-UA" smtClean="0"/>
              <a:t>‹#›</a:t>
            </a:fld>
            <a:endParaRPr lang="uk-UA"/>
          </a:p>
        </p:txBody>
      </p:sp>
    </p:spTree>
    <p:extLst>
      <p:ext uri="{BB962C8B-B14F-4D97-AF65-F5344CB8AC3E}">
        <p14:creationId xmlns:p14="http://schemas.microsoft.com/office/powerpoint/2010/main" val="97849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96437-11E2-46DE-918E-4941134D2EAA}" type="datetimeFigureOut">
              <a:rPr lang="uk-UA" smtClean="0"/>
              <a:t>17.02.2014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B4D6F-2BB8-4B89-B1AD-2A433B0F3B26}" type="slidenum">
              <a:rPr lang="uk-UA" smtClean="0"/>
              <a:t>‹#›</a:t>
            </a:fld>
            <a:endParaRPr lang="uk-UA"/>
          </a:p>
        </p:txBody>
      </p:sp>
    </p:spTree>
    <p:extLst>
      <p:ext uri="{BB962C8B-B14F-4D97-AF65-F5344CB8AC3E}">
        <p14:creationId xmlns:p14="http://schemas.microsoft.com/office/powerpoint/2010/main" val="343892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6600" b="1" dirty="0"/>
              <a:t>Шарль П'єр Бодлер</a:t>
            </a:r>
            <a:endParaRPr lang="uk-UA" sz="6600" dirty="0"/>
          </a:p>
        </p:txBody>
      </p:sp>
    </p:spTree>
    <p:extLst>
      <p:ext uri="{BB962C8B-B14F-4D97-AF65-F5344CB8AC3E}">
        <p14:creationId xmlns:p14="http://schemas.microsoft.com/office/powerpoint/2010/main" val="418212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340768"/>
            <a:ext cx="8229600" cy="1143000"/>
          </a:xfrm>
        </p:spPr>
        <p:txBody>
          <a:bodyPr>
            <a:noAutofit/>
          </a:bodyPr>
          <a:lstStyle/>
          <a:p>
            <a:r>
              <a:rPr lang="uk-UA" sz="2000" b="1" dirty="0"/>
              <a:t>У 1860 було опубліковано збірку коротких художньо-філософських есе «</a:t>
            </a:r>
            <a:r>
              <a:rPr lang="uk-UA" sz="2000" b="1" dirty="0" smtClean="0"/>
              <a:t>Штучний </a:t>
            </a:r>
            <a:r>
              <a:rPr lang="uk-UA" sz="2000" b="1" dirty="0"/>
              <a:t>рай</a:t>
            </a:r>
            <a:r>
              <a:rPr lang="uk-UA" sz="2000" b="1" dirty="0" smtClean="0"/>
              <a:t>»</a:t>
            </a:r>
            <a:r>
              <a:rPr lang="en-US" sz="2000" b="1" dirty="0" smtClean="0"/>
              <a:t>. </a:t>
            </a:r>
            <a:r>
              <a:rPr lang="uk-UA" sz="2000" b="1" dirty="0"/>
              <a:t>У цій збірці Бодлер досліджує проблему впливу на людину </a:t>
            </a:r>
            <a:r>
              <a:rPr lang="uk-UA" sz="2000" b="1" dirty="0" err="1" smtClean="0"/>
              <a:t>збуджуючихзасобів</a:t>
            </a:r>
            <a:r>
              <a:rPr lang="uk-UA" sz="2000" b="1" dirty="0"/>
              <a:t>: вина,</a:t>
            </a:r>
            <a:r>
              <a:rPr lang="uk-UA" sz="2000" b="1" dirty="0" err="1"/>
              <a:t> гашишу </a:t>
            </a:r>
            <a:r>
              <a:rPr lang="uk-UA" sz="2000" b="1" dirty="0"/>
              <a:t>й опіуму. Вихваляючи вино, він засуджує використання наркотичних речовин. На його думку, художник від природи обдарований поетичною уявою і не має потреби в штучному створенні </a:t>
            </a:r>
            <a:r>
              <a:rPr lang="uk-UA" sz="2000" b="1" dirty="0" err="1" smtClean="0"/>
              <a:t>образів.У</a:t>
            </a:r>
            <a:r>
              <a:rPr lang="uk-UA" sz="2000" b="1" dirty="0"/>
              <a:t> 1861 році вийшло друге видання «Квітів Зла», останнє при житті поета, до складу якого включено тридцять п'ять нових віршів. Спроба здійснити третє видання «Квітів зла» наштовхується на відмову головних видавничих будинків Леві, </a:t>
            </a:r>
            <a:r>
              <a:rPr lang="uk-UA" sz="2000" b="1" dirty="0" err="1"/>
              <a:t>Гарн'є</a:t>
            </a:r>
            <a:r>
              <a:rPr lang="uk-UA" sz="2000" b="1" dirty="0"/>
              <a:t> і </a:t>
            </a:r>
            <a:r>
              <a:rPr lang="uk-UA" sz="2000" b="1" dirty="0" err="1"/>
              <a:t>Етцеля</a:t>
            </a:r>
            <a:r>
              <a:rPr lang="uk-UA" sz="2000" b="1" dirty="0"/>
              <a:t>.</a:t>
            </a:r>
            <a:br>
              <a:rPr lang="uk-UA" sz="2000" b="1" dirty="0"/>
            </a:br>
            <a:endParaRPr lang="uk-UA" sz="2000" b="1" dirty="0"/>
          </a:p>
        </p:txBody>
      </p:sp>
      <p:pic>
        <p:nvPicPr>
          <p:cNvPr id="9220" name="Picture 4" descr="http://inpress.ua/uploads/news/2013/03/06/20b0961bd02027a788e19d0659ac26b4d2866b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56992"/>
            <a:ext cx="203346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ruskef.ru/foto/x_f9da39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149080"/>
            <a:ext cx="2808312" cy="210755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i-r-p.ru/files/files3/465580e35f3af2.28860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3" y="4149080"/>
            <a:ext cx="2521867"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barn(inVertical)">
                                      <p:cBhvr>
                                        <p:cTn id="11" dur="500"/>
                                        <p:tgtEl>
                                          <p:spTgt spid="922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barn(inVertical)">
                                      <p:cBhvr>
                                        <p:cTn id="1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1143000"/>
          </a:xfrm>
        </p:spPr>
        <p:txBody>
          <a:bodyPr>
            <a:noAutofit/>
          </a:bodyPr>
          <a:lstStyle/>
          <a:p>
            <a:r>
              <a:rPr lang="uk-UA" sz="1800" b="1" dirty="0"/>
              <a:t>Незабаром Бодлер висуває свою кандидатуру у Французьку академію, але потім знімає її, вважаючи свій вчинок негідним поета.</a:t>
            </a:r>
            <a:br>
              <a:rPr lang="uk-UA" sz="1800" b="1" dirty="0"/>
            </a:br>
            <a:r>
              <a:rPr lang="uk-UA" sz="1800" b="1" dirty="0"/>
              <a:t>Шарль Бодлер (1863)</a:t>
            </a:r>
            <a:br>
              <a:rPr lang="uk-UA" sz="1800" b="1" dirty="0"/>
            </a:br>
            <a:r>
              <a:rPr lang="uk-UA" sz="1800" b="1" dirty="0"/>
              <a:t>У 1864 журнал «Фігаро» (</a:t>
            </a:r>
            <a:r>
              <a:rPr lang="en-US" sz="1800" b="1" i="1" dirty="0"/>
              <a:t>Figaro</a:t>
            </a:r>
            <a:r>
              <a:rPr lang="en-US" sz="1800" b="1" dirty="0"/>
              <a:t>) </a:t>
            </a:r>
            <a:r>
              <a:rPr lang="uk-UA" sz="1800" b="1" dirty="0"/>
              <a:t>опублікував шість поем у прозі під заголовком «Паризький сплін» (</a:t>
            </a:r>
            <a:r>
              <a:rPr lang="en-US" sz="1800" b="1" i="1" dirty="0"/>
              <a:t>Spleen de Paris</a:t>
            </a:r>
            <a:r>
              <a:rPr lang="en-US" sz="1800" b="1" dirty="0"/>
              <a:t>). </a:t>
            </a:r>
            <a:r>
              <a:rPr lang="uk-UA" sz="1800" b="1" dirty="0"/>
              <a:t>У квітні 1864 Бодлер, рятуючись від кредиторів, поїхав до Брюсселю, де сподівався заробити на життя проводячи лекції на літературно-художні теми, однак його лекції не мали успіху у бельгійської аудиторії.</a:t>
            </a:r>
            <a:br>
              <a:rPr lang="uk-UA" sz="1800" b="1" dirty="0"/>
            </a:br>
            <a:endParaRPr lang="uk-UA" sz="1800" b="1" dirty="0"/>
          </a:p>
        </p:txBody>
      </p:sp>
      <p:pic>
        <p:nvPicPr>
          <p:cNvPr id="10244" name="Picture 4" descr="http://upload.wikimedia.org/wikipedia/commons/thumb/d/d1/Institut_de_France_-_Acad%C3%A9mie_fran%C3%A7aise_et_pont_des_Arts.jpg/300px-Institut_de_France_-_Acad%C3%A9mie_fran%C3%A7aise_et_pont_des_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18" y="3429000"/>
            <a:ext cx="3024336" cy="2344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QSERUUEhQWFRUWGRgYGRgXGBcZHxoaGBgdGBgYGhgaGyYgGBojGRoYIC8gIycqLSwsGh4xNTAqNSYrLCkBCQoKBQUFDQUFDSkYEhgpKSkpKSkpKSkpKSkpKSkpKSkpKSkpKSkpKSkpKSkpKSkpKSkpKSkpKSkpKSkpKSkpKf/AABEIAQUAwQMBIgACEQEDEQH/xAAcAAABBQEBAQAAAAAAAAAAAAAFAAMEBgcCAQj/xAA/EAABAgQEAwUHAwMCBgMBAAABAhEAAyExBBJBUQUGYSJxgZHwBxMyobHB0UJS4RQj8RUWM1NicpKigrLSF//EABQBAQAAAAAAAAAAAAAAAAAAAAD/xAAUEQEAAAAAAAAAAAAAAAAAAAAA/9oADAMBAAIRAxEAPwDVuYuYxhQCRFaHtSQSAE318Hj32otkS4dq1LCMqCznag0d+j7tvAakr2rS60tHCvawkJByXjKp8okjMCzsTUONaDSFxLGGiVD4aMHp4mA1P/8Arkva8Nz/AGxS0qAyGuzfmMfXPr4N5w+nEOioSWpq9O60Brp9r0ofpO8ep9rsohwDGNrTm7Qo7Vfan3hYcq1V0O9IDYh7Xpf7Yky/akgn4TGLqcFw93A6Q5/VqPQuDT6QG3T/AGiIQlyGeI59p6NukZojiZWi2ZVjXb61iKmeNj+d9PTwGpD2pIYnKaRwn2rJNkvGdpr2Wqanp66w3MlBI7N3q0Bpw9pyKdm8dp9pSXYpI6sYy+RParNWrPfrtBJKc1dvGu72gNIl8+Aglo9/34nYxRZK0jR27r+vtDOPJUeztWrQGhjntDfmn17xHqedkl2EZaMMokFzp0MHcPicrEp0qb+BgLovnlIukj19I9PPCNn7op8+WksQU1rSvjvtpHKEdktV32+R74C7f7zToHglwnjYnWEZihRB0bXfz0i38lzCpTmlGa9BAXSFChQFB9p4GRLlu+0Y/wC8qoJUSQw/AGxIrGse1xbShoHqdhGPCaKE2zEOL0oG8NICenFZbh33+kD+ILrTX79dY4E8KPaboNW0EM4yYAKX06QHJWAHfpePU4hOQiwGzMdPXdAv+oDhvDWHzPHwhmb5wEiXi2IAt5/KJyVJIp4nWAspQSDlVXa1/oIfkTnd9qU+UASl1sdIdQmlL+vXiYh4ZTVLnc0f6Q/LWxAq6rH7DYwEmRLUGo3X1rBrhWBVMOVIUpR2HphaLDybycmajPM+J2yuQU0/U2tRR3rVo0HB8Dly0hKQwG1H72v4wFDwXJc66lZehr8hSGcdydMV8MwO9rEtpXfaLvxbDTUAGQwbd/Klu8gikV6fx1a0zEqw391NQhQcLA/XLUzONuogKmvgM6WCVS1JA1AfxDR5gA7hiQO7Wke4v2lF0hZJSk9tA7JIszkHxiPxDmeSpaV4cEpWO0KBQI0Kfxe+8ASWaPQX3jvD4gKBBPnTueG0LzWKWZy25hApUCKHSrVe9NoB0g2enq8O+9FHAJ18nrEEYgpBCSemvlDuGmhRrS0AQSx8dun3eJWDZsqtA/lagoIHT1hBo5rT8dBHhSCoKY5hq5FSGqO4G8ATWsF3/Tqa/T6xYOSZpKvQity5amAFrORFq5PlsswFyhQoUBnvtXb3QjGJyEt8JCRuTQu79I2L2uTSmUGF/wARjip12ozi9C4HzgGMQgEsFBmYX83vEGak2f1vEjGzLMbH56914hqmUykltnuYCPlYk0p6+keqdibnTw7o8mXbaPDNY7wEWWlT0gphZzGvaO0RlrJA7vKFhDWrQBf3hJf5bRb/AGf8OTPxKQuoAKrPs3SKXJm1rrTaNS9lMmX7xX/MZwNktX/2IgNKwGBRKTlQkJF6bm5iWI8aPWgPXENTA8dlMMTFwGPe1PgMuUszEyktNJJVUMph1YP3X74zWXOymxZ+har7xr3Of95a01UlTa2OqWJFD37ULEHNsZwVKCfjKQWLFKSBsoF9dwD0gDvC+YVYgZSUJINA2Umlw1DQat84LHsJpUn0/wBopOB4MslgpKaKUkEkKLAdno7hn3i1SZagAldFAV7/ADgH0TmukvS8JMtTuXHSOSk2OvSkey0tckmvp4CamYOyC4YULPBCUaOK6fyQ8DkCvaudNx6H0iVhyoKA/S1/G38wBLDYkUANDVvx4xa+UXzlxFblShTQgevCLTyollK1gLXChQoDNfbAD7pJDRjKlhwSQA7MHsXJavfGye2Q/wBoDQ0jC8Skpu1zf+fpAP46YnMclu8+MQQt+jeEcqmU74aWq0BwtZfS8KWN48VLe1Gh2TIc17z/AIgHCwpvDMsOYcVejRIw2FDu9IBzD+LxfPZlxdEmbPmTFZcklwTUAZ0g2q5JSIoAmuphQde+ja+Uaf7HOGCacQtaQUhKUMoAg5lFZ7/gT5wBjlf2oLnTzh5+RaySEKlBSX6KlrqKaxacdxqcAfdS0uBeaopD7WdusC+GcjSkY+ZjihKV9ohlLLrUGUtiwBZ/EvBTi/DjOlKQ7BQq1/CAhcB5qmz3Cjh3e0ubn7qEDrV9oP8AvA/WK0jkaQpUuYrMVy5YlpUCkUBJBon4gSahvlBjCSFpASpRXlsTcjruYDO/abwxciZ75DmVNBzAfpXc0aqSAD0IjPJ3HJiSCC50JDtQhw9o3jmzghxUlMtn7SSdDlBqz0cinjAGVyFgsOlaloEwixmBJCSQzZQG84DE/wDUFLmArUSHdz66fKLvJmKIB1UHcfWsUvCYcTJxCR2XJH/a9L9IumEPw9GApdhASJkopoT4/aJEmUQQx+8eIDigc97xJlSjQMPXTugHJKSCDd9/t+e6CspNqUHqgjnDSQQKOLb+PnpBKQgJ6wHcqSSklqtFi5Tlt5QGkyc1Pp+RFm4FhslBtp9IA5ChQoDM/bCh0ILgMXL6sdG1jEOIyVKJJFGuGaujaRuHthb3aHYV1jGJ833lBQ9Bp1gAqJJMee5YnaJ3u27qmhiMs39fOAaQa1HdBLDSAqz1GkDwmsGeHDL2ixa8BFxuAyAOL63b1tD0mWAjqDqW1ghxNBWkBOptr6aBc7EAONhAdKIJKgGBJZN2f6xpfsZ4gArEST8RCJgH/aSlX/2TGS/6iwGpEWj2W8SKeKSNl55Z2ZSC3/sEwG9zOKoBUkqSnL8RJAaOEY5CgCghYu6SCGsaiBXMmadKAEqcjKpwtMsLLB9JaysA9R4CB/Lc+TJKi80Z6EzJc5DHbtIAA9GAtlHDC8JaXjyUoUaoNQRWnQx0+8B4UlizO1HD10caxn3tM4+jCypsvOFT56AjKmmRBfMtVaEuQB9hBP2jc1/0uFWZa8s2gSRcE0cRg2ExfvJwVNKl5ldoklyTck3LmAO8uYAgGYQzig1PWLDLkEF38oiic1GYfgaRKwyc7B+v5gCWFRYANeCOFQHD3cPU+UQsB2QXPnt1+cTcOpqgs7sRp577wHQWUl0Dski9/GCMhIyt/B/wN4Yw8/NQ7ecSsPMfz+UBO4YMwJJN9YtPBJbPRn7vtrFZkMCXDG7j69IsnAlP1EAbhQoUBnPtck5pQa4jD56ClRfegD11B8bxt/tdnlMtLRimLUVVJAPjAQZs1zqIiZiS94lTKiz17oaEkOfTeO8B5Llm8TsPiDq7N5d0c4eR2aNpsOkcKlECo7rW/EAQw2OUFChbv8afK0MY/g63K2CE0JzXY7IDqbwg7wZEuRLTNUEzFnV3CVEPkAHwkAgPdzdgxrPHuMTJhLkAKJLJprc6v3wA6YUILAZiDdX/AOR+Y7wXFlypyJqD2pakrToHSQoUGlIhFBvHkB9KYzBYfGyJWIGJnSveoCkGVMahqQU1BILg9REjhHDlSwxnKmj9ygxPf1jOPZvyVPxGAmzjOWiqk4ZLnLmBdaiP2qV2aahRjpXM/EJaTLWEpKXBeh+vSA1WZxFEt3UkN1t+IqvMftHlSnRLOZXePnGUcY5hnLLKUa0LW+sd8ucuYnGqIkSysOyl2QO9ZYP0qekA1xjGT8bNRLSCuZNV2U+dOguYD8Pkdt10CSAe9/tG5cM5cw/B8MvETVBc8pIK7VIpKlPUA6m5AegDRiM/HOpwABVgA1yT41OtWbaAtqpLn/ETsJKU/oeqxC4PPC0IU9Wr3ikFMLiXmELBoKH/AA5G8ARQliCofiHQ4LireF/p/MdS1pKRV27xTQeqXjyQmpLipYl/yd4CXJmUISDuaN4A+ETMOqtX+ekRZJoQkDRmPhdu+HpaKu7Dp/Fi0AZlzQ3r/MWPgB2tFeky+yBr5Qd5clkEh3G8BYYUKFAZv7XQPdpd76RjeMw7g9mnRt6uY2L2w/8ACBjGDNuOvi0BDloJo7MfQf7wkYfUQ8JoSTmeuzX2raHZQLhte9rwHkiYbO4u/nXujqZIJBLs2p2fSO5chSFdqtHZ9rP4w+gZkijPQj7DxgIEvCrqEqA2pQvuNR9GjpHCRNBSXTMGjvfUn9myvODKcKAlwGZyaHTYQLxc5RW4JBT8KtunUMLQAXGcM93d4tHL3sqmzRLmYpRw0uYWQCkmYumb4bSwwNVeRiBP4vNQpK09iaggpJSCCBQFOYEKHzEXDh/twKmTisOFMA6kGx1VlPy26wFp5DXPRNVIMudLwklHupYUcycyVFRUSwJKqh0hq9I8525YlzpgmompTMIA92ApS1myQmUGUVd9hUsA8G+X+Y8NiJKpyJqcodSgD2ksLZbhglmG0ZJzt7R5s3EFWGnKSn3YQCkAKS5KlgLFQ5IByljkTdoCy8hcn4PEJMyehc6dKmFC5a1AS0EHsslNVukfqJBIVtF645zHJwMkOkAt/bkIZNLOwDIQ+rdwMY1yJiMRhlKxJ7MuYggBYV/cq6VjolVcxNXIq8Q+Z+OKWVqWrMtWpu518ACOjiAh8282zsbOUVrJSCQlKaJA2Sl6DxJOsBJVTWI6SYflJeAtnLE4Vl0/cl9aMW8n9GLTKQEMaE7ff1+IzzCzmZqbfwYsnCeKfpmOWBYn5P8AmAsyU03JGm17aaRMwmEt+neIGHmWO7ege+DKJjpcGjj53b6tAPJISlgX21O99+kc4VJJfQ1McrkZicoe1Pt9IkYMN2VBq+vvAGcKlvtFh4EmsApCG8YsHBlOSLNAGYUKFAZv7XVgS0vGHz1MdqtpG0e2gn3SW3jEcRiib17/AJi8BNwKQa3alNv8x0lWVRIJvX6NSImAnK6Am0EkSCSCNa97ddL/ACgHblPxOdrVqU/SsSZYyq02G1bfeHUTQcro6EDW0OJk5l5ZZOYqA3YG9dTRoCRKlTFtLlglRNu+lToIM4fgGFwaDPxQE1QoEgjtKFSACztqqw+UTuE8UlowqlISAoKyGrZidSoVCNSRVqCpiqYjH+9mnOoEWKrBKRU9n9EsDQbG5dw44rxGZxBYlFILfAiW4Sgb9Tus0azXiKOCSZDIVxGQSC5liUZiA47WZSU5Zh0fpSBfFeO53lSVGXJf4fh9436pih8R2BoLDqGCQdT68YCdxKalOYyEe7lrpmeq+lFKCEf9AJ0cqYGHeXsLhgfe4uYksHlyS/bOhmEBkpeySa6sLiJaym1H+feLQxNrXeAtvGuajMdgGYWLilAzRUMTOKrm5hu1o5gPUxJQQzRHaO5aYAhh5ltYMYWb3QBl22ifh5jsHfu/i+sBauHYkpTTtIoFVY11TZxViIs3CMUhnSQR0IpXuilyZ2VALVdmNhS9q9/TrBbB4vLlUDUkUBcXrQWgLxg09tnLb/IiJBldosH8ft4GGJGJzJChlAIB7IZ92+cTsIQ4d2eg+7QE6VKYB3g3wQVMB5xVmuABr02g1wZTnpAGIUKFAZf7aCPdJjDpwCi9qRt/trW0tPqmsYWtVaEas+h8KQD2By5gC7a+tBBwzsoBSpgWZgLvt377wAkovTxH+KROSVEJqKaDfy74AqvEgpChQ11qXo/1ibwshMibON3yJG5Iqf8Ax+sBcHhJil5JacylMAK1J7ouHMvBv6bCyZNMxdUw3ZRAcDpbygK/wqZ7x8xUEhQUSC1Gs5F+kN8SBl4etBPJCTZ0JV2i2hKwkbUV3RIwjS5M565ghIIDl81KdfCGebZAl4gSalMmWiW5Fi2ZT1NM6lQFZThiVFyKR3LlsptNfXq8GZeASQ6XtVm9eW8cL4clKTYkVp5/eAC4iQXiMqVvBZeGp5COFYMiiqW1e4eu3dADZGBzPekc4jChLQRn4bLVNNH6fiIE9KiasTsPV4CPkaH5Eur6eG0ee5O0S1ycqfD0YCPmcwZ4YjKkLJY6dnNTShIqS1jbygVIZ6h+kF8NK7OdRGrJNICbhVuKvXQeNLevOJM15ZFWBq/ftQaPEfCzeyWSHIt+e7p8ofUtSgKhQqKmlKnwFPDxgDfKHFjmmSVkkDtotYlzXf8ABi54ddAddHigcvSU++QXGZB7VbhRAyh7m1NiYv0lQoC+ZttICxledAI+IdNDBTgZuNoAyC4BB0oD63g5wVDGANwoUKAy320y3loFbxiC8LlUAddB5hhG5e2aZllpLtGJYmeoqKmDk5nZq+TwClpc3/hq1grgMHmZIcqO2r6QFlOTUgB7U3/MaBy37vBS/wConDMpQdIDunYlzAWfk3l9OBlKnTQDOVUv+gNYbdTFK4/zeZ61FgUktXUbdILcR9oSJyFBPZKgwdge+KHNGc0o+x+m8BYODyEzTKlkECZPQFAWOVifrHfHpubGTzW77/pG9xBPkzhYIw5LumcSe9h84AcxLKcVMJHmNLeNoCJh8Hkzs7GrWatqfxYw2cVob+n+0JeP7O2rm5796wwiclJL3r4+MBMkISC6tDpttHHE5yQWRZhoLsKP3vEEYwksaDvhyZUX9engIU5Zev8AENu5/ETMg7VW9V+8NmV3kQDuBwbqcMw3pu19I8xyCVEGyR4Xb7jzgmJXu5QpUgv06HrADEkk9YDtMoAZqevpD0rDGYc1mBPlq+kQ1mvdBbh+HaUSbqNP/jQff5QDiMSW7NTTXp1gvwrEhICVMEkmuoDX66u96QBGlags0EcNNLk0UDQg7PtrATMHNEqclZFy7MGYGncRSxvGjyZqSHcbi27xm05SaB9aUsB1fq/qt04OoLlpq1GcNpTXSloC0YRWZOx77wf5eNTS8VnCJUKtY6Nage9rCLHy2sklzXygLHChQoDLvbUppSaOXp06xipkEsVev51842v20qaUku3VnjHcDhlzlJly0lSyaDy/iA64NKQrEI98P7ebtGjkaBtat84tnG8Lg7PMGaoSljrto/dpDX+38Nhggz1lU1x/blkUI3Ji7cucNRMAnnDolo/SCO0Q/wAR6eEBRk+zxS5ZnS8wSQ494C5G4QkOYqGJwU3DTGVcsQoPvqCHHcRH0LPmFZGWtR2co9bPFX5143gJctSMSBNmf8uWQ7g2UsBkdRfxgKryDxcFZlqUxSoLDbEZTQXsmH+Oy5as2VAKmBUSA7qYgB6AAEBvHWHOUZmIxs5IlSUYPBI7Sskps4ekv3qwVTSpql6B7Fov+I5dw80vMlJUbWKSz6kM9XMBguIkH3hCEltGqOrHvceUMLwC0u70tT1rG5YjgOHYJQhIIBawAG1PkPlAbE8syyktQAGtiRRi25+TvrAZAgF2L+rQ/JxBA2i6z+RioqIAcub0AFgS1D0MBcZy5IQ4VjEhQugypoPgMva7xeAESpzml6xN4Xhcysyg4BqaXq3fXeJ/DuVJsxiEljqxDDcg2iTxREuTLEuWcxZ1EHXWACcTxFaWHjUU+kDJq3U7XMPTicziIiqwHmXMu1yw7yWBghOU3ZTUCj76faIODSc4I3fy/loIkuQDc9Pxb+IBqSk9erxMkJ7P5/m8dSsI1TUfxaH8tenrzgO5alZMyDUEBw3l0iycpYlwpNAQQoU0IY99oFYRglbjpb184d5bmhM5lP2gQejV+0Bf5eI7LA6evXSLRytMJJesUfC4okgBNDUVZhv8ni6coqB79W02F2gLZChQoDK/bf8A8FPfGccn8REhM6cySQDlfSn5pTrGl+2cPKTpGaYPhi5kmXKQHVMU3cHck6gOfke6AsXJfBv6lXv5wGUHX9Sth0I+8aXNxaJaWudB9KbGK9wrDow0hEtPwpFLitid3JjnjvEFCWBKCvfzDlQA3Z/cqtOynWzlMAO5h5yUpSsPhz7oAlM6akEl/wDlyyP1PQl6FxpXjlf2fyUoVjcSgrRLSuYmWpq5E5iVPexvB3hfBZhnoziWhCEsmWiuW11Fgo7083i0cwYFUzBz5UsstcqYlPeUlh428YCmcb52SlQl5kkg5eyaDKO0w0TncClgIHo5w+IOHFupYMGYWjMMdicy3NySbG5rrHeB4kUJJFnv69XgNIXxzM2ZQa3aAt1a+scYniiQhShTYVOtCTsw+sUE8YLguaP84cVxN0qY0ub70ArAFOJc2GuQ9pyCAKEM7u7vejaQFVzPMBIzU+lXp17usDlKepfWOJp7Nhr4Wr62gDQ5nmswWzhiQb9+4eIM7EKUKm/rf08QJUzQH1tEpCqAXrALEJAHhEDWCE6gaICkVEA5IQAST8utaQQkry6f518vW0DcOHNBS/omCErBqOjnp6+kBL/qCQ+np2/iHZeKdqlja9A9e6PZfC5hHwEDQhx5vXSOpXCZgNaBgbv498AQ4XPuALgDr53IrWG5cv8AuI0ZQrrdq9aw3JllKmDv5Xaj9/qsHJ+CqgjLWu7MK+jWAI4eUpKjUs17PrF25GqSa7VgAhIALJ0DaFz0NhFj5NlMo/SAuMKFCgMv9sr5EtAnh2VElEtIAWEpSVH/AKg9GOg7Rgr7aVESktd4qGI48lExIWqqQLF9gx2N/QgLN7linKCQ+jJfoTq516wEn81y5hnKzoFMktWoTLOYkFndawT1CUDSA3GOc1+5WUqZWQsRWp7A8a/WM/wnEDLIarQG88G5vViJ8oyZS1JS3vFEhIAKWIr8RFS3QRpCFAhxrWPl7A8/zJQZILnV9todxPtSxipfukzVBG1PkbgdBAHPatKlDiMz3AScwSV5GpML57Uc0J6nvikCYpiKs4LerxMwCXBWpx3B3JqAS4IBrWsKVhc7nSwcXrp61gIoNQ+kPy5rJIGrR5MwZNB5R6rBFn9N3wDyZYatx1eI05F28IckTBalKP67tY8Wkei/r+ICIEt3Q7JnU9fJ44xKyLUhoziKO5+X8tATxNq2ndrHK60Z+vcIYWsN6+seJxAAqenpoBrMAp9X74JyMcRqetfl1H5gQlJUaMBBLBmW4CgTpt4hu6AtHDuJe8lntMxqAdx1LHW8M4sTUqLkUrQg7VYDuhqXikBICEBIr8JNW8Yn8NxOYsodH2fYPf1tAQ5cywILd9x61bSLPLTmk5iS6VJ+Y3FxQNA+dwnVFa3+7m/l5wTwmHKRl/UuhHfbyP3gCGCxuZfuyFFQF9P8t9Yt/JxOcu3hFOwMwmoDN2TuTbvLbxceTAQtT+ukBcoUKFAZX7a0qMtAQCT0jFsbgcQCmZMBYkP47/KPpTnTBJWgZkvGfYvl5C0utzqC5bZqB2rAZdxaUUSK0dVOof8AIgEkxYub2ExaE1CSPIH/ABFbAgEREjAYIzFUFBeIwEW/gPDHQz5WYnrvpARsKFOA5YUFbB9P4MSsKaG4ZtKX/wARYsPyi5uQaHw0c2rHn+3ZqQ6Q4Z71/wDGvy6QEPC8PzJfb5UfX8wJ4liyCU6DuL/xBXiLpT2kqBPQi1gzP4tA7A8BnYg9mWtTs5Y69TaAhDtsVEA75R9BfUwky6NofTNBjE8gYmWAUsrcFQBqBuWMNSuWZpYLCJYGqlJZgNGJ6/LegDsThGS/zrT7QGXLL+cWfiUyWgZUVbX0YHp4VOmJzolLUmvaZ+jNrADHpXSnqkcrl5zlSNgG3iwYflk5SpYdYqpJfsimmtHgtL4QiWJcxKUso5SpgAxFLXcghoCv4DgJBGZImBrJU7a2oYs8rhEiYhISCHBdNmINQwsYiYzDmTOzO6CHLUcd3l8omSsQE9tBSy6lIe7/ACgBOI4SqW5Fn9VjnCz2b3hAIu306/zBnFcTmADsgpr4vv60gZMxEpZLpZT6U8Ht4/xAFsLxmWFJFQTrRmNGr1paDM5wmhcuDpTVn06xV8DhApYZYDOe0QHAck36QTTjSvsB2cXc9SNgYCxcPxATMmJADAuNGepp4eRi78prckg/nuikcMwwOZWYEFhXTLQkHrpF05SIzqYwFuhQoUBVOeMSpCBl1pGey8WpKJkwkskMBurUjehPoRoXPKQUAZsp0ik8ZcSpaAK/E51IoTTr8oDOONcIMztgvvS7ff8AiKtOktQ/L5Rp2HxIRM7Yo4GUh0tQ6dIWO5YTOV2coUbij7k60gM0wMl5gT102vFvwuHIsbFm8t/Dx3gnwP2cqmT1FR93Ll0zDtEk2ABPffpQw9jOVVSZ6pYWZgCQpJAZTK0UHp4XgJPBOIKzFNNtNNq/bSLFJSpSaukkVJOuzPtHXAOCiUjMsMSLWbcNc01gPzDzUEFSZZehBNG2ND9YB/E80JkukqJIsNm6vS1usC+Ic/khk95rr08X+sUbGY1S1EnXf5M9oi51KNaDygLVjeblqqpX2bugT/XTJvZS5Fq0+cRZeBzAnZuri4izcIwYSAt9qWNReu14BzhvJmZl4hRU1kigc6HcfWCfF2lykJSAMr9GbQZerPDU7i9mLGwAvtVxaGlKJILafL6wC4dx1als5JDitaUDVB6ecTsHKTOROkLOTIoMfNSW8unzgPMlZFFSRYu4vWpArBDCq7an7WcAO2oB1I1D2gJZ4HmR7szEvRlXanfZzoIrqsEZJIUNwzdL1+sGZgVKJ7RckMTtd77ExOnSRPQCpswDJsH3vcCvneACS5ySgJLNW1Kn6QLxvCilWYWqRelNR5+cEf8ATlhTFJ8Bt11iSMNQ9Hyuwe59eAgAInLGUZSX18d9+nTpBXg+czQlNEgl9aAWFamG5eCWWqASXLtl601rsdYsXL3DwlJWe0o0TQUBqSBt5/OoFeGIKUkJoHFNTa6nrVu6LdyqGUd/XnFeGFbqXo3Uf4izcsyGUTWuh+opAWaFChQFV5yl/CohwmvV/VYpXFOZJKVFCjm/blrlagrpFx58cSypIJIDADUn+HjJcZw6YvtlNTQP01+kBYE4dE2splmtGrWlr0NaPECbiRhVEslQCSSFdeyMp0vaA8qTOQxSlaT0f6698W/l3BLxSVTMTJdIZlKDFSkuSKUKQaudS28A5gJmIRJ96pKAZpCkypmbsv8ADatq5YK8D4YwMyYlKpqiSpagxLUASHOVAFAl6AakkxCm4pU1eUAkuD3VpTuLX84ncVxS5EgqDlQTQBOp17rDzgK7zzzKZJ90lnylyKsDVh5bRmWDxEyZNJCUqYP2g6R1yksba7WglxkTZhLpPaq7EecFOC8LUJIZBdY28hX/AKRAAf6BRUcwJe6jBjhXCgSxIpbwvceqQQwHDJustRfdJ3P8fWDWC4IACopa9hU9KdKwFc/p3nZSAMwydm4N0vdzpQ+UcIOUsztS+gt11gtiuGKSokIIJILpuCPhr4DziHiOHzVLSQkpB3FNA3hX0ICBlOclnVQbM1dPigjh5SiXIZ6kkeA84Io4WsEEovR2+ZggnhywVMAb3tX0YAdNkZncZSCRVtOlenn0ghwLABQPvHd770NO9i0PzeHnMpQBo2mvfXrEyZJUhCWQXNS3SteloAXxfhhUEqGn8sCYGTysLrQBgG0GurCv2i5YVClJoks1KX7qwIn8NmCiklQNy1ztuB+ICHldntSovapb+Y7l4DtFQO9C1nNA9zBX/SzoH73v+I5mYUtVFns9N7QFdl4IqVlZsz6uANn0Di0XHAcOTLSlISGSKlq9a/KB/B+HgzAQlWVndmDdNRdvAxY0YKj9XaAjYdAOYAeO9YPcDBBbTzgPJwxA+EjqRB3gsoiAMQoUKAan4VKwyg8RVcElH9AhQoBJ4JJH6B5RJ/pE5cuUMNI9hQDaeHSxZIhTeHS1BlJB8IUKAjK5dkG8tPlDyeESgzIFLUjyFAdjhkv9g8o9/wBPl/tHlChQCVw2WbpHlHP+kyv2DyjyFAd/6fL/AGjyj0YBH7R5QoUB4rh0s3SPKEeHo/aI9hQHqcEgaCF/RI/aIUKARwaP2iOTw9B/SIUKA9RgECyRDn9OnaPIUB6ZA2jpKAIUKA6hQo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8" descr="data:image/jpeg;base64,/9j/4AAQSkZJRgABAQAAAQABAAD/2wCEAAkGBhQSERUUEhQWFRUWGRgYGRgXGBcZHxoaGBgdGBgYGhgaGyYgGBojGRoYIC8gIycqLSwsGh4xNTAqNSYrLCkBCQoKBQUFDQUFDSkYEhgpKSkpKSkpKSkpKSkpKSkpKSkpKSkpKSkpKSkpKSkpKSkpKSkpKSkpKSkpKSkpKSkpKf/AABEIAQUAwQMBIgACEQEDEQH/xAAcAAABBQEBAQAAAAAAAAAAAAAFAAMEBgcCAQj/xAA/EAABAgQEAwUHAwMCBgMBAAABAhEAAyExBBJBUQUGYSJxgZHwBxMyobHB0UJS4RQj8RUWM1NicpKigrLSF//EABQBAQAAAAAAAAAAAAAAAAAAAAD/xAAUEQEAAAAAAAAAAAAAAAAAAAAA/9oADAMBAAIRAxEAPwDVuYuYxhQCRFaHtSQSAE318Hj32otkS4dq1LCMqCznag0d+j7tvAakr2rS60tHCvawkJByXjKp8okjMCzsTUONaDSFxLGGiVD4aMHp4mA1P/8Arkva8Nz/AGxS0qAyGuzfmMfXPr4N5w+nEOioSWpq9O60Brp9r0ofpO8ep9rsohwDGNrTm7Qo7Vfan3hYcq1V0O9IDYh7Xpf7Yky/akgn4TGLqcFw93A6Q5/VqPQuDT6QG3T/AGiIQlyGeI59p6NukZojiZWi2ZVjXb61iKmeNj+d9PTwGpD2pIYnKaRwn2rJNkvGdpr2Wqanp66w3MlBI7N3q0Bpw9pyKdm8dp9pSXYpI6sYy+RParNWrPfrtBJKc1dvGu72gNIl8+Aglo9/34nYxRZK0jR27r+vtDOPJUeztWrQGhjntDfmn17xHqedkl2EZaMMokFzp0MHcPicrEp0qb+BgLovnlIukj19I9PPCNn7op8+WksQU1rSvjvtpHKEdktV32+R74C7f7zToHglwnjYnWEZihRB0bXfz0i38lzCpTmlGa9BAXSFChQFB9p4GRLlu+0Y/wC8qoJUSQw/AGxIrGse1xbShoHqdhGPCaKE2zEOL0oG8NICenFZbh33+kD+ILrTX79dY4E8KPaboNW0EM4yYAKX06QHJWAHfpePU4hOQiwGzMdPXdAv+oDhvDWHzPHwhmb5wEiXi2IAt5/KJyVJIp4nWAspQSDlVXa1/oIfkTnd9qU+UASl1sdIdQmlL+vXiYh4ZTVLnc0f6Q/LWxAq6rH7DYwEmRLUGo3X1rBrhWBVMOVIUpR2HphaLDybycmajPM+J2yuQU0/U2tRR3rVo0HB8Dly0hKQwG1H72v4wFDwXJc66lZehr8hSGcdydMV8MwO9rEtpXfaLvxbDTUAGQwbd/Klu8gikV6fx1a0zEqw391NQhQcLA/XLUzONuogKmvgM6WCVS1JA1AfxDR5gA7hiQO7Wke4v2lF0hZJSk9tA7JIszkHxiPxDmeSpaV4cEpWO0KBQI0Kfxe+8ASWaPQX3jvD4gKBBPnTueG0LzWKWZy25hApUCKHSrVe9NoB0g2enq8O+9FHAJ18nrEEYgpBCSemvlDuGmhRrS0AQSx8dun3eJWDZsqtA/lagoIHT1hBo5rT8dBHhSCoKY5hq5FSGqO4G8ATWsF3/Tqa/T6xYOSZpKvQity5amAFrORFq5PlsswFyhQoUBnvtXb3QjGJyEt8JCRuTQu79I2L2uTSmUGF/wARjip12ozi9C4HzgGMQgEsFBmYX83vEGak2f1vEjGzLMbH56914hqmUykltnuYCPlYk0p6+keqdibnTw7o8mXbaPDNY7wEWWlT0gphZzGvaO0RlrJA7vKFhDWrQBf3hJf5bRb/AGf8OTPxKQuoAKrPs3SKXJm1rrTaNS9lMmX7xX/MZwNktX/2IgNKwGBRKTlQkJF6bm5iWI8aPWgPXENTA8dlMMTFwGPe1PgMuUszEyktNJJVUMph1YP3X74zWXOymxZ+har7xr3Of95a01UlTa2OqWJFD37ULEHNsZwVKCfjKQWLFKSBsoF9dwD0gDvC+YVYgZSUJINA2Umlw1DQat84LHsJpUn0/wBopOB4MslgpKaKUkEkKLAdno7hn3i1SZagAldFAV7/ADgH0TmukvS8JMtTuXHSOSk2OvSkey0tckmvp4CamYOyC4YULPBCUaOK6fyQ8DkCvaudNx6H0iVhyoKA/S1/G38wBLDYkUANDVvx4xa+UXzlxFblShTQgevCLTyollK1gLXChQoDNfbAD7pJDRjKlhwSQA7MHsXJavfGye2Q/wBoDQ0jC8Skpu1zf+fpAP46YnMclu8+MQQt+jeEcqmU74aWq0BwtZfS8KWN48VLe1Gh2TIc17z/AIgHCwpvDMsOYcVejRIw2FDu9IBzD+LxfPZlxdEmbPmTFZcklwTUAZ0g2q5JSIoAmuphQde+ja+Uaf7HOGCacQtaQUhKUMoAg5lFZ7/gT5wBjlf2oLnTzh5+RaySEKlBSX6KlrqKaxacdxqcAfdS0uBeaopD7WdusC+GcjSkY+ZjihKV9ohlLLrUGUtiwBZ/EvBTi/DjOlKQ7BQq1/CAhcB5qmz3Cjh3e0ubn7qEDrV9oP8AvA/WK0jkaQpUuYrMVy5YlpUCkUBJBon4gSahvlBjCSFpASpRXlsTcjruYDO/abwxciZ75DmVNBzAfpXc0aqSAD0IjPJ3HJiSCC50JDtQhw9o3jmzghxUlMtn7SSdDlBqz0cinjAGVyFgsOlaloEwixmBJCSQzZQG84DE/wDUFLmArUSHdz66fKLvJmKIB1UHcfWsUvCYcTJxCR2XJH/a9L9IumEPw9GApdhASJkopoT4/aJEmUQQx+8eIDigc97xJlSjQMPXTugHJKSCDd9/t+e6CspNqUHqgjnDSQQKOLb+PnpBKQgJ6wHcqSSklqtFi5Tlt5QGkyc1Pp+RFm4FhslBtp9IA5ChQoDM/bCh0ILgMXL6sdG1jEOIyVKJJFGuGaujaRuHthb3aHYV1jGJ833lBQ9Bp1gAqJJMee5YnaJ3u27qmhiMs39fOAaQa1HdBLDSAqz1GkDwmsGeHDL2ixa8BFxuAyAOL63b1tD0mWAjqDqW1ghxNBWkBOptr6aBc7EAONhAdKIJKgGBJZN2f6xpfsZ4gArEST8RCJgH/aSlX/2TGS/6iwGpEWj2W8SKeKSNl55Z2ZSC3/sEwG9zOKoBUkqSnL8RJAaOEY5CgCghYu6SCGsaiBXMmadKAEqcjKpwtMsLLB9JaysA9R4CB/Lc+TJKi80Z6EzJc5DHbtIAA9GAtlHDC8JaXjyUoUaoNQRWnQx0+8B4UlizO1HD10caxn3tM4+jCypsvOFT56AjKmmRBfMtVaEuQB9hBP2jc1/0uFWZa8s2gSRcE0cRg2ExfvJwVNKl5ldoklyTck3LmAO8uYAgGYQzig1PWLDLkEF38oiic1GYfgaRKwyc7B+v5gCWFRYANeCOFQHD3cPU+UQsB2QXPnt1+cTcOpqgs7sRp577wHQWUl0Dski9/GCMhIyt/B/wN4Yw8/NQ7ecSsPMfz+UBO4YMwJJN9YtPBJbPRn7vtrFZkMCXDG7j69IsnAlP1EAbhQoUBnPtck5pQa4jD56ClRfegD11B8bxt/tdnlMtLRimLUVVJAPjAQZs1zqIiZiS94lTKiz17oaEkOfTeO8B5Llm8TsPiDq7N5d0c4eR2aNpsOkcKlECo7rW/EAQw2OUFChbv8afK0MY/g63K2CE0JzXY7IDqbwg7wZEuRLTNUEzFnV3CVEPkAHwkAgPdzdgxrPHuMTJhLkAKJLJprc6v3wA6YUILAZiDdX/AOR+Y7wXFlypyJqD2pakrToHSQoUGlIhFBvHkB9KYzBYfGyJWIGJnSveoCkGVMahqQU1BILg9REjhHDlSwxnKmj9ygxPf1jOPZvyVPxGAmzjOWiqk4ZLnLmBdaiP2qV2aahRjpXM/EJaTLWEpKXBeh+vSA1WZxFEt3UkN1t+IqvMftHlSnRLOZXePnGUcY5hnLLKUa0LW+sd8ucuYnGqIkSysOyl2QO9ZYP0qekA1xjGT8bNRLSCuZNV2U+dOguYD8Pkdt10CSAe9/tG5cM5cw/B8MvETVBc8pIK7VIpKlPUA6m5AegDRiM/HOpwABVgA1yT41OtWbaAtqpLn/ETsJKU/oeqxC4PPC0IU9Wr3ikFMLiXmELBoKH/AA5G8ARQliCofiHQ4LireF/p/MdS1pKRV27xTQeqXjyQmpLipYl/yd4CXJmUISDuaN4A+ETMOqtX+ekRZJoQkDRmPhdu+HpaKu7Dp/Fi0AZlzQ3r/MWPgB2tFeky+yBr5Qd5clkEh3G8BYYUKFAZv7XQPdpd76RjeMw7g9mnRt6uY2L2w/8ACBjGDNuOvi0BDloJo7MfQf7wkYfUQ8JoSTmeuzX2raHZQLhte9rwHkiYbO4u/nXujqZIJBLs2p2fSO5chSFdqtHZ9rP4w+gZkijPQj7DxgIEvCrqEqA2pQvuNR9GjpHCRNBSXTMGjvfUn9myvODKcKAlwGZyaHTYQLxc5RW4JBT8KtunUMLQAXGcM93d4tHL3sqmzRLmYpRw0uYWQCkmYumb4bSwwNVeRiBP4vNQpK09iaggpJSCCBQFOYEKHzEXDh/twKmTisOFMA6kGx1VlPy26wFp5DXPRNVIMudLwklHupYUcycyVFRUSwJKqh0hq9I8525YlzpgmompTMIA92ApS1myQmUGUVd9hUsA8G+X+Y8NiJKpyJqcodSgD2ksLZbhglmG0ZJzt7R5s3EFWGnKSn3YQCkAKS5KlgLFQ5IByljkTdoCy8hcn4PEJMyehc6dKmFC5a1AS0EHsslNVukfqJBIVtF645zHJwMkOkAt/bkIZNLOwDIQ+rdwMY1yJiMRhlKxJ7MuYggBYV/cq6VjolVcxNXIq8Q+Z+OKWVqWrMtWpu518ACOjiAh8282zsbOUVrJSCQlKaJA2Sl6DxJOsBJVTWI6SYflJeAtnLE4Vl0/cl9aMW8n9GLTKQEMaE7ff1+IzzCzmZqbfwYsnCeKfpmOWBYn5P8AmAsyU03JGm17aaRMwmEt+neIGHmWO7ege+DKJjpcGjj53b6tAPJISlgX21O99+kc4VJJfQ1McrkZicoe1Pt9IkYMN2VBq+vvAGcKlvtFh4EmsApCG8YsHBlOSLNAGYUKFAZv7XVgS0vGHz1MdqtpG0e2gn3SW3jEcRiib17/AJi8BNwKQa3alNv8x0lWVRIJvX6NSImAnK6Am0EkSCSCNa97ddL/ACgHblPxOdrVqU/SsSZYyq02G1bfeHUTQcro6EDW0OJk5l5ZZOYqA3YG9dTRoCRKlTFtLlglRNu+lToIM4fgGFwaDPxQE1QoEgjtKFSACztqqw+UTuE8UlowqlISAoKyGrZidSoVCNSRVqCpiqYjH+9mnOoEWKrBKRU9n9EsDQbG5dw44rxGZxBYlFILfAiW4Sgb9Tus0azXiKOCSZDIVxGQSC5liUZiA47WZSU5Zh0fpSBfFeO53lSVGXJf4fh9436pih8R2BoLDqGCQdT68YCdxKalOYyEe7lrpmeq+lFKCEf9AJ0cqYGHeXsLhgfe4uYksHlyS/bOhmEBkpeySa6sLiJaym1H+feLQxNrXeAtvGuajMdgGYWLilAzRUMTOKrm5hu1o5gPUxJQQzRHaO5aYAhh5ltYMYWb3QBl22ifh5jsHfu/i+sBauHYkpTTtIoFVY11TZxViIs3CMUhnSQR0IpXuilyZ2VALVdmNhS9q9/TrBbB4vLlUDUkUBcXrQWgLxg09tnLb/IiJBldosH8ft4GGJGJzJChlAIB7IZ92+cTsIQ4d2eg+7QE6VKYB3g3wQVMB5xVmuABr02g1wZTnpAGIUKFAZf7aCPdJjDpwCi9qRt/trW0tPqmsYWtVaEas+h8KQD2By5gC7a+tBBwzsoBSpgWZgLvt377wAkovTxH+KROSVEJqKaDfy74AqvEgpChQ11qXo/1ibwshMibON3yJG5Iqf8Ax+sBcHhJil5JacylMAK1J7ouHMvBv6bCyZNMxdUw3ZRAcDpbygK/wqZ7x8xUEhQUSC1Gs5F+kN8SBl4etBPJCTZ0JV2i2hKwkbUV3RIwjS5M565ghIIDl81KdfCGebZAl4gSalMmWiW5Fi2ZT1NM6lQFZThiVFyKR3LlsptNfXq8GZeASQ6XtVm9eW8cL4clKTYkVp5/eAC4iQXiMqVvBZeGp5COFYMiiqW1e4eu3dADZGBzPekc4jChLQRn4bLVNNH6fiIE9KiasTsPV4CPkaH5Eur6eG0ee5O0S1ycqfD0YCPmcwZ4YjKkLJY6dnNTShIqS1jbygVIZ6h+kF8NK7OdRGrJNICbhVuKvXQeNLevOJM15ZFWBq/ftQaPEfCzeyWSHIt+e7p8ofUtSgKhQqKmlKnwFPDxgDfKHFjmmSVkkDtotYlzXf8ABi54ddAddHigcvSU++QXGZB7VbhRAyh7m1NiYv0lQoC+ZttICxledAI+IdNDBTgZuNoAyC4BB0oD63g5wVDGANwoUKAy320y3loFbxiC8LlUAddB5hhG5e2aZllpLtGJYmeoqKmDk5nZq+TwClpc3/hq1grgMHmZIcqO2r6QFlOTUgB7U3/MaBy37vBS/wConDMpQdIDunYlzAWfk3l9OBlKnTQDOVUv+gNYbdTFK4/zeZ61FgUktXUbdILcR9oSJyFBPZKgwdge+KHNGc0o+x+m8BYODyEzTKlkECZPQFAWOVifrHfHpubGTzW77/pG9xBPkzhYIw5LumcSe9h84AcxLKcVMJHmNLeNoCJh8Hkzs7GrWatqfxYw2cVob+n+0JeP7O2rm5796wwiclJL3r4+MBMkISC6tDpttHHE5yQWRZhoLsKP3vEEYwksaDvhyZUX9engIU5Zev8AENu5/ETMg7VW9V+8NmV3kQDuBwbqcMw3pu19I8xyCVEGyR4Xb7jzgmJXu5QpUgv06HrADEkk9YDtMoAZqevpD0rDGYc1mBPlq+kQ1mvdBbh+HaUSbqNP/jQff5QDiMSW7NTTXp1gvwrEhICVMEkmuoDX66u96QBGlags0EcNNLk0UDQg7PtrATMHNEqclZFy7MGYGncRSxvGjyZqSHcbi27xm05SaB9aUsB1fq/qt04OoLlpq1GcNpTXSloC0YRWZOx77wf5eNTS8VnCJUKtY6Nage9rCLHy2sklzXygLHChQoDLvbUppSaOXp06xipkEsVev51842v20qaUku3VnjHcDhlzlJly0lSyaDy/iA64NKQrEI98P7ebtGjkaBtat84tnG8Lg7PMGaoSljrto/dpDX+38Nhggz1lU1x/blkUI3Ji7cucNRMAnnDolo/SCO0Q/wAR6eEBRk+zxS5ZnS8wSQ494C5G4QkOYqGJwU3DTGVcsQoPvqCHHcRH0LPmFZGWtR2co9bPFX5143gJctSMSBNmf8uWQ7g2UsBkdRfxgKryDxcFZlqUxSoLDbEZTQXsmH+Oy5as2VAKmBUSA7qYgB6AAEBvHWHOUZmIxs5IlSUYPBI7Sskps4ekv3qwVTSpql6B7Fov+I5dw80vMlJUbWKSz6kM9XMBguIkH3hCEltGqOrHvceUMLwC0u70tT1rG5YjgOHYJQhIIBawAG1PkPlAbE8syyktQAGtiRRi25+TvrAZAgF2L+rQ/JxBA2i6z+RioqIAcub0AFgS1D0MBcZy5IQ4VjEhQugypoPgMva7xeAESpzml6xN4Xhcysyg4BqaXq3fXeJ/DuVJsxiEljqxDDcg2iTxREuTLEuWcxZ1EHXWACcTxFaWHjUU+kDJq3U7XMPTicziIiqwHmXMu1yw7yWBghOU3ZTUCj76faIODSc4I3fy/loIkuQDc9Pxb+IBqSk9erxMkJ7P5/m8dSsI1TUfxaH8tenrzgO5alZMyDUEBw3l0iycpYlwpNAQQoU0IY99oFYRglbjpb184d5bmhM5lP2gQejV+0Bf5eI7LA6evXSLRytMJJesUfC4okgBNDUVZhv8ni6coqB79W02F2gLZChQoDK/bf8A8FPfGccn8REhM6cySQDlfSn5pTrGl+2cPKTpGaYPhi5kmXKQHVMU3cHck6gOfke6AsXJfBv6lXv5wGUHX9Sth0I+8aXNxaJaWudB9KbGK9wrDow0hEtPwpFLitid3JjnjvEFCWBKCvfzDlQA3Z/cqtOynWzlMAO5h5yUpSsPhz7oAlM6akEl/wDlyyP1PQl6FxpXjlf2fyUoVjcSgrRLSuYmWpq5E5iVPexvB3hfBZhnoziWhCEsmWiuW11Fgo7083i0cwYFUzBz5UsstcqYlPeUlh428YCmcb52SlQl5kkg5eyaDKO0w0TncClgIHo5w+IOHFupYMGYWjMMdicy3NySbG5rrHeB4kUJJFnv69XgNIXxzM2ZQa3aAt1a+scYniiQhShTYVOtCTsw+sUE8YLguaP84cVxN0qY0ub70ArAFOJc2GuQ9pyCAKEM7u7vejaQFVzPMBIzU+lXp17usDlKepfWOJp7Nhr4Wr62gDQ5nmswWzhiQb9+4eIM7EKUKm/rf08QJUzQH1tEpCqAXrALEJAHhEDWCE6gaICkVEA5IQAST8utaQQkry6f518vW0DcOHNBS/omCErBqOjnp6+kBL/qCQ+np2/iHZeKdqlja9A9e6PZfC5hHwEDQhx5vXSOpXCZgNaBgbv498AQ4XPuALgDr53IrWG5cv8AuI0ZQrrdq9aw3JllKmDv5Xaj9/qsHJ+CqgjLWu7MK+jWAI4eUpKjUs17PrF25GqSa7VgAhIALJ0DaFz0NhFj5NlMo/SAuMKFCgMv9sr5EtAnh2VElEtIAWEpSVH/AKg9GOg7Rgr7aVESktd4qGI48lExIWqqQLF9gx2N/QgLN7linKCQ+jJfoTq516wEn81y5hnKzoFMktWoTLOYkFndawT1CUDSA3GOc1+5WUqZWQsRWp7A8a/WM/wnEDLIarQG88G5vViJ8oyZS1JS3vFEhIAKWIr8RFS3QRpCFAhxrWPl7A8/zJQZILnV9todxPtSxipfukzVBG1PkbgdBAHPatKlDiMz3AScwSV5GpML57Uc0J6nvikCYpiKs4LerxMwCXBWpx3B3JqAS4IBrWsKVhc7nSwcXrp61gIoNQ+kPy5rJIGrR5MwZNB5R6rBFn9N3wDyZYatx1eI05F28IckTBalKP67tY8Wkei/r+ICIEt3Q7JnU9fJ44xKyLUhoziKO5+X8tATxNq2ndrHK60Z+vcIYWsN6+seJxAAqenpoBrMAp9X74JyMcRqetfl1H5gQlJUaMBBLBmW4CgTpt4hu6AtHDuJe8lntMxqAdx1LHW8M4sTUqLkUrQg7VYDuhqXikBICEBIr8JNW8Yn8NxOYsodH2fYPf1tAQ5cywILd9x61bSLPLTmk5iS6VJ+Y3FxQNA+dwnVFa3+7m/l5wTwmHKRl/UuhHfbyP3gCGCxuZfuyFFQF9P8t9Yt/JxOcu3hFOwMwmoDN2TuTbvLbxceTAQtT+ukBcoUKFAZX7a0qMtAQCT0jFsbgcQCmZMBYkP47/KPpTnTBJWgZkvGfYvl5C0utzqC5bZqB2rAZdxaUUSK0dVOof8AIgEkxYub2ExaE1CSPIH/ABFbAgEREjAYIzFUFBeIwEW/gPDHQz5WYnrvpARsKFOA5YUFbB9P4MSsKaG4ZtKX/wARYsPyi5uQaHw0c2rHn+3ZqQ6Q4Z71/wDGvy6QEPC8PzJfb5UfX8wJ4liyCU6DuL/xBXiLpT2kqBPQi1gzP4tA7A8BnYg9mWtTs5Y69TaAhDtsVEA75R9BfUwky6NofTNBjE8gYmWAUsrcFQBqBuWMNSuWZpYLCJYGqlJZgNGJ6/LegDsThGS/zrT7QGXLL+cWfiUyWgZUVbX0YHp4VOmJzolLUmvaZ+jNrADHpXSnqkcrl5zlSNgG3iwYflk5SpYdYqpJfsimmtHgtL4QiWJcxKUso5SpgAxFLXcghoCv4DgJBGZImBrJU7a2oYs8rhEiYhISCHBdNmINQwsYiYzDmTOzO6CHLUcd3l8omSsQE9tBSy6lIe7/ACgBOI4SqW5Fn9VjnCz2b3hAIu306/zBnFcTmADsgpr4vv60gZMxEpZLpZT6U8Ht4/xAFsLxmWFJFQTrRmNGr1paDM5wmhcuDpTVn06xV8DhApYZYDOe0QHAck36QTTjSvsB2cXc9SNgYCxcPxATMmJADAuNGepp4eRi78prckg/nuikcMwwOZWYEFhXTLQkHrpF05SIzqYwFuhQoUBVOeMSpCBl1pGey8WpKJkwkskMBurUjehPoRoXPKQUAZsp0ik8ZcSpaAK/E51IoTTr8oDOONcIMztgvvS7ff8AiKtOktQ/L5Rp2HxIRM7Yo4GUh0tQ6dIWO5YTOV2coUbij7k60gM0wMl5gT102vFvwuHIsbFm8t/Dx3gnwP2cqmT1FR93Ll0zDtEk2ABPffpQw9jOVVSZ6pYWZgCQpJAZTK0UHp4XgJPBOIKzFNNtNNq/bSLFJSpSaukkVJOuzPtHXAOCiUjMsMSLWbcNc01gPzDzUEFSZZehBNG2ND9YB/E80JkukqJIsNm6vS1usC+Ic/khk95rr08X+sUbGY1S1EnXf5M9oi51KNaDygLVjeblqqpX2bugT/XTJvZS5Fq0+cRZeBzAnZuri4izcIwYSAt9qWNReu14BzhvJmZl4hRU1kigc6HcfWCfF2lykJSAMr9GbQZerPDU7i9mLGwAvtVxaGlKJILafL6wC4dx1als5JDitaUDVB6ecTsHKTOROkLOTIoMfNSW8unzgPMlZFFSRYu4vWpArBDCq7an7WcAO2oB1I1D2gJZ4HmR7szEvRlXanfZzoIrqsEZJIUNwzdL1+sGZgVKJ7RckMTtd77ExOnSRPQCpswDJsH3vcCvneACS5ySgJLNW1Kn6QLxvCilWYWqRelNR5+cEf8ATlhTFJ8Bt11iSMNQ9Hyuwe59eAgAInLGUZSX18d9+nTpBXg+czQlNEgl9aAWFamG5eCWWqASXLtl601rsdYsXL3DwlJWe0o0TQUBqSBt5/OoFeGIKUkJoHFNTa6nrVu6LdyqGUd/XnFeGFbqXo3Uf4izcsyGUTWuh+opAWaFChQFV5yl/CohwmvV/VYpXFOZJKVFCjm/blrlagrpFx58cSypIJIDADUn+HjJcZw6YvtlNTQP01+kBYE4dE2splmtGrWlr0NaPECbiRhVEslQCSSFdeyMp0vaA8qTOQxSlaT0f6698W/l3BLxSVTMTJdIZlKDFSkuSKUKQaudS28A5gJmIRJ96pKAZpCkypmbsv8ADatq5YK8D4YwMyYlKpqiSpagxLUASHOVAFAl6AakkxCm4pU1eUAkuD3VpTuLX84ncVxS5EgqDlQTQBOp17rDzgK7zzzKZJ90lnylyKsDVh5bRmWDxEyZNJCUqYP2g6R1yksba7WglxkTZhLpPaq7EecFOC8LUJIZBdY28hX/AKRAAf6BRUcwJe6jBjhXCgSxIpbwvceqQQwHDJustRfdJ3P8fWDWC4IACopa9hU9KdKwFc/p3nZSAMwydm4N0vdzpQ+UcIOUsztS+gt11gtiuGKSokIIJILpuCPhr4DziHiOHzVLSQkpB3FNA3hX0ICBlOclnVQbM1dPigjh5SiXIZ6kkeA84Io4WsEEovR2+ZggnhywVMAb3tX0YAdNkZncZSCRVtOlenn0ghwLABQPvHd770NO9i0PzeHnMpQBo2mvfXrEyZJUhCWQXNS3SteloAXxfhhUEqGn8sCYGTysLrQBgG0GurCv2i5YVClJoks1KX7qwIn8NmCiklQNy1ztuB+ICHldntSovapb+Y7l4DtFQO9C1nNA9zBX/SzoH73v+I5mYUtVFns9N7QFdl4IqVlZsz6uANn0Di0XHAcOTLSlISGSKlq9a/KB/B+HgzAQlWVndmDdNRdvAxY0YKj9XaAjYdAOYAeO9YPcDBBbTzgPJwxA+EjqRB3gsoiAMQoUKAan4VKwyg8RVcElH9AhQoBJ4JJH6B5RJ/pE5cuUMNI9hQDaeHSxZIhTeHS1BlJB8IUKAjK5dkG8tPlDyeESgzIFLUjyFAdjhkv9g8o9/wBPl/tHlChQCVw2WbpHlHP+kyv2DyjyFAd/6fL/AGjyj0YBH7R5QoUB4rh0s3SPKEeHo/aI9hQHqcEgaCF/RI/aIUKARwaP2iOTw9B/SIUKA9RgECyRDn9OnaPIUB6ZA2jpKAIUKA6hQo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50" name="Picture 10" descr="http://img0.liveinternet.ru/images/attach/c/4/82/311/82311014_CharlesPierre__Baudelaire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08920"/>
            <a:ext cx="2550504" cy="3446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50"/>
                                        </p:tgtEl>
                                        <p:attrNameLst>
                                          <p:attrName>style.visibility</p:attrName>
                                        </p:attrNameLst>
                                      </p:cBhvr>
                                      <p:to>
                                        <p:strVal val="visible"/>
                                      </p:to>
                                    </p:set>
                                    <p:animEffect transition="in" filter="fade">
                                      <p:cBhvr>
                                        <p:cTn id="13" dur="1000"/>
                                        <p:tgtEl>
                                          <p:spTgt spid="10250"/>
                                        </p:tgtEl>
                                      </p:cBhvr>
                                    </p:animEffect>
                                    <p:anim calcmode="lin" valueType="num">
                                      <p:cBhvr>
                                        <p:cTn id="14" dur="1000" fill="hold"/>
                                        <p:tgtEl>
                                          <p:spTgt spid="10250"/>
                                        </p:tgtEl>
                                        <p:attrNameLst>
                                          <p:attrName>ppt_x</p:attrName>
                                        </p:attrNameLst>
                                      </p:cBhvr>
                                      <p:tavLst>
                                        <p:tav tm="0">
                                          <p:val>
                                            <p:strVal val="#ppt_x"/>
                                          </p:val>
                                        </p:tav>
                                        <p:tav tm="100000">
                                          <p:val>
                                            <p:strVal val="#ppt_x"/>
                                          </p:val>
                                        </p:tav>
                                      </p:tavLst>
                                    </p:anim>
                                    <p:anim calcmode="lin" valueType="num">
                                      <p:cBhvr>
                                        <p:cTn id="15"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147248" cy="1570186"/>
          </a:xfrm>
        </p:spPr>
        <p:txBody>
          <a:bodyPr>
            <a:noAutofit/>
          </a:bodyPr>
          <a:lstStyle/>
          <a:p>
            <a:r>
              <a:rPr lang="ru-RU" sz="2000" b="1" dirty="0"/>
              <a:t>У 1865 у </a:t>
            </a:r>
            <a:r>
              <a:rPr lang="ru-RU" sz="2000" b="1" dirty="0" err="1"/>
              <a:t>Бодлера</a:t>
            </a:r>
            <a:r>
              <a:rPr lang="ru-RU" sz="2000" b="1" dirty="0"/>
              <a:t> </a:t>
            </a:r>
            <a:r>
              <a:rPr lang="ru-RU" sz="2000" b="1" dirty="0" err="1"/>
              <a:t>з'явилися</a:t>
            </a:r>
            <a:r>
              <a:rPr lang="ru-RU" sz="2000" b="1" dirty="0"/>
              <a:t> </a:t>
            </a:r>
            <a:r>
              <a:rPr lang="ru-RU" sz="2000" b="1" dirty="0" err="1"/>
              <a:t>симптоми</a:t>
            </a:r>
            <a:r>
              <a:rPr lang="ru-RU" sz="2000" b="1" dirty="0"/>
              <a:t> </a:t>
            </a:r>
            <a:r>
              <a:rPr lang="ru-RU" sz="2000" b="1" dirty="0" err="1"/>
              <a:t>паралічу</a:t>
            </a:r>
            <a:r>
              <a:rPr lang="ru-RU" sz="2000" b="1" dirty="0"/>
              <a:t> </a:t>
            </a:r>
            <a:r>
              <a:rPr lang="ru-RU" sz="2000" b="1" dirty="0" err="1"/>
              <a:t>мови</a:t>
            </a:r>
            <a:r>
              <a:rPr lang="ru-RU" sz="2000" b="1" dirty="0"/>
              <a:t>. В 1866 </a:t>
            </a:r>
            <a:r>
              <a:rPr lang="ru-RU" sz="2000" b="1" dirty="0" err="1"/>
              <a:t>після</a:t>
            </a:r>
            <a:r>
              <a:rPr lang="ru-RU" sz="2000" b="1" dirty="0"/>
              <a:t> </a:t>
            </a:r>
            <a:r>
              <a:rPr lang="ru-RU" sz="2000" b="1" dirty="0" err="1"/>
              <a:t>серцевого</a:t>
            </a:r>
            <a:r>
              <a:rPr lang="ru-RU" sz="2000" b="1" dirty="0"/>
              <a:t> нападу </a:t>
            </a:r>
            <a:r>
              <a:rPr lang="ru-RU" sz="2000" b="1" dirty="0" err="1"/>
              <a:t>мати</a:t>
            </a:r>
            <a:r>
              <a:rPr lang="ru-RU" sz="2000" b="1" dirty="0"/>
              <a:t> </a:t>
            </a:r>
            <a:r>
              <a:rPr lang="ru-RU" sz="2000" b="1" dirty="0" err="1"/>
              <a:t>відвозить</a:t>
            </a:r>
            <a:r>
              <a:rPr lang="ru-RU" sz="2000" b="1" dirty="0"/>
              <a:t> </a:t>
            </a:r>
            <a:r>
              <a:rPr lang="ru-RU" sz="2000" b="1" dirty="0" err="1"/>
              <a:t>Бодлера</a:t>
            </a:r>
            <a:r>
              <a:rPr lang="ru-RU" sz="2000" b="1" dirty="0"/>
              <a:t> в Париж в </a:t>
            </a:r>
            <a:r>
              <a:rPr lang="ru-RU" sz="2000" b="1" dirty="0" err="1"/>
              <a:t>лікарню</a:t>
            </a:r>
            <a:r>
              <a:rPr lang="ru-RU" sz="2000" b="1" dirty="0"/>
              <a:t> </a:t>
            </a:r>
            <a:r>
              <a:rPr lang="ru-RU" sz="2000" b="1" dirty="0" err="1"/>
              <a:t>лікаря</a:t>
            </a:r>
            <a:r>
              <a:rPr lang="ru-RU" sz="2000" b="1" dirty="0"/>
              <a:t> </a:t>
            </a:r>
            <a:r>
              <a:rPr lang="ru-RU" sz="2000" b="1" dirty="0" err="1"/>
              <a:t>Дюваля</a:t>
            </a:r>
            <a:r>
              <a:rPr lang="ru-RU" sz="2000" b="1" dirty="0"/>
              <a:t>. 31 </a:t>
            </a:r>
            <a:r>
              <a:rPr lang="ru-RU" sz="2000" b="1" dirty="0" err="1"/>
              <a:t>серпня</a:t>
            </a:r>
            <a:r>
              <a:rPr lang="ru-RU" sz="2000" b="1" dirty="0"/>
              <a:t> 1867 </a:t>
            </a:r>
            <a:r>
              <a:rPr lang="ru-RU" sz="2000" b="1" dirty="0" err="1"/>
              <a:t>після</a:t>
            </a:r>
            <a:r>
              <a:rPr lang="ru-RU" sz="2000" b="1" dirty="0"/>
              <a:t> </a:t>
            </a:r>
            <a:r>
              <a:rPr lang="ru-RU" sz="2000" b="1" dirty="0" err="1"/>
              <a:t>довгої</a:t>
            </a:r>
            <a:r>
              <a:rPr lang="ru-RU" sz="2000" b="1" dirty="0"/>
              <a:t> </a:t>
            </a:r>
            <a:r>
              <a:rPr lang="ru-RU" sz="2000" b="1" dirty="0" err="1"/>
              <a:t>агонії</a:t>
            </a:r>
            <a:r>
              <a:rPr lang="ru-RU" sz="2000" b="1" dirty="0"/>
              <a:t> </a:t>
            </a:r>
            <a:r>
              <a:rPr lang="ru-RU" sz="2000" b="1" dirty="0" err="1"/>
              <a:t>Бодлер</a:t>
            </a:r>
            <a:r>
              <a:rPr lang="ru-RU" sz="2000" b="1" dirty="0"/>
              <a:t> помер на руках </a:t>
            </a:r>
            <a:r>
              <a:rPr lang="ru-RU" sz="2000" b="1" dirty="0" err="1"/>
              <a:t>матері</a:t>
            </a:r>
            <a:r>
              <a:rPr lang="ru-RU" sz="2000" b="1" dirty="0"/>
              <a:t>. </a:t>
            </a:r>
            <a:r>
              <a:rPr lang="ru-RU" sz="2000" b="1" dirty="0" err="1"/>
              <a:t>Похований</a:t>
            </a:r>
            <a:r>
              <a:rPr lang="ru-RU" sz="2000" b="1" dirty="0"/>
              <a:t> 2 </a:t>
            </a:r>
            <a:r>
              <a:rPr lang="ru-RU" sz="2000" b="1" dirty="0" err="1"/>
              <a:t>вересня</a:t>
            </a:r>
            <a:r>
              <a:rPr lang="ru-RU" sz="2000" b="1" dirty="0"/>
              <a:t> на </a:t>
            </a:r>
            <a:r>
              <a:rPr lang="ru-RU" sz="2000" b="1" dirty="0" err="1"/>
              <a:t>цвинтарі</a:t>
            </a:r>
            <a:r>
              <a:rPr lang="ru-RU" sz="2000" b="1" dirty="0"/>
              <a:t> </a:t>
            </a:r>
            <a:r>
              <a:rPr lang="ru-RU" sz="2000" b="1" dirty="0" err="1"/>
              <a:t>Монпарнасс</a:t>
            </a:r>
            <a:r>
              <a:rPr lang="ru-RU" sz="2000" b="1" dirty="0"/>
              <a:t> у </a:t>
            </a:r>
            <a:r>
              <a:rPr lang="ru-RU" sz="2000" b="1" dirty="0" err="1"/>
              <a:t>Парижі</a:t>
            </a:r>
            <a:r>
              <a:rPr lang="ru-RU" sz="2000" b="1" dirty="0"/>
              <a:t>. В </a:t>
            </a:r>
            <a:r>
              <a:rPr lang="ru-RU" sz="2000" b="1" dirty="0" err="1"/>
              <a:t>останню</a:t>
            </a:r>
            <a:r>
              <a:rPr lang="ru-RU" sz="2000" b="1" dirty="0"/>
              <a:t> путь </a:t>
            </a:r>
            <a:r>
              <a:rPr lang="ru-RU" sz="2000" b="1" dirty="0" err="1"/>
              <a:t>його</a:t>
            </a:r>
            <a:r>
              <a:rPr lang="ru-RU" sz="2000" b="1" dirty="0"/>
              <a:t> </a:t>
            </a:r>
            <a:r>
              <a:rPr lang="ru-RU" sz="2000" b="1" dirty="0" err="1"/>
              <a:t>проводжала</a:t>
            </a:r>
            <a:r>
              <a:rPr lang="ru-RU" sz="2000" b="1" dirty="0"/>
              <a:t> </a:t>
            </a:r>
            <a:r>
              <a:rPr lang="ru-RU" sz="2000" b="1" dirty="0" err="1"/>
              <a:t>лише</a:t>
            </a:r>
            <a:r>
              <a:rPr lang="ru-RU" sz="2000" b="1" dirty="0"/>
              <a:t> невелика </a:t>
            </a:r>
            <a:r>
              <a:rPr lang="ru-RU" sz="2000" b="1" dirty="0" err="1"/>
              <a:t>група</a:t>
            </a:r>
            <a:r>
              <a:rPr lang="ru-RU" sz="2000" b="1" dirty="0"/>
              <a:t> </a:t>
            </a:r>
            <a:r>
              <a:rPr lang="ru-RU" sz="2000" b="1" dirty="0" err="1"/>
              <a:t>друзів</a:t>
            </a:r>
            <a:r>
              <a:rPr lang="ru-RU" sz="2000" b="1" dirty="0"/>
              <a:t> .</a:t>
            </a:r>
            <a:endParaRPr lang="uk-UA" sz="2000" b="1" dirty="0"/>
          </a:p>
        </p:txBody>
      </p:sp>
      <p:pic>
        <p:nvPicPr>
          <p:cNvPr id="11268" name="Picture 4" descr="Charles Baudelaire (1821- 1867) - Charles Pierre Baudelaire (9 de abril de 1821- 31 de agosto de 1867). &lt;BR&gt; &lt;BR&gt;Fue poeta, crítico y traductor francés. LLamado poeta maldito, debido a su vida de bohemia y excesos y a la visión del mal que impregna su obra. &lt;BR&gt;Seguramente sea el poeta de mayor impacto en el Simbolismo francés. &lt;BR&gt;Las influencias más importantes sobre él fueron Théophile Gautier, Joseph de Maistre (de quien dijo que le había enseñado a pensar) y, en particular, Edgar Allan Poe, a quien tradujo extensamente. &lt;BR&gt; &lt;BR&gt;Luego de matricularse en la Facultad de Derecho, Baudelaire comienza a llevar una vida despreocupada; los altercados con la familia son constantes debido a su adicción a las drogas y al ambiente bohemio. Frecuenta prostíbulos y mantiene relaciones con Sarah, una prostituta judía del Barrio Latino. Charles la denomina La Louchette (la bizca). Además de torcer la vista, era calva. Probablemente fue ella quien le contagió la sífilis. Dentro de su obra capital, Las flores del mal, Baudelaire se refiere a Sarah en un poema, probablemente escrito en el momento en que dejó de verla asiduamente, reanudando sus relaciones con su otra amante, Jeanne Duval. &lt;BR&gt; &lt;BR&gt; [i]Une nuit que j'étais près d'une affreuse Juive, &lt;BR&gt; Comme au long d'un cadavre un cadavre étendu, &lt;BR&gt; Je me pris à songer près de ce corps vendu &lt;BR&gt; A la triste beauté dont mon désir se prive[/i] &lt;BR&gt; &lt;BR&gt; [i](Una noche en que estaba con una horrible Judía &lt;BR&gt; como un cadáver tendido junto a otro, pensaba &lt;BR&gt; al lado de aquel cuerpo vendido, en esta triste &lt;BR&gt; belleza de la cual mi deseo se priva).[/i] &lt;BR&gt; &lt;BR&gt;Baudelaire fue contemporaneo y amigo de muchos escritores y poetas influyentes, Balzac, Gérard de Nerval, Sainte-Beuve, Théodore de Banville. &lt;BR&gt; &lt;BR&gt;En sus ultimos años, Baudelaire se dedicò a traducir al francès a los autores Hoffmann y Edgar Allan Poe. &lt;BR&gt;Tambien se lo vio muy comprometido por su participación en la revolución de 1848 , de la que escribiò &quot;Las flores del mal&quot;, dichos poemas fueron considerados «ofensas a la moral pública y las buenas costumbres» y su autor fue procesado. &lt;BR&gt;Ante tales acusaciones Baudelaire respondió: &lt;BR&gt; &lt;BR&gt; [i]&quot;Todos los imbéciles de la burguesía que pronuncian las palabras inmoralidad, moralidad en el arte y demás tonterías me recuerdan a Louise Villedieu, una puta de a cinco francos, que una vez me acompañó al Louvre donde ella nunca había estado y empezó a sonrojarse y a taparse la cara. Tirándome a cada momento de la manga, me preguntaba ante las estatuas y cuadros inmortales cómo podían exhibirse públicamente semejantes indecencias&quot;.[/i] &lt;BR&gt; &lt;BR&gt;Baudelair, que padecia Sifilis y producto de esta repentinos ataques de paralisis sumado a la hemiplejia y vaya a saber que màs... termino muriendo en Parìs. &lt;BR&gt;REPOSA EN PAZ junto a su padrastro en el Cementerio de Montparnasse, Paris (Francia). &lt;BR&gt; &lt;BR&gt;Baudelaire fue para algunos la crítica y síntesis del Romanticismo, para otros el precursor del simbolismo, y tal vez haya sido ambas cosas al mismo tiempo. También es considerado el padre espiritual del decadentismo que aspira a épater la bourgeoisie (escandalizar a la burguesía). Los críticos coinciden al señalar que formalmente abrió el camino de la poesía moderna. Su oscilación entre lo sublime y lo diabólico, lo elevado y lo grosero, el ideal y el aburrimiento angustioso (el Spleen) se corresponde con un espíritu nuevo, y precursor, en la percepción de la vida urbana.Todo lo cual fue de importancia decisiva para el desarrollo de la poesía en el siglo XX, junto con la experimentación de Arthur Rimbaud, el principal de los poetas &quot;malditos&quot;, quizá el mejor heredero de Baudelaire. &lt;BR&gt; &lt;BR&gt;************************************************************ &lt;BR&gt; &lt;BR&gt;[i]Hoy Martes 13 iniciando un nuevo TOPICO semanal, que responde a la consigna[/i] [b]&quot;FIAMBRINES A PIACERE&quot;[/b] [i]muertitos a gusto...a pedido de los morbosos que frecuentan[/i] REPOSAN EN PAZ. &lt;BR&gt; &lt;BR&gt;[u]El fiambre de hoy es a pedido de[/u] : &lt;BR&gt; &lt;BR&gt;[b]La Srta. Cronopia[/b] , vitalicia de REPOSAN EN PAZ. &lt;BR&gt; &lt;BR&gt;Tambien lo pidieon dos flogs màs, de los cuales desconzco sus tutores y/o encargados. &lt;BR&gt; &lt;BR&gt;[b]Aprovechen a hacer sus pedidos, la parca esta de buen humor :P &lt;BR&gt; &lt;BR&gt;[b]SALUDOS y condolencias para todos ;)[/b] &lt;BR&gt; &lt;BR&gt;************************************************************ &lt;BR&gt; - Foto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35413"/>
            <a:ext cx="2621285" cy="4187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1270" name="Picture 6" descr="http://static.gazeta.ua/img/cache/preview/378/378103_w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181" y="2400203"/>
            <a:ext cx="3038753" cy="2880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3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arn(inVertical)">
                                      <p:cBhvr>
                                        <p:cTn id="7" dur="500"/>
                                        <p:tgtEl>
                                          <p:spTgt spid="112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wipe(down)">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576" y="-459432"/>
            <a:ext cx="8229600" cy="1143000"/>
          </a:xfrm>
          <a:scene3d>
            <a:camera prst="isometricRightUp"/>
            <a:lightRig rig="threePt" dir="t"/>
          </a:scene3d>
        </p:spPr>
        <p:txBody>
          <a:bodyPr>
            <a:noAutofit/>
          </a:bodyPr>
          <a:lstStyle/>
          <a:p>
            <a:pPr algn="l"/>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Виконувала</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Маковоз</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Мар</a:t>
            </a:r>
            <a:r>
              <a:rPr lang="uk-U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ія</a:t>
            </a: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учениця 10- А класу</a:t>
            </a:r>
            <a:b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348" y="1844824"/>
            <a:ext cx="6189749" cy="4224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91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vi-VN" sz="2000" b="1" dirty="0"/>
              <a:t>Шарль П'єр Бодле́р </a:t>
            </a:r>
            <a:r>
              <a:rPr lang="vi-VN" sz="2000" b="1" dirty="0" smtClean="0"/>
              <a:t>(</a:t>
            </a:r>
            <a:r>
              <a:rPr lang="en-US" sz="2000" b="1" dirty="0" smtClean="0"/>
              <a:t>9 </a:t>
            </a:r>
            <a:r>
              <a:rPr lang="vi-VN" sz="2000" b="1" dirty="0"/>
              <a:t>квітня 1821, Париж — </a:t>
            </a:r>
            <a:r>
              <a:rPr lang="ru-RU" sz="2000" b="1" dirty="0" smtClean="0"/>
              <a:t>помер</a:t>
            </a:r>
            <a:r>
              <a:rPr lang="vi-VN" sz="2000" b="1" dirty="0" smtClean="0"/>
              <a:t>31 </a:t>
            </a:r>
            <a:r>
              <a:rPr lang="vi-VN" sz="2000" b="1" dirty="0"/>
              <a:t>серпня </a:t>
            </a:r>
            <a:r>
              <a:rPr lang="vi-VN" sz="2000" b="1" dirty="0" smtClean="0"/>
              <a:t>186</a:t>
            </a:r>
            <a:r>
              <a:rPr lang="ru-RU" sz="2000" b="1" dirty="0" smtClean="0"/>
              <a:t>7</a:t>
            </a:r>
            <a:r>
              <a:rPr lang="vi-VN" sz="2000" b="1" dirty="0" smtClean="0"/>
              <a:t>,</a:t>
            </a:r>
            <a:r>
              <a:rPr lang="vi-VN" sz="2000" b="1" dirty="0"/>
              <a:t> </a:t>
            </a:r>
            <a:r>
              <a:rPr lang="vi-VN" sz="2000" b="1" dirty="0" smtClean="0"/>
              <a:t>Париж)</a:t>
            </a:r>
            <a:r>
              <a:rPr lang="vi-VN" sz="2000" b="1" dirty="0"/>
              <a:t> — французький поет, літературний критик та перекладач, один з найвпливовіших представників французької літератури 19 століття.</a:t>
            </a:r>
            <a:endParaRPr lang="uk-UA" sz="2000" b="1" dirty="0"/>
          </a:p>
        </p:txBody>
      </p:sp>
      <p:pic>
        <p:nvPicPr>
          <p:cNvPr id="1026" name="Picture 2" descr="http://vampirelegends.files.wordpress.com/2010/06/baudelai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2" y="1772816"/>
            <a:ext cx="4181475" cy="4562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2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Autofit/>
          </a:bodyPr>
          <a:lstStyle/>
          <a:p>
            <a:r>
              <a:rPr lang="uk-UA" sz="2000" b="1" dirty="0"/>
              <a:t>Народився 9 квітня 1821 в Парижі. Рано втратив батька. Його виховував вітчим — офіцер французької армії Жак Опік (1789–1857), який згодом зробив блискучу військову (генерал), дипломатичну (посол у Мадриді) і політичну (сенатор) кар'єри. В 1832 сім'я переїхала в Ліон. 1833 року Бодлер вступив до ліонського Королівського коледжу і мешкав у пансіоні.</a:t>
            </a:r>
          </a:p>
        </p:txBody>
      </p:sp>
      <p:pic>
        <p:nvPicPr>
          <p:cNvPr id="2050" name="Picture 2" descr="https://www.komar.de/fileadmin/media/Fototapeten_Bilder/1-613_Cite_de_Paris_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62095"/>
            <a:ext cx="3790542" cy="2615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2" name="Picture 4" descr="http://o-france.ru/wp-content/uploads/2013/08/08576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65857"/>
            <a:ext cx="374441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7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050"/>
                                        </p:tgtEl>
                                        <p:attrNameLst>
                                          <p:attrName>r</p:attrName>
                                        </p:attrNameLst>
                                      </p:cBhvr>
                                    </p:animRot>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uk-UA" sz="1800" b="1" dirty="0"/>
              <a:t>Після повернення сім'ї в Париж в 1836 Бодлер продовжив освіту в Ліцеї Людовіка Великого; він знову жив у пансіоні, суворий режим якого вітчим вважав необхідним для виховання непокірного пасинка. В 1837 Бодлер написав свій перший </a:t>
            </a:r>
            <a:r>
              <a:rPr lang="uk-UA" sz="1800" b="1" dirty="0" smtClean="0"/>
              <a:t>вірш </a:t>
            </a:r>
            <a:r>
              <a:rPr lang="uk-UA" sz="1800" b="1" dirty="0"/>
              <a:t> «Несумісність» </a:t>
            </a:r>
            <a:r>
              <a:rPr lang="uk-UA" sz="1800" b="1" dirty="0" smtClean="0"/>
              <a:t>. В</a:t>
            </a:r>
            <a:r>
              <a:rPr lang="uk-UA" sz="1800" b="1" dirty="0"/>
              <a:t> </a:t>
            </a:r>
            <a:r>
              <a:rPr lang="uk-UA" sz="1800" b="1" dirty="0" smtClean="0"/>
              <a:t>1839 його </a:t>
            </a:r>
            <a:r>
              <a:rPr lang="uk-UA" sz="1800" b="1" dirty="0"/>
              <a:t>виключили з Ліцею, але вже в серпні він здав іспити на бакалавра.</a:t>
            </a:r>
          </a:p>
        </p:txBody>
      </p:sp>
      <p:pic>
        <p:nvPicPr>
          <p:cNvPr id="3074" name="Picture 2" descr="http://img-fotki.yandex.ru/get/5626/27465478.71/0_af7ce_db604812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3456384" cy="3171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http://www.eurodiplom.ru/backend/photos/userfiles/1/obrazki/wuzy/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00593"/>
            <a:ext cx="3168352"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barn(inVertical)">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800" b="1" dirty="0"/>
              <a:t>1839–1841 — слухав лекції з права в </a:t>
            </a:r>
            <a:r>
              <a:rPr lang="uk-UA" sz="1800" b="1" dirty="0" err="1"/>
              <a:t>Сорбонні</a:t>
            </a:r>
            <a:r>
              <a:rPr lang="uk-UA" sz="1800" b="1" dirty="0"/>
              <a:t>. Зближається з паризькою богемою. В 1841 батьки відправили його в морську подорож до Атланти, щоб врятувати його від цього середовища. Але у вересні Бодлер перериває плавання і кілька місяців живе на о. Маврикій. В 1842 — повертається в Париж. Після досягнення </a:t>
            </a:r>
            <a:r>
              <a:rPr lang="uk-UA" sz="1800" b="1" dirty="0" smtClean="0"/>
              <a:t>повноліття Бодлер </a:t>
            </a:r>
            <a:r>
              <a:rPr lang="uk-UA" sz="1800" b="1" dirty="0"/>
              <a:t>успадковує батьківські 75 тис. франків.</a:t>
            </a:r>
          </a:p>
        </p:txBody>
      </p:sp>
      <p:pic>
        <p:nvPicPr>
          <p:cNvPr id="4098" name="Picture 2" descr="http://upload.wikimedia.org/wikipedia/commons/0/08/Amphith%C3%A9%C3%A2tre_Sor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374441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100" name="Picture 4" descr="http://turbiznes.info/files/mRectoursImages/large/4ZebCj82mB_6734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223" y="2312876"/>
            <a:ext cx="3952732"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098"/>
                                        </p:tgtEl>
                                        <p:attrNameLst>
                                          <p:attrName>r</p:attrName>
                                        </p:attrNameLst>
                                      </p:cBhvr>
                                    </p:animRot>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ipe(down)">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143000"/>
          </a:xfrm>
        </p:spPr>
        <p:txBody>
          <a:bodyPr>
            <a:noAutofit/>
          </a:bodyPr>
          <a:lstStyle/>
          <a:p>
            <a:r>
              <a:rPr lang="ru-RU" sz="2000" b="1" dirty="0"/>
              <a:t>У 1843 </a:t>
            </a:r>
            <a:r>
              <a:rPr lang="ru-RU" sz="2000" b="1" dirty="0" err="1"/>
              <a:t>він</a:t>
            </a:r>
            <a:r>
              <a:rPr lang="ru-RU" sz="2000" b="1" dirty="0"/>
              <a:t> став </a:t>
            </a:r>
            <a:r>
              <a:rPr lang="ru-RU" sz="2000" b="1" dirty="0" err="1"/>
              <a:t>працювати</a:t>
            </a:r>
            <a:r>
              <a:rPr lang="ru-RU" sz="2000" b="1" dirty="0"/>
              <a:t> в </a:t>
            </a:r>
            <a:r>
              <a:rPr lang="ru-RU" sz="2000" b="1" dirty="0" err="1"/>
              <a:t>літературних</a:t>
            </a:r>
            <a:r>
              <a:rPr lang="ru-RU" sz="2000" b="1" dirty="0"/>
              <a:t> журналах, </a:t>
            </a:r>
            <a:r>
              <a:rPr lang="ru-RU" sz="2000" b="1" dirty="0" err="1"/>
              <a:t>передусім</a:t>
            </a:r>
            <a:r>
              <a:rPr lang="ru-RU" sz="2000" b="1" dirty="0"/>
              <a:t> як автор </a:t>
            </a:r>
            <a:r>
              <a:rPr lang="ru-RU" sz="2000" b="1" dirty="0" err="1"/>
              <a:t>оглядів</a:t>
            </a:r>
            <a:r>
              <a:rPr lang="ru-RU" sz="2000" b="1" dirty="0"/>
              <a:t> і </a:t>
            </a:r>
            <a:r>
              <a:rPr lang="ru-RU" sz="2000" b="1" dirty="0" err="1"/>
              <a:t>рецензій</a:t>
            </a:r>
            <a:r>
              <a:rPr lang="ru-RU" sz="2000" b="1" dirty="0"/>
              <a:t> про </a:t>
            </a:r>
            <a:r>
              <a:rPr lang="ru-RU" sz="2000" b="1" dirty="0" err="1"/>
              <a:t>культурне</a:t>
            </a:r>
            <a:r>
              <a:rPr lang="ru-RU" sz="2000" b="1" dirty="0"/>
              <a:t> </a:t>
            </a:r>
            <a:r>
              <a:rPr lang="ru-RU" sz="2000" b="1" dirty="0" err="1"/>
              <a:t>життя</a:t>
            </a:r>
            <a:r>
              <a:rPr lang="ru-RU" sz="2000" b="1" dirty="0"/>
              <a:t> Парижа. </a:t>
            </a:r>
            <a:r>
              <a:rPr lang="ru-RU" sz="2000" b="1" dirty="0" err="1"/>
              <a:t>Знайомиться</a:t>
            </a:r>
            <a:r>
              <a:rPr lang="ru-RU" sz="2000" b="1" dirty="0"/>
              <a:t> з </a:t>
            </a:r>
            <a:r>
              <a:rPr lang="ru-RU" sz="2000" b="1" dirty="0" err="1"/>
              <a:t>головними</a:t>
            </a:r>
            <a:r>
              <a:rPr lang="ru-RU" sz="2000" b="1" dirty="0"/>
              <a:t> </a:t>
            </a:r>
            <a:r>
              <a:rPr lang="ru-RU" sz="2000" b="1" dirty="0" err="1"/>
              <a:t>письменниками</a:t>
            </a:r>
            <a:r>
              <a:rPr lang="ru-RU" sz="2000" b="1" dirty="0"/>
              <a:t> і </a:t>
            </a:r>
            <a:r>
              <a:rPr lang="ru-RU" sz="2000" b="1" dirty="0" err="1"/>
              <a:t>поетами</a:t>
            </a:r>
            <a:r>
              <a:rPr lang="ru-RU" sz="2000" b="1" dirty="0"/>
              <a:t> </a:t>
            </a:r>
            <a:r>
              <a:rPr lang="ru-RU" sz="2000" b="1" dirty="0" err="1"/>
              <a:t>Франції</a:t>
            </a:r>
            <a:r>
              <a:rPr lang="ru-RU" sz="2000" b="1" dirty="0"/>
              <a:t>: Оноре де Бальзаком, Жераром де </a:t>
            </a:r>
            <a:r>
              <a:rPr lang="ru-RU" sz="2000" b="1" dirty="0" err="1"/>
              <a:t>Нервалем</a:t>
            </a:r>
            <a:r>
              <a:rPr lang="ru-RU" sz="2000" b="1" dirty="0"/>
              <a:t>, </a:t>
            </a:r>
            <a:r>
              <a:rPr lang="ru-RU" sz="2000" b="1" dirty="0" err="1"/>
              <a:t>Теофілем</a:t>
            </a:r>
            <a:r>
              <a:rPr lang="ru-RU" sz="2000" b="1" dirty="0"/>
              <a:t> </a:t>
            </a:r>
            <a:r>
              <a:rPr lang="ru-RU" sz="2000" b="1" dirty="0" err="1"/>
              <a:t>Готьє</a:t>
            </a:r>
            <a:r>
              <a:rPr lang="ru-RU" sz="2000" b="1" dirty="0"/>
              <a:t>, </a:t>
            </a:r>
            <a:r>
              <a:rPr lang="ru-RU" sz="2000" b="1" dirty="0" err="1"/>
              <a:t>Сент-Бевом</a:t>
            </a:r>
            <a:r>
              <a:rPr lang="ru-RU" sz="2000" b="1" dirty="0"/>
              <a:t>, </a:t>
            </a:r>
            <a:r>
              <a:rPr lang="ru-RU" sz="2000" b="1" dirty="0" err="1"/>
              <a:t>Віктором</a:t>
            </a:r>
            <a:r>
              <a:rPr lang="ru-RU" sz="2000" b="1" dirty="0"/>
              <a:t> Гюго </a:t>
            </a:r>
            <a:r>
              <a:rPr lang="ru-RU" sz="2000" b="1" dirty="0" err="1"/>
              <a:t>іП'єром</a:t>
            </a:r>
            <a:r>
              <a:rPr lang="ru-RU" sz="2000" b="1" dirty="0"/>
              <a:t> </a:t>
            </a:r>
            <a:r>
              <a:rPr lang="ru-RU" sz="2000" b="1" dirty="0" err="1" smtClean="0"/>
              <a:t>Дюпоно</a:t>
            </a:r>
            <a:r>
              <a:rPr lang="ru-RU" sz="2000" b="1" dirty="0" smtClean="0"/>
              <a:t>.</a:t>
            </a:r>
            <a:r>
              <a:rPr lang="ru-RU" sz="2000" b="1" dirty="0"/>
              <a:t> </a:t>
            </a:r>
            <a:r>
              <a:rPr lang="ru-RU" sz="2000" b="1" dirty="0" err="1"/>
              <a:t>Богемний</a:t>
            </a:r>
            <a:r>
              <a:rPr lang="ru-RU" sz="2000" b="1" dirty="0"/>
              <a:t> </a:t>
            </a:r>
            <a:r>
              <a:rPr lang="ru-RU" sz="2000" b="1" dirty="0" err="1"/>
              <a:t>спосіб</a:t>
            </a:r>
            <a:r>
              <a:rPr lang="ru-RU" sz="2000" b="1" dirty="0"/>
              <a:t> </a:t>
            </a:r>
            <a:r>
              <a:rPr lang="ru-RU" sz="2000" b="1" dirty="0" err="1"/>
              <a:t>життя</a:t>
            </a:r>
            <a:r>
              <a:rPr lang="ru-RU" sz="2000" b="1" dirty="0"/>
              <a:t> і </a:t>
            </a:r>
            <a:r>
              <a:rPr lang="ru-RU" sz="2000" b="1" dirty="0" err="1"/>
              <a:t>пристрасть</a:t>
            </a:r>
            <a:r>
              <a:rPr lang="ru-RU" sz="2000" b="1" dirty="0"/>
              <a:t> до </a:t>
            </a:r>
            <a:r>
              <a:rPr lang="ru-RU" sz="2000" b="1" dirty="0" err="1"/>
              <a:t>колекціонування</a:t>
            </a:r>
            <a:r>
              <a:rPr lang="ru-RU" sz="2000" b="1" dirty="0"/>
              <a:t> </a:t>
            </a:r>
            <a:r>
              <a:rPr lang="ru-RU" sz="2000" b="1" dirty="0" err="1"/>
              <a:t>живопису</a:t>
            </a:r>
            <a:r>
              <a:rPr lang="ru-RU" sz="2000" b="1" dirty="0"/>
              <a:t> </a:t>
            </a:r>
            <a:r>
              <a:rPr lang="ru-RU" sz="2000" b="1" dirty="0" err="1"/>
              <a:t>втягують</a:t>
            </a:r>
            <a:r>
              <a:rPr lang="ru-RU" sz="2000" b="1" dirty="0"/>
              <a:t> </a:t>
            </a:r>
            <a:r>
              <a:rPr lang="ru-RU" sz="2000" b="1" dirty="0" err="1"/>
              <a:t>його</a:t>
            </a:r>
            <a:r>
              <a:rPr lang="ru-RU" sz="2000" b="1" dirty="0"/>
              <a:t> у </a:t>
            </a:r>
            <a:r>
              <a:rPr lang="ru-RU" sz="2000" b="1" dirty="0" err="1"/>
              <a:t>величезні</a:t>
            </a:r>
            <a:r>
              <a:rPr lang="ru-RU" sz="2000" b="1" dirty="0"/>
              <a:t> </a:t>
            </a:r>
            <a:r>
              <a:rPr lang="ru-RU" sz="2000" b="1" dirty="0" err="1"/>
              <a:t>витрати</a:t>
            </a:r>
            <a:r>
              <a:rPr lang="ru-RU" sz="2000" b="1" dirty="0"/>
              <a:t>. За два роки </a:t>
            </a:r>
            <a:r>
              <a:rPr lang="ru-RU" sz="2000" b="1" dirty="0" err="1"/>
              <a:t>він</a:t>
            </a:r>
            <a:r>
              <a:rPr lang="ru-RU" sz="2000" b="1" dirty="0"/>
              <a:t> </a:t>
            </a:r>
            <a:r>
              <a:rPr lang="ru-RU" sz="2000" b="1" dirty="0" err="1"/>
              <a:t>розтратив</a:t>
            </a:r>
            <a:r>
              <a:rPr lang="ru-RU" sz="2000" b="1" dirty="0"/>
              <a:t> </a:t>
            </a:r>
            <a:r>
              <a:rPr lang="ru-RU" sz="2000" b="1" dirty="0" err="1"/>
              <a:t>третину</a:t>
            </a:r>
            <a:r>
              <a:rPr lang="ru-RU" sz="2000" b="1" dirty="0"/>
              <a:t> </a:t>
            </a:r>
            <a:r>
              <a:rPr lang="ru-RU" sz="2000" b="1" dirty="0" err="1"/>
              <a:t>успадкованих</a:t>
            </a:r>
            <a:r>
              <a:rPr lang="ru-RU" sz="2000" b="1" dirty="0"/>
              <a:t> грошей.</a:t>
            </a:r>
            <a:endParaRPr lang="uk-UA" sz="2000" b="1" dirty="0"/>
          </a:p>
        </p:txBody>
      </p:sp>
      <p:pic>
        <p:nvPicPr>
          <p:cNvPr id="5122" name="Picture 2" descr="HBalz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1905000" cy="2419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4" name="Picture 4" descr="Gérard de Ner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906788"/>
            <a:ext cx="1905000" cy="2581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6" name="Picture 6" descr="Auguste de Chatillon - Portrait de Théophile Gauti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17" y="2580958"/>
            <a:ext cx="1453252" cy="2397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thumb/c/ce/Sainte-Beuve.jpg/250px-Sainte-Beu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3516263"/>
            <a:ext cx="2381250" cy="2971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4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barn(inVertical)">
                                      <p:cBhvr>
                                        <p:cTn id="18" dur="500"/>
                                        <p:tgtEl>
                                          <p:spTgt spid="5126"/>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wipe(down)">
                                      <p:cBhvr>
                                        <p:cTn id="2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Autofit/>
          </a:bodyPr>
          <a:lstStyle/>
          <a:p>
            <a:r>
              <a:rPr lang="uk-UA" sz="2000" b="1" dirty="0"/>
              <a:t> У 1844 за рішенням сімейної ради над Бодлером встановлюється опіка. Він гостро переживає приниження. В 1845 робить спробу самогубства. Наприкінці 1845 року остаточно пориває з вітчимом. Того ж року відбувся його літературний дебют: у журналі «Художник» (</a:t>
            </a:r>
            <a:r>
              <a:rPr lang="en-US" sz="2000" b="1" i="1" dirty="0"/>
              <a:t>Artiste</a:t>
            </a:r>
            <a:r>
              <a:rPr lang="en-US" sz="2000" b="1" dirty="0"/>
              <a:t>) </a:t>
            </a:r>
            <a:r>
              <a:rPr lang="uk-UA" sz="2000" b="1" dirty="0" err="1"/>
              <a:t>публікуєтьс</a:t>
            </a:r>
            <a:r>
              <a:rPr lang="uk-UA" sz="2000" b="1" dirty="0"/>
              <a:t>я сонет «Дамі креолці» (</a:t>
            </a:r>
            <a:r>
              <a:rPr lang="en-US" sz="2000" b="1" i="1" dirty="0"/>
              <a:t>A </a:t>
            </a:r>
            <a:r>
              <a:rPr lang="en-US" sz="2000" b="1" i="1" dirty="0" err="1"/>
              <a:t>une</a:t>
            </a:r>
            <a:r>
              <a:rPr lang="en-US" sz="2000" b="1" i="1" dirty="0"/>
              <a:t> dame creole</a:t>
            </a:r>
            <a:r>
              <a:rPr lang="en-US" sz="2000" b="1" dirty="0"/>
              <a:t>), </a:t>
            </a:r>
            <a:r>
              <a:rPr lang="uk-UA" sz="2000" b="1" dirty="0"/>
              <a:t>складений ще в період його перебування на Маврикії.</a:t>
            </a:r>
          </a:p>
        </p:txBody>
      </p:sp>
      <p:pic>
        <p:nvPicPr>
          <p:cNvPr id="6146" name="Picture 2" descr="Журнал "/>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15816" y="2276872"/>
            <a:ext cx="3029322" cy="4119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Autofit/>
          </a:bodyPr>
          <a:lstStyle/>
          <a:p>
            <a:r>
              <a:rPr lang="uk-UA" sz="2000" b="1" dirty="0"/>
              <a:t>У 1846 — виходить брошура «Салон 1846 року» (</a:t>
            </a:r>
            <a:r>
              <a:rPr lang="en-US" sz="2000" b="1" i="1" dirty="0"/>
              <a:t>Le salon de 1846</a:t>
            </a:r>
            <a:r>
              <a:rPr lang="en-US" sz="2000" b="1" dirty="0"/>
              <a:t>). </a:t>
            </a:r>
            <a:r>
              <a:rPr lang="uk-UA" sz="2000" b="1" dirty="0"/>
              <a:t>Бодлер вступає в «Товариство літераторів». А в 1847 — публікує в «Бюлетені», який видає «Товариство» свою першу поему в прозі «</a:t>
            </a:r>
            <a:r>
              <a:rPr lang="uk-UA" sz="2000" b="1" dirty="0" err="1"/>
              <a:t>Фанфарло</a:t>
            </a:r>
            <a:r>
              <a:rPr lang="uk-UA" sz="2000" b="1" dirty="0"/>
              <a:t>» (</a:t>
            </a:r>
            <a:r>
              <a:rPr lang="en-US" sz="2000" b="1" i="1" dirty="0"/>
              <a:t>La </a:t>
            </a:r>
            <a:r>
              <a:rPr lang="en-US" sz="2000" b="1" i="1" dirty="0" err="1"/>
              <a:t>Fanfarlo</a:t>
            </a:r>
            <a:r>
              <a:rPr lang="en-US" sz="2000" b="1" dirty="0"/>
              <a:t>). </a:t>
            </a:r>
            <a:r>
              <a:rPr lang="uk-UA" sz="2000" b="1" dirty="0"/>
              <a:t>Значно розширює коло своїх знайомств: крім поетів і письменників до нього входять художники (Делакруа, </a:t>
            </a:r>
            <a:r>
              <a:rPr lang="uk-UA" sz="2000" b="1" dirty="0" err="1"/>
              <a:t>Курбе</a:t>
            </a:r>
            <a:r>
              <a:rPr lang="uk-UA" sz="2000" b="1" dirty="0"/>
              <a:t>, </a:t>
            </a:r>
            <a:r>
              <a:rPr lang="uk-UA" sz="2000" b="1" dirty="0" err="1"/>
              <a:t>Дом'є</a:t>
            </a:r>
            <a:r>
              <a:rPr lang="uk-UA" sz="2000" b="1" dirty="0"/>
              <a:t>, Мане), відомий фотограф </a:t>
            </a:r>
            <a:r>
              <a:rPr lang="uk-UA" sz="2000" b="1" dirty="0" err="1"/>
              <a:t>Надар</a:t>
            </a:r>
            <a:r>
              <a:rPr lang="uk-UA" sz="2000" b="1" dirty="0"/>
              <a:t> і майбутній видавець його поетичних збірників </a:t>
            </a:r>
            <a:r>
              <a:rPr lang="uk-UA" sz="2000" b="1" dirty="0" err="1"/>
              <a:t>Пуле-Малассі</a:t>
            </a:r>
            <a:r>
              <a:rPr lang="uk-UA" sz="2000" b="1" dirty="0"/>
              <a:t>.</a:t>
            </a:r>
          </a:p>
        </p:txBody>
      </p:sp>
      <p:pic>
        <p:nvPicPr>
          <p:cNvPr id="7170" name="Picture 2" descr="http://primetour.ua/files/KLAO_pravlen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17399"/>
            <a:ext cx="3816424" cy="2507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7172" name="Picture 4" descr="http://img1.labirint.ru/books/299116/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564904"/>
            <a:ext cx="2095500"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У 1848 </a:t>
            </a:r>
            <a:r>
              <a:rPr lang="ru-RU" sz="2400" b="1" dirty="0" err="1"/>
              <a:t>році</a:t>
            </a:r>
            <a:r>
              <a:rPr lang="ru-RU" sz="2400" b="1" dirty="0"/>
              <a:t> </a:t>
            </a:r>
            <a:r>
              <a:rPr lang="ru-RU" sz="2400" b="1" dirty="0" err="1"/>
              <a:t>під</a:t>
            </a:r>
            <a:r>
              <a:rPr lang="ru-RU" sz="2400" b="1" dirty="0"/>
              <a:t> час </a:t>
            </a:r>
            <a:r>
              <a:rPr lang="ru-RU" sz="2400" b="1" dirty="0" err="1"/>
              <a:t>Лютневої</a:t>
            </a:r>
            <a:r>
              <a:rPr lang="ru-RU" sz="2400" b="1" dirty="0"/>
              <a:t> </a:t>
            </a:r>
            <a:r>
              <a:rPr lang="ru-RU" sz="2400" b="1" dirty="0" err="1"/>
              <a:t>революції</a:t>
            </a:r>
            <a:r>
              <a:rPr lang="ru-RU" sz="2400" b="1" dirty="0"/>
              <a:t> 1848 </a:t>
            </a:r>
            <a:r>
              <a:rPr lang="ru-RU" sz="2400" b="1" dirty="0" err="1"/>
              <a:t>бореться</a:t>
            </a:r>
            <a:r>
              <a:rPr lang="ru-RU" sz="2400" b="1" dirty="0"/>
              <a:t> на </a:t>
            </a:r>
            <a:r>
              <a:rPr lang="ru-RU" sz="2400" b="1" dirty="0" err="1"/>
              <a:t>барикадах</a:t>
            </a:r>
            <a:r>
              <a:rPr lang="ru-RU" sz="2400" b="1" dirty="0"/>
              <a:t> </a:t>
            </a:r>
            <a:r>
              <a:rPr lang="ru-RU" sz="2400" b="1" dirty="0" err="1"/>
              <a:t>проти</a:t>
            </a:r>
            <a:r>
              <a:rPr lang="ru-RU" sz="2400" b="1" dirty="0"/>
              <a:t> </a:t>
            </a:r>
            <a:r>
              <a:rPr lang="ru-RU" sz="2400" b="1" dirty="0" err="1"/>
              <a:t>королівських</a:t>
            </a:r>
            <a:r>
              <a:rPr lang="ru-RU" sz="2400" b="1" dirty="0"/>
              <a:t> </a:t>
            </a:r>
            <a:r>
              <a:rPr lang="ru-RU" sz="2400" b="1" dirty="0" err="1"/>
              <a:t>військ</a:t>
            </a:r>
            <a:r>
              <a:rPr lang="ru-RU" sz="2400" b="1" dirty="0"/>
              <a:t>. В 1851 — в </a:t>
            </a:r>
            <a:r>
              <a:rPr lang="ru-RU" sz="2400" b="1" dirty="0" err="1"/>
              <a:t>дні</a:t>
            </a:r>
            <a:r>
              <a:rPr lang="ru-RU" sz="2400" b="1" dirty="0"/>
              <a:t> державного перевороту Наполеона ІІІ (</a:t>
            </a:r>
            <a:r>
              <a:rPr lang="ru-RU" sz="2400" b="1" dirty="0" err="1"/>
              <a:t>грудень</a:t>
            </a:r>
            <a:r>
              <a:rPr lang="ru-RU" sz="2400" b="1" dirty="0"/>
              <a:t> 1851) </a:t>
            </a:r>
            <a:r>
              <a:rPr lang="ru-RU" sz="2400" b="1" dirty="0" err="1"/>
              <a:t>бере</a:t>
            </a:r>
            <a:r>
              <a:rPr lang="ru-RU" sz="2400" b="1" dirty="0"/>
              <a:t> участь у </a:t>
            </a:r>
            <a:r>
              <a:rPr lang="ru-RU" sz="2400" b="1" dirty="0" err="1"/>
              <a:t>вуличних</a:t>
            </a:r>
            <a:r>
              <a:rPr lang="ru-RU" sz="2400" b="1" dirty="0"/>
              <a:t> боях.</a:t>
            </a:r>
            <a:endParaRPr lang="uk-UA" sz="2400" b="1" dirty="0"/>
          </a:p>
        </p:txBody>
      </p:sp>
      <p:pic>
        <p:nvPicPr>
          <p:cNvPr id="8194" name="Picture 2" descr="http://upload.wikimedia.org/wikipedia/commons/thumb/8/83/Lar9_philippo_001z.jpg/250px-Lar9_philippo_001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3600400"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8196" name="Picture 4" descr="http://www.vokrugsveta.ru/encyclopedia/images/thumb/5/59/NfpoleonKab.jpg/250px-NfpoleonK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204864"/>
            <a:ext cx="2381250" cy="398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barn(inVertical)">
                                      <p:cBhvr>
                                        <p:cTn id="11"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99</Words>
  <Application>Microsoft Office PowerPoint</Application>
  <PresentationFormat>Экран (4:3)</PresentationFormat>
  <Paragraphs>13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Шарль П'єр Бодлер</vt:lpstr>
      <vt:lpstr>Шарль П'єр Бодле́р (9 квітня 1821, Париж — помер31 серпня 1867, Париж) — французький поет, літературний критик та перекладач, один з найвпливовіших представників французької літератури 19 століття.</vt:lpstr>
      <vt:lpstr>Народився 9 квітня 1821 в Парижі. Рано втратив батька. Його виховував вітчим — офіцер французької армії Жак Опік (1789–1857), який згодом зробив блискучу військову (генерал), дипломатичну (посол у Мадриді) і політичну (сенатор) кар'єри. В 1832 сім'я переїхала в Ліон. 1833 року Бодлер вступив до ліонського Королівського коледжу і мешкав у пансіоні.</vt:lpstr>
      <vt:lpstr>Після повернення сім'ї в Париж в 1836 Бодлер продовжив освіту в Ліцеї Людовіка Великого; він знову жив у пансіоні, суворий режим якого вітчим вважав необхідним для виховання непокірного пасинка. В 1837 Бодлер написав свій перший вірш  «Несумісність» . В 1839 його виключили з Ліцею, але вже в серпні він здав іспити на бакалавра.</vt:lpstr>
      <vt:lpstr>1839–1841 — слухав лекції з права в Сорбонні. Зближається з паризькою богемою. В 1841 батьки відправили його в морську подорож до Атланти, щоб врятувати його від цього середовища. Але у вересні Бодлер перериває плавання і кілька місяців живе на о. Маврикій. В 1842 — повертається в Париж. Після досягнення повноліття Бодлер успадковує батьківські 75 тис. франків.</vt:lpstr>
      <vt:lpstr>У 1843 він став працювати в літературних журналах, передусім як автор оглядів і рецензій про культурне життя Парижа. Знайомиться з головними письменниками і поетами Франції: Оноре де Бальзаком, Жераром де Нервалем, Теофілем Готьє, Сент-Бевом, Віктором Гюго іП'єром Дюпоно. Богемний спосіб життя і пристрасть до колекціонування живопису втягують його у величезні витрати. За два роки він розтратив третину успадкованих грошей.</vt:lpstr>
      <vt:lpstr> У 1844 за рішенням сімейної ради над Бодлером встановлюється опіка. Він гостро переживає приниження. В 1845 робить спробу самогубства. Наприкінці 1845 року остаточно пориває з вітчимом. Того ж року відбувся його літературний дебют: у журналі «Художник» (Artiste) публікується сонет «Дамі креолці» (A une dame creole), складений ще в період його перебування на Маврикії.</vt:lpstr>
      <vt:lpstr>У 1846 — виходить брошура «Салон 1846 року» (Le salon de 1846). Бодлер вступає в «Товариство літераторів». А в 1847 — публікує в «Бюлетені», який видає «Товариство» свою першу поему в прозі «Фанфарло» (La Fanfarlo). Значно розширює коло своїх знайомств: крім поетів і письменників до нього входять художники (Делакруа, Курбе, Дом'є, Мане), відомий фотограф Надар і майбутній видавець його поетичних збірників Пуле-Малассі.</vt:lpstr>
      <vt:lpstr>У 1848 році під час Лютневої революції 1848 бореться на барикадах проти королівських військ. В 1851 — в дні державного перевороту Наполеона ІІІ (грудень 1851) бере участь у вуличних боях.</vt:lpstr>
      <vt:lpstr>У 1860 було опубліковано збірку коротких художньо-філософських есе «Штучний рай». У цій збірці Бодлер досліджує проблему впливу на людину збуджуючихзасобів: вина, гашишу й опіуму. Вихваляючи вино, він засуджує використання наркотичних речовин. На його думку, художник від природи обдарований поетичною уявою і не має потреби в штучному створенні образів.У 1861 році вийшло друге видання «Квітів Зла», останнє при житті поета, до складу якого включено тридцять п'ять нових віршів. Спроба здійснити третє видання «Квітів зла» наштовхується на відмову головних видавничих будинків Леві, Гарн'є і Етцеля. </vt:lpstr>
      <vt:lpstr>Незабаром Бодлер висуває свою кандидатуру у Французьку академію, але потім знімає її, вважаючи свій вчинок негідним поета. Шарль Бодлер (1863) У 1864 журнал «Фігаро» (Figaro) опублікував шість поем у прозі під заголовком «Паризький сплін» (Spleen de Paris). У квітні 1864 Бодлер, рятуючись від кредиторів, поїхав до Брюсселю, де сподівався заробити на життя проводячи лекції на літературно-художні теми, однак його лекції не мали успіху у бельгійської аудиторії. </vt:lpstr>
      <vt:lpstr>У 1865 у Бодлера з'явилися симптоми паралічу мови. В 1866 після серцевого нападу мати відвозить Бодлера в Париж в лікарню лікаря Дюваля. 31 серпня 1867 після довгої агонії Бодлер помер на руках матері. Похований 2 вересня на цвинтарі Монпарнасс у Парижі. В останню путь його проводжала лише невелика група друзів .</vt:lpstr>
      <vt:lpstr>Виконувала Маковоз Марія учениця 10- А класу </vt:lpstr>
    </vt:vector>
  </TitlesOfParts>
  <Company>Masha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Шарль П'єр Бодлер</dc:title>
  <dc:creator>USER</dc:creator>
  <cp:lastModifiedBy>USER</cp:lastModifiedBy>
  <cp:revision>9</cp:revision>
  <dcterms:created xsi:type="dcterms:W3CDTF">2014-02-17T15:43:34Z</dcterms:created>
  <dcterms:modified xsi:type="dcterms:W3CDTF">2014-02-17T17:20:16Z</dcterms:modified>
</cp:coreProperties>
</file>