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4" r:id="rId1"/>
  </p:sldMasterIdLst>
  <p:sldIdLst>
    <p:sldId id="256" r:id="rId2"/>
    <p:sldId id="257" r:id="rId3"/>
    <p:sldId id="260" r:id="rId4"/>
    <p:sldId id="262" r:id="rId5"/>
    <p:sldId id="259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тя Князь" initials="КК" lastIdx="1" clrIdx="0">
    <p:extLst>
      <p:ext uri="{19B8F6BF-5375-455C-9EA6-DF929625EA0E}">
        <p15:presenceInfo xmlns:p15="http://schemas.microsoft.com/office/powerpoint/2012/main" userId="93e3054a35ba81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20" d="100"/>
          <a:sy n="20" d="100"/>
        </p:scale>
        <p:origin x="60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0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81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12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93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38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88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43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2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1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9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4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7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6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0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4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5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ru.wikipedia.org/wiki/1989_%D0%B3%D0%BE%D0%B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Берлинская стена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13 августа 1961 — 9 ноября 1989</a:t>
            </a:r>
          </a:p>
        </p:txBody>
      </p:sp>
    </p:spTree>
    <p:extLst>
      <p:ext uri="{BB962C8B-B14F-4D97-AF65-F5344CB8AC3E}">
        <p14:creationId xmlns:p14="http://schemas.microsoft.com/office/powerpoint/2010/main" val="84132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782" y="2467627"/>
            <a:ext cx="6325643" cy="4108537"/>
          </a:xfrm>
        </p:spPr>
        <p:txBody>
          <a:bodyPr/>
          <a:lstStyle/>
          <a:p>
            <a:r>
              <a:rPr lang="ru-RU" b="1" dirty="0" smtClean="0"/>
              <a:t>Берл</a:t>
            </a:r>
            <a:r>
              <a:rPr lang="ru-RU" b="1" dirty="0"/>
              <a:t>и</a:t>
            </a:r>
            <a:r>
              <a:rPr lang="ru-RU" b="1" dirty="0" smtClean="0"/>
              <a:t>нская стена</a:t>
            </a:r>
            <a:r>
              <a:rPr lang="ru-RU" dirty="0"/>
              <a:t> — инженерно-оборудованная и укреплённая государственная </a:t>
            </a:r>
            <a:r>
              <a:rPr lang="ru-RU" dirty="0" smtClean="0"/>
              <a:t>граница Германской </a:t>
            </a:r>
            <a:r>
              <a:rPr lang="ru-RU" dirty="0"/>
              <a:t>Демократической Республики с Западным Берлином (13 августа 1961 — 9 ноября 1989) протяжённостью 155 км, в том числе в черте Берлина 43,1 </a:t>
            </a:r>
            <a:r>
              <a:rPr lang="ru-RU" dirty="0" smtClean="0"/>
              <a:t>км. </a:t>
            </a:r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Западе до конца 1960-х годов в отношении Берлинской стены официально употреблялся </a:t>
            </a:r>
            <a:r>
              <a:rPr lang="ru-RU" dirty="0" smtClean="0"/>
              <a:t>термин</a:t>
            </a:r>
            <a:r>
              <a:rPr lang="ru-RU" dirty="0"/>
              <a:t> «Позорная стена», </a:t>
            </a:r>
            <a:r>
              <a:rPr lang="ru-RU" dirty="0" smtClean="0"/>
              <a:t>введённый Вилли Брандтом.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25" y="1724416"/>
            <a:ext cx="5080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1425" y="5724395"/>
            <a:ext cx="486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Вид на стену со стороны Западного Берлина. 1986</a:t>
            </a:r>
          </a:p>
        </p:txBody>
      </p:sp>
    </p:spTree>
    <p:extLst>
      <p:ext uri="{BB962C8B-B14F-4D97-AF65-F5344CB8AC3E}">
        <p14:creationId xmlns:p14="http://schemas.microsoft.com/office/powerpoint/2010/main" val="122024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348" y="2603499"/>
            <a:ext cx="5862181" cy="3509201"/>
          </a:xfrm>
        </p:spPr>
        <p:txBody>
          <a:bodyPr>
            <a:normAutofit/>
          </a:bodyPr>
          <a:lstStyle/>
          <a:p>
            <a:r>
              <a:rPr lang="ru-RU" dirty="0"/>
              <a:t>7 октября 1949 г. была образована Германская Демократическая Республика (ГДР). Восточная часть Берлина стала столицей ГДР.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Западный </a:t>
            </a:r>
            <a:r>
              <a:rPr lang="ru-RU" dirty="0"/>
              <a:t>Берлин имел, как политическая единица, особый международный статус, определявшийся совокупностью четырехсторонних договоров СССР, Великобритании, США и Франции.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29" y="2718148"/>
            <a:ext cx="4535751" cy="321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65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256" y="2229634"/>
            <a:ext cx="7265096" cy="38329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Экономическая </a:t>
            </a:r>
            <a:r>
              <a:rPr lang="ru-RU" sz="1600" dirty="0"/>
              <a:t>политика ГДР, направленная на то, чтобы "догнать и перегнать ФРГ", и соответствующее увеличение производственных норм, хозяйственные трудности, насильственная коллективизация 1957-1960 годов, более высокий уровень оплаты труда в Западном Берлине побуждали тысячи граждан ГДР уезжать на </a:t>
            </a:r>
            <a:r>
              <a:rPr lang="ru-RU" sz="1600" dirty="0" smtClean="0"/>
              <a:t>Запад.</a:t>
            </a:r>
          </a:p>
          <a:p>
            <a:endParaRPr lang="ru-RU" sz="1600" dirty="0"/>
          </a:p>
          <a:p>
            <a:r>
              <a:rPr lang="ru-RU" sz="1600" dirty="0" smtClean="0"/>
              <a:t>7 </a:t>
            </a:r>
            <a:r>
              <a:rPr lang="ru-RU" sz="1600" dirty="0"/>
              <a:t>августа 1961 года на заседании политбюро Социалистической единой партии Германии (СЕПГ) было принято решение о закрытии границы ГДР с Западным Берлином и ФРГ. 12 августа соответствующее постановление было принято правительством ГДР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93" y="2464928"/>
            <a:ext cx="3920647" cy="3004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1293" y="5636712"/>
            <a:ext cx="412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Возведение Берлинской стены. 20 ноября 1961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3645" y="1014609"/>
            <a:ext cx="7835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История создания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1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264730" y="1202500"/>
            <a:ext cx="7515616" cy="492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</a:t>
            </a:r>
            <a:r>
              <a:rPr lang="ru-RU" sz="2000" dirty="0"/>
              <a:t> </a:t>
            </a:r>
            <a:r>
              <a:rPr lang="ru-RU" sz="2000" dirty="0">
                <a:hlinkClick r:id="rId2" tooltip="1989 год"/>
              </a:rPr>
              <a:t>1989 году</a:t>
            </a:r>
            <a:r>
              <a:rPr lang="ru-RU" sz="2000" dirty="0"/>
              <a:t> </a:t>
            </a:r>
            <a:r>
              <a:rPr lang="ru-RU" sz="2000" dirty="0">
                <a:solidFill>
                  <a:schemeClr val="bg1"/>
                </a:solidFill>
              </a:rPr>
              <a:t>представляла собой сложный комплекс, состоявший из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</a:p>
          <a:p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бетонного ограждения, общей протяжённостью 106 км и высотой в среднем 3,6 метра;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ограждения из металлической сетки, протяжённостью 66,5 км;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сигнального ограждения под электрическим напряжением, протяжённостью 127,5 км;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земляных рвов, протяжённостью 105,5 км;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противотанковых укреплений на отдельных участках;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302 сторожевых вышек и других пограничных сооружений;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полосы из острых шипов длиной в 14 км и контрольно-следовой полосы с постоянно разравниваемым песком.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28" y="2625572"/>
            <a:ext cx="4776420" cy="32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5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Переход границы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521" y="2254685"/>
            <a:ext cx="7027101" cy="4371583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период с 13 августа 1961 года по 9 ноября 1989 года было совершено 5075 успешных побегов в Западный </a:t>
            </a:r>
            <a:r>
              <a:rPr lang="ru-RU" dirty="0" smtClean="0"/>
              <a:t>Берлин.</a:t>
            </a:r>
          </a:p>
          <a:p>
            <a:endParaRPr lang="ru-RU" dirty="0" smtClean="0"/>
          </a:p>
          <a:p>
            <a:r>
              <a:rPr lang="ru-RU" dirty="0" smtClean="0"/>
              <a:t>При попытке </a:t>
            </a:r>
            <a:r>
              <a:rPr lang="ru-RU" dirty="0"/>
              <a:t>пересечь Берлинскую стену погибло 125 </a:t>
            </a:r>
            <a:r>
              <a:rPr lang="ru-RU" dirty="0" smtClean="0"/>
              <a:t>человек.</a:t>
            </a:r>
          </a:p>
          <a:p>
            <a:endParaRPr lang="ru-RU" dirty="0" smtClean="0"/>
          </a:p>
          <a:p>
            <a:r>
              <a:rPr lang="ru-RU" dirty="0"/>
              <a:t>По современным </a:t>
            </a:r>
            <a:r>
              <a:rPr lang="ru-RU" dirty="0" smtClean="0"/>
              <a:t>данным </a:t>
            </a:r>
            <a:r>
              <a:rPr lang="ru-RU" dirty="0"/>
              <a:t>общее число погибших при попытке пересечения границы составило 192 </a:t>
            </a:r>
            <a:r>
              <a:rPr lang="ru-RU" dirty="0" smtClean="0"/>
              <a:t>человека, ранения </a:t>
            </a:r>
            <a:r>
              <a:rPr lang="ru-RU" dirty="0"/>
              <a:t>получили около 200 человек, свыше 3 тысяч были арестованы.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22" y="1680632"/>
            <a:ext cx="4572001" cy="3596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3611" y="5387045"/>
            <a:ext cx="3620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Мемориал в память о жертвах Стены. Фото 1982 года.</a:t>
            </a:r>
          </a:p>
        </p:txBody>
      </p:sp>
    </p:spTree>
    <p:extLst>
      <p:ext uri="{BB962C8B-B14F-4D97-AF65-F5344CB8AC3E}">
        <p14:creationId xmlns:p14="http://schemas.microsoft.com/office/powerpoint/2010/main" val="266513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«Господин </a:t>
            </a:r>
            <a:r>
              <a:rPr lang="ru-RU" sz="2800" dirty="0"/>
              <a:t>Горбачёв, разрушьте эту стену</a:t>
            </a:r>
            <a:r>
              <a:rPr lang="ru-RU" sz="2800" dirty="0" smtClean="0"/>
              <a:t>!»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8131" y="2218992"/>
            <a:ext cx="6523501" cy="426446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12 июня 1987 года Президент США Рональд Рейган, произнося речь у Бранденбургских ворот в честь 750-летия Берлина, призвал Генерального секретаря ЦК КПСС Михаила Горбачёва снести </a:t>
            </a:r>
            <a:r>
              <a:rPr lang="ru-RU" dirty="0" smtClean="0"/>
              <a:t>Стену.</a:t>
            </a:r>
          </a:p>
          <a:p>
            <a:endParaRPr lang="ru-RU" dirty="0" smtClean="0"/>
          </a:p>
          <a:p>
            <a:r>
              <a:rPr lang="ru-RU" dirty="0"/>
              <a:t>9 ноября 1989 года новое правительство ГДР объявило о беспрепятственном переходе из Восточного Берлина в Западный и свободном возвращении обратно. Около 2 миллионов жителей ГДР побывало в течение 10-12 ноября в Западном Берлине. Тут же началась стихийная разборка стены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Официальный демонтаж был произведен в январе 1990 года, часть стены была оставлена как памятник истории.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11" y="1582915"/>
            <a:ext cx="4572000" cy="3767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27310" y="5837129"/>
            <a:ext cx="477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Рональд Рейган выступает у Берлинской стены, июнь 1987 года.</a:t>
            </a:r>
          </a:p>
        </p:txBody>
      </p:sp>
    </p:spTree>
    <p:extLst>
      <p:ext uri="{BB962C8B-B14F-4D97-AF65-F5344CB8AC3E}">
        <p14:creationId xmlns:p14="http://schemas.microsoft.com/office/powerpoint/2010/main" val="322643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567" y="998720"/>
            <a:ext cx="8761413" cy="70696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953" y="2613764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1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64</TotalTime>
  <Words>128</Words>
  <Application>Microsoft Office PowerPoint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 (конференц-зал)</vt:lpstr>
      <vt:lpstr>Берлинская стена 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Переход границы </vt:lpstr>
      <vt:lpstr>«Господин Горбачёв, разрушьте эту стену!»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 Князь</dc:creator>
  <cp:lastModifiedBy>Катя Князь</cp:lastModifiedBy>
  <cp:revision>9</cp:revision>
  <dcterms:created xsi:type="dcterms:W3CDTF">2014-12-09T20:34:23Z</dcterms:created>
  <dcterms:modified xsi:type="dcterms:W3CDTF">2015-02-01T19:21:52Z</dcterms:modified>
</cp:coreProperties>
</file>