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72" r:id="rId12"/>
    <p:sldId id="263" r:id="rId13"/>
    <p:sldId id="262" r:id="rId14"/>
    <p:sldId id="264" r:id="rId15"/>
    <p:sldId id="265" r:id="rId16"/>
    <p:sldId id="273" r:id="rId17"/>
    <p:sldId id="274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800000"/>
    <a:srgbClr val="C13503"/>
    <a:srgbClr val="1C9056"/>
    <a:srgbClr val="38492D"/>
    <a:srgbClr val="CC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545D9-9C0B-4210-8A7A-545A8E53C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92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2D7EA-FD30-4F83-AE2E-2E293C1D7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80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FFB43-0804-4927-94DF-123681E57E8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E0E0BD-1BAC-40EE-86B6-24DA23D875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4A9B-6A98-4032-A13F-8170FBF5CF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6F001-9964-40B0-94DB-24EEAF244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06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E410-94DE-4C74-A9BE-482D76A2F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23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F423B-95BD-407F-84AB-2B379323C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8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63A6D-63F1-43DD-AA1B-1DD8CFCBD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0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169D6-B96A-4B78-BF67-A9604B7AF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07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3BFF-6BE5-4D41-8453-6576DC08ED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88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E4F5F-AD22-4CAF-83AC-F9B1AD379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7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F3BB1-8C67-474A-949E-DB8FD0D23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6A04D-573E-4853-8D17-54EC0FE18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56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alt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E5F2F-1693-4307-950C-C8156EDFBD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2.wdp"/><Relationship Id="rId4" Type="http://schemas.openxmlformats.org/officeDocument/2006/relationships/image" Target="../media/image15.jpe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6.wdp"/><Relationship Id="rId4" Type="http://schemas.openxmlformats.org/officeDocument/2006/relationships/image" Target="../media/image19.jpeg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717032"/>
            <a:ext cx="8928992" cy="998538"/>
          </a:xfrm>
        </p:spPr>
        <p:txBody>
          <a:bodyPr/>
          <a:lstStyle/>
          <a:p>
            <a:r>
              <a:rPr lang="ru-RU" altLang="ru-RU" sz="3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Способы получения металлов</a:t>
            </a:r>
            <a:endParaRPr lang="nl-NL" altLang="ru-RU" sz="3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25" y="476672"/>
            <a:ext cx="498200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Металлы 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200" dirty="0"/>
              <a:t>Получение меди из оксида с помощью водорода:</a:t>
            </a:r>
          </a:p>
          <a:p>
            <a:pPr algn="l"/>
            <a:r>
              <a:rPr lang="ru-RU" sz="2200" dirty="0" err="1"/>
              <a:t>Cu</a:t>
            </a:r>
            <a:r>
              <a:rPr lang="ru-RU" sz="2200" dirty="0"/>
              <a:t> +2O + H2 = Cu0 + H2O (</a:t>
            </a:r>
            <a:r>
              <a:rPr lang="ru-RU" sz="2200" dirty="0" err="1"/>
              <a:t>водородотермия</a:t>
            </a:r>
            <a:r>
              <a:rPr lang="ru-RU" sz="2200" dirty="0" smtClean="0"/>
              <a:t>)</a:t>
            </a:r>
          </a:p>
          <a:p>
            <a:pPr algn="l"/>
            <a:endParaRPr lang="ru-RU" sz="2200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200" dirty="0"/>
              <a:t>Получение железа из оксида с помощью алюминия.</a:t>
            </a:r>
          </a:p>
          <a:p>
            <a:pPr algn="l"/>
            <a:r>
              <a:rPr lang="en-US" sz="2200" dirty="0"/>
              <a:t>Fe+32O3 +2Al = 2Fe0 + Al2O3 (</a:t>
            </a:r>
            <a:r>
              <a:rPr lang="ru-RU" sz="2200" dirty="0"/>
              <a:t>алюмотермия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pPr algn="l"/>
            <a:endParaRPr lang="ru-RU" sz="2200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200" dirty="0" smtClean="0"/>
              <a:t>Для </a:t>
            </a:r>
            <a:r>
              <a:rPr lang="ru-RU" sz="2200" dirty="0"/>
              <a:t>получения железа в промышленности железную руду подвергают магнитному обогащению</a:t>
            </a:r>
            <a:r>
              <a:rPr lang="ru-RU" sz="2200" dirty="0" smtClean="0"/>
              <a:t>: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ru-RU" sz="2200" dirty="0"/>
          </a:p>
          <a:p>
            <a:pPr algn="l"/>
            <a:r>
              <a:rPr lang="ru-RU" sz="2200" dirty="0"/>
              <a:t>3Fe2 O3 + H2 = 2Fe3 O4 + H2O или 3Fe2O3 + CO = 2Fe3O4 + CO2 , а затем в вертикальной печи проходит процесс восстановления</a:t>
            </a:r>
            <a:r>
              <a:rPr lang="ru-RU" sz="2200" dirty="0" smtClean="0"/>
              <a:t>:</a:t>
            </a:r>
          </a:p>
          <a:p>
            <a:pPr algn="l"/>
            <a:endParaRPr lang="ru-RU" sz="2200" dirty="0"/>
          </a:p>
          <a:p>
            <a:r>
              <a:rPr lang="en-US" sz="2200" dirty="0"/>
              <a:t>Fe3O4 + 4H2 = 3Fe + 4H2O</a:t>
            </a:r>
            <a:endParaRPr lang="ru-RU" sz="2200" dirty="0"/>
          </a:p>
          <a:p>
            <a:r>
              <a:rPr lang="en-US" sz="2200" dirty="0"/>
              <a:t>Fe3O4 + 4CO = 3Fe + 4CO2</a:t>
            </a:r>
            <a:endParaRPr lang="ru-RU" sz="2200" dirty="0"/>
          </a:p>
          <a:p>
            <a:r>
              <a:rPr lang="en-US" sz="2200" dirty="0"/>
              <a:t>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444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623" y="1772816"/>
            <a:ext cx="8822974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Восстановление </a:t>
            </a:r>
            <a:r>
              <a:rPr lang="ru-RU" sz="2000" dirty="0"/>
              <a:t>проводят химическими или электрохимическими способами. Химическое восстановление заключается во взаимодействии соединений металлов с углем, водородом или металлами-восстановителями. Например, при взаимодействии оксидов железа со специально обработанным углем (коксом) образуется чугун. С помощью водорода получают вольфрам, молибден, кобальт и другие металлы, например, по реакции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r>
              <a:rPr lang="ru-RU" sz="2000" b="1" dirty="0"/>
              <a:t>WO3 + ЗН2 = W + </a:t>
            </a:r>
            <a:r>
              <a:rPr lang="ru-RU" sz="2000" b="1" dirty="0" smtClean="0"/>
              <a:t>ЗН2О</a:t>
            </a:r>
          </a:p>
          <a:p>
            <a:endParaRPr lang="ru-RU" sz="2000" b="1" dirty="0"/>
          </a:p>
          <a:p>
            <a:pPr algn="just"/>
            <a:r>
              <a:rPr lang="ru-RU" sz="2000" dirty="0" smtClean="0"/>
              <a:t>	Многие </a:t>
            </a:r>
            <a:r>
              <a:rPr lang="ru-RU" sz="2000" dirty="0"/>
              <a:t>металлы производят взаимодействием соединений металлов с другими металлами, например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r>
              <a:rPr lang="ru-RU" sz="2000" b="1" dirty="0"/>
              <a:t>BeF2 + </a:t>
            </a:r>
            <a:r>
              <a:rPr lang="ru-RU" sz="2000" b="1" dirty="0" err="1"/>
              <a:t>Mg</a:t>
            </a:r>
            <a:r>
              <a:rPr lang="ru-RU" sz="2000" b="1" dirty="0"/>
              <a:t> = </a:t>
            </a:r>
            <a:r>
              <a:rPr lang="ru-RU" sz="2000" b="1" dirty="0" err="1"/>
              <a:t>Be</a:t>
            </a:r>
            <a:r>
              <a:rPr lang="ru-RU" sz="2000" b="1" dirty="0"/>
              <a:t> + </a:t>
            </a:r>
            <a:r>
              <a:rPr lang="ru-RU" sz="2000" b="1" dirty="0" smtClean="0"/>
              <a:t>MgF2</a:t>
            </a:r>
          </a:p>
          <a:p>
            <a:endParaRPr lang="ru-RU" sz="800" b="1" dirty="0"/>
          </a:p>
          <a:p>
            <a:pPr algn="just"/>
            <a:r>
              <a:rPr lang="ru-RU" sz="1850" dirty="0" smtClean="0"/>
              <a:t>	</a:t>
            </a:r>
            <a:endParaRPr lang="ru-RU" sz="1850" dirty="0"/>
          </a:p>
        </p:txBody>
      </p:sp>
    </p:spTree>
    <p:extLst>
      <p:ext uri="{BB962C8B-B14F-4D97-AF65-F5344CB8AC3E}">
        <p14:creationId xmlns:p14="http://schemas.microsoft.com/office/powerpoint/2010/main" val="5256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mages-of-elements.com/cadmium-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6" y="1628800"/>
            <a:ext cx="4362335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55" y="3789040"/>
            <a:ext cx="429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Кадмий</a:t>
            </a:r>
            <a:endParaRPr lang="ru-RU" sz="2000" b="1" dirty="0"/>
          </a:p>
        </p:txBody>
      </p:sp>
      <p:pic>
        <p:nvPicPr>
          <p:cNvPr id="4100" name="Picture 4" descr="http://www.proprofs.com/quiz-school/upload/yuiupload/10525460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436923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3789040"/>
            <a:ext cx="436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Хром</a:t>
            </a:r>
            <a:endParaRPr lang="ru-RU" sz="1800" b="1" dirty="0"/>
          </a:p>
        </p:txBody>
      </p:sp>
      <p:pic>
        <p:nvPicPr>
          <p:cNvPr id="4102" name="Picture 6" descr="http://www.cvkm.ru/upload/Images/tita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6" y="4209096"/>
            <a:ext cx="4362335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656" y="6369335"/>
            <a:ext cx="436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Титан</a:t>
            </a:r>
            <a:endParaRPr lang="ru-RU" sz="1800" b="1" dirty="0"/>
          </a:p>
        </p:txBody>
      </p:sp>
      <p:pic>
        <p:nvPicPr>
          <p:cNvPr id="4104" name="Picture 8" descr="http://coinzwhizz.com/sites/default/files/zinc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09095"/>
            <a:ext cx="436923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6296541"/>
            <a:ext cx="436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Цинк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22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eb.mit.edu/puzzle/www/2012/puzzles/william_s_bergman/how_hard_can_it_be/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09095"/>
            <a:ext cx="436923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hemistry-chemists.com/N3_2012/U3/img/indiu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5" y="4209095"/>
            <a:ext cx="436253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ydeneg.ru/wp-content/uploads/2010/11/Nickel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350"/>
            <a:ext cx="4369231" cy="215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viknasvit.com.ua/im/top-aluminium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6" y="1628800"/>
            <a:ext cx="4362335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55" y="3789040"/>
            <a:ext cx="429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Алюминий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789039"/>
            <a:ext cx="436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Никель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656" y="6369335"/>
            <a:ext cx="436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Индий</a:t>
            </a: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6296541"/>
            <a:ext cx="436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Магний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3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13502"/>
            <a:ext cx="864096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Промышленные способы получения металлов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52400"/>
            <a:ext cx="7700799" cy="1219200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Пирометаллургия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07" y="1628800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i="1" dirty="0"/>
              <a:t>Пирометаллургический способ</a:t>
            </a:r>
            <a:r>
              <a:rPr lang="ru-RU" sz="1800" dirty="0"/>
              <a:t> - методы переработки руд, основанные на химических реакциях, происходящих при высоких температурах.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/>
              <a:t>1 стадия: обжиг с целью перевода сульфидов в оксиды</a:t>
            </a:r>
          </a:p>
          <a:p>
            <a:r>
              <a:rPr lang="ru-RU" sz="1600" dirty="0"/>
              <a:t> </a:t>
            </a:r>
            <a:r>
              <a:rPr lang="ru-RU" sz="1600" b="1" dirty="0" err="1"/>
              <a:t>ZnS</a:t>
            </a:r>
            <a:r>
              <a:rPr lang="ru-RU" sz="1600" b="1" dirty="0"/>
              <a:t> + O2 → </a:t>
            </a:r>
            <a:r>
              <a:rPr lang="ru-RU" sz="1600" b="1" dirty="0" err="1"/>
              <a:t>ZnO</a:t>
            </a:r>
            <a:r>
              <a:rPr lang="ru-RU" sz="1600" b="1" dirty="0"/>
              <a:t> + SO2</a:t>
            </a:r>
          </a:p>
          <a:p>
            <a:pPr algn="just"/>
            <a:r>
              <a:rPr lang="ru-RU" sz="1600" dirty="0"/>
              <a:t>2 стадия: восстановление металлов из оксидов</a:t>
            </a:r>
          </a:p>
          <a:p>
            <a:r>
              <a:rPr lang="ru-RU" sz="1600" b="1" dirty="0" err="1"/>
              <a:t>ZnO</a:t>
            </a:r>
            <a:r>
              <a:rPr lang="ru-RU" sz="1600" b="1" dirty="0"/>
              <a:t> + CO → </a:t>
            </a:r>
            <a:r>
              <a:rPr lang="ru-RU" sz="1600" b="1" dirty="0" err="1"/>
              <a:t>Zn</a:t>
            </a:r>
            <a:r>
              <a:rPr lang="ru-RU" sz="1600" b="1" dirty="0"/>
              <a:t> + CO2</a:t>
            </a:r>
          </a:p>
          <a:p>
            <a:pPr algn="just"/>
            <a:r>
              <a:rPr lang="ru-RU" sz="1600" dirty="0"/>
              <a:t> </a:t>
            </a:r>
          </a:p>
          <a:p>
            <a:pPr lvl="0" algn="just"/>
            <a:r>
              <a:rPr lang="ru-RU" sz="1600" dirty="0"/>
              <a:t>Соль → оксид </a:t>
            </a:r>
          </a:p>
          <a:p>
            <a:pPr algn="just"/>
            <a:r>
              <a:rPr lang="ru-RU" sz="1600" i="1" u="sng" dirty="0"/>
              <a:t>Соли кислородсодержащих кислот</a:t>
            </a:r>
            <a:r>
              <a:rPr lang="ru-RU" sz="1600" u="sng" dirty="0"/>
              <a:t> – термическое разложение:</a:t>
            </a:r>
            <a:endParaRPr lang="ru-RU" sz="1600" dirty="0"/>
          </a:p>
          <a:p>
            <a:r>
              <a:rPr lang="en-US" sz="1600" b="1" dirty="0" err="1"/>
              <a:t>CuCO</a:t>
            </a:r>
            <a:r>
              <a:rPr lang="ru-RU" sz="1600" b="1" baseline="-25000" dirty="0"/>
              <a:t>3</a:t>
            </a:r>
            <a:r>
              <a:rPr lang="ru-RU" sz="1600" b="1" dirty="0"/>
              <a:t> = </a:t>
            </a:r>
            <a:r>
              <a:rPr lang="en-US" sz="1600" b="1" dirty="0" err="1"/>
              <a:t>CuO</a:t>
            </a:r>
            <a:r>
              <a:rPr lang="ru-RU" sz="1600" b="1" dirty="0"/>
              <a:t> + </a:t>
            </a:r>
            <a:r>
              <a:rPr lang="en-US" sz="1600" b="1" dirty="0"/>
              <a:t>CO</a:t>
            </a:r>
            <a:r>
              <a:rPr lang="ru-RU" sz="1600" b="1" baseline="-25000" dirty="0"/>
              <a:t>2</a:t>
            </a:r>
            <a:endParaRPr lang="ru-RU" sz="1600" b="1" dirty="0"/>
          </a:p>
          <a:p>
            <a:pPr algn="just"/>
            <a:r>
              <a:rPr lang="ru-RU" sz="1600" i="1" u="sng" dirty="0"/>
              <a:t>Соли бескислородных кислот-</a:t>
            </a:r>
            <a:r>
              <a:rPr lang="ru-RU" sz="1600" u="sng" dirty="0"/>
              <a:t> обжиг:</a:t>
            </a:r>
            <a:endParaRPr lang="ru-RU" sz="1600" dirty="0"/>
          </a:p>
          <a:p>
            <a:r>
              <a:rPr lang="ru-RU" sz="1600" b="1" dirty="0"/>
              <a:t>2ZnS + ЗО</a:t>
            </a:r>
            <a:r>
              <a:rPr lang="ru-RU" sz="1600" b="1" baseline="-25000" dirty="0"/>
              <a:t>2</a:t>
            </a:r>
            <a:r>
              <a:rPr lang="ru-RU" sz="1600" b="1" dirty="0"/>
              <a:t> = 2ZnО + 2SО</a:t>
            </a:r>
            <a:r>
              <a:rPr lang="ru-RU" sz="1600" b="1" baseline="-25000" dirty="0"/>
              <a:t>2</a:t>
            </a:r>
            <a:endParaRPr lang="ru-RU" sz="1600" b="1" dirty="0"/>
          </a:p>
          <a:p>
            <a:pPr lvl="0" algn="just"/>
            <a:r>
              <a:rPr lang="ru-RU" sz="1600" dirty="0"/>
              <a:t>Восстановление углем или угарным газом:</a:t>
            </a:r>
          </a:p>
          <a:p>
            <a:r>
              <a:rPr lang="en-US" sz="1600" b="1" dirty="0" err="1"/>
              <a:t>CuO</a:t>
            </a:r>
            <a:r>
              <a:rPr lang="en-US" sz="1600" b="1" dirty="0"/>
              <a:t> + C → Cu + CO</a:t>
            </a:r>
            <a:endParaRPr lang="ru-RU" sz="1600" b="1" dirty="0"/>
          </a:p>
          <a:p>
            <a:r>
              <a:rPr lang="en-US" sz="1600" b="1" dirty="0" err="1"/>
              <a:t>CuO</a:t>
            </a:r>
            <a:r>
              <a:rPr lang="en-US" sz="1600" b="1" dirty="0"/>
              <a:t> + CO → Cu + CO</a:t>
            </a:r>
            <a:r>
              <a:rPr lang="en-US" sz="1600" b="1" baseline="-25000" dirty="0"/>
              <a:t>2</a:t>
            </a:r>
            <a:endParaRPr lang="ru-RU" sz="1600" b="1" dirty="0"/>
          </a:p>
          <a:p>
            <a:pPr lvl="0" algn="just"/>
            <a:r>
              <a:rPr lang="ru-RU" sz="1600" dirty="0" err="1"/>
              <a:t>Водородотермия</a:t>
            </a:r>
            <a:r>
              <a:rPr lang="en-US" sz="1600" dirty="0"/>
              <a:t>:</a:t>
            </a:r>
            <a:endParaRPr lang="ru-RU" sz="1600" dirty="0"/>
          </a:p>
          <a:p>
            <a:r>
              <a:rPr lang="en-US" sz="1600" b="1" dirty="0"/>
              <a:t>Cr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 + H</a:t>
            </a:r>
            <a:r>
              <a:rPr lang="en-US" sz="1600" b="1" baseline="-25000" dirty="0"/>
              <a:t>2</a:t>
            </a:r>
            <a:r>
              <a:rPr lang="en-US" sz="1600" b="1" dirty="0"/>
              <a:t> → Cr + H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endParaRPr lang="ru-RU" sz="1600" b="1" dirty="0"/>
          </a:p>
          <a:p>
            <a:pPr lvl="0" algn="just"/>
            <a:r>
              <a:rPr lang="ru-RU" sz="1600" dirty="0"/>
              <a:t>Металлотермия</a:t>
            </a:r>
            <a:r>
              <a:rPr lang="en-US" sz="1600" dirty="0"/>
              <a:t>:</a:t>
            </a:r>
            <a:endParaRPr lang="ru-RU" sz="1600" dirty="0"/>
          </a:p>
          <a:p>
            <a:r>
              <a:rPr lang="en-US" sz="1600" b="1" dirty="0"/>
              <a:t>Fe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 + Al → Fe + Al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549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64896" cy="1219200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Гидрометаллургия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2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Гидрометаллургический способ</a:t>
            </a:r>
            <a:r>
              <a:rPr lang="ru-RU" sz="2000" b="1" dirty="0"/>
              <a:t> </a:t>
            </a:r>
            <a:r>
              <a:rPr lang="ru-RU" sz="2000" dirty="0"/>
              <a:t>– методы получения металлов, основанных на химических реакциях,   происходящих в растворах:</a:t>
            </a:r>
          </a:p>
          <a:p>
            <a:endParaRPr lang="ru-RU" sz="1800" dirty="0" smtClean="0"/>
          </a:p>
          <a:p>
            <a:r>
              <a:rPr lang="ru-RU" sz="1800" dirty="0"/>
              <a:t> </a:t>
            </a:r>
          </a:p>
          <a:p>
            <a:pPr algn="l"/>
            <a:r>
              <a:rPr lang="ru-RU" sz="1800" dirty="0"/>
              <a:t>1 стадия: перевод из руд в </a:t>
            </a:r>
            <a:r>
              <a:rPr lang="ru-RU" sz="1800" dirty="0" smtClean="0"/>
              <a:t>раствор</a:t>
            </a:r>
          </a:p>
          <a:p>
            <a:pPr algn="l"/>
            <a:endParaRPr lang="ru-RU" sz="1800" dirty="0"/>
          </a:p>
          <a:p>
            <a:r>
              <a:rPr lang="ru-RU" sz="1800" dirty="0"/>
              <a:t> </a:t>
            </a:r>
            <a:r>
              <a:rPr lang="ru-RU" sz="1800" dirty="0" err="1"/>
              <a:t>CuO</a:t>
            </a:r>
            <a:r>
              <a:rPr lang="ru-RU" sz="1800" dirty="0"/>
              <a:t> + H</a:t>
            </a:r>
            <a:r>
              <a:rPr lang="ru-RU" sz="1800" baseline="-25000" dirty="0"/>
              <a:t>2</a:t>
            </a:r>
            <a:r>
              <a:rPr lang="ru-RU" sz="1800" dirty="0"/>
              <a:t>SO</a:t>
            </a:r>
            <a:r>
              <a:rPr lang="ru-RU" sz="1800" baseline="-25000" dirty="0"/>
              <a:t>4</a:t>
            </a:r>
            <a:r>
              <a:rPr lang="ru-RU" sz="1800" dirty="0"/>
              <a:t> = CuSO</a:t>
            </a:r>
            <a:r>
              <a:rPr lang="ru-RU" sz="1800" baseline="-25000" dirty="0"/>
              <a:t>4</a:t>
            </a:r>
            <a:r>
              <a:rPr lang="ru-RU" sz="1800" dirty="0"/>
              <a:t> + H</a:t>
            </a:r>
            <a:r>
              <a:rPr lang="ru-RU" sz="1800" baseline="-25000" dirty="0"/>
              <a:t>2</a:t>
            </a:r>
            <a:r>
              <a:rPr lang="ru-RU" sz="1800" dirty="0"/>
              <a:t>O</a:t>
            </a:r>
          </a:p>
          <a:p>
            <a:endParaRPr lang="ru-RU" sz="1800" dirty="0"/>
          </a:p>
          <a:p>
            <a:pPr algn="l"/>
            <a:r>
              <a:rPr lang="ru-RU" sz="1800" dirty="0"/>
              <a:t>2 стадия: выделение из растворов другими металлами</a:t>
            </a:r>
          </a:p>
          <a:p>
            <a:endParaRPr lang="ru-RU" sz="1800" dirty="0" smtClean="0"/>
          </a:p>
          <a:p>
            <a:r>
              <a:rPr lang="ru-RU" sz="1800" dirty="0"/>
              <a:t>CuSO</a:t>
            </a:r>
            <a:r>
              <a:rPr lang="ru-RU" sz="1800" baseline="-25000" dirty="0"/>
              <a:t>4</a:t>
            </a:r>
            <a:r>
              <a:rPr lang="ru-RU" sz="1800" dirty="0"/>
              <a:t> + </a:t>
            </a:r>
            <a:r>
              <a:rPr lang="ru-RU" sz="1800" dirty="0" err="1"/>
              <a:t>Fe</a:t>
            </a:r>
            <a:r>
              <a:rPr lang="ru-RU" sz="1800" dirty="0"/>
              <a:t> = FeSO</a:t>
            </a:r>
            <a:r>
              <a:rPr lang="ru-RU" sz="1800" baseline="-25000" dirty="0"/>
              <a:t>4</a:t>
            </a:r>
            <a:r>
              <a:rPr lang="ru-RU" sz="1800" dirty="0"/>
              <a:t> + </a:t>
            </a:r>
            <a:r>
              <a:rPr lang="ru-RU" sz="1800" dirty="0" err="1"/>
              <a:t>Cu</a:t>
            </a:r>
            <a:r>
              <a:rPr lang="ru-RU" sz="1800" dirty="0"/>
              <a:t>. </a:t>
            </a:r>
          </a:p>
          <a:p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99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64896" cy="1219200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Электрометаллургия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113" y="1700808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i="1" dirty="0"/>
              <a:t>Электрометаллургический способ </a:t>
            </a:r>
            <a:r>
              <a:rPr lang="ru-RU" sz="1800" dirty="0"/>
              <a:t>– то способы получения металлов с помощью электрического тока (электролиза). Этим методом получают алюминий, щелочные металлы, щелочноземельные металлы. При этом подвергают электролизу расплавы оксидов, гидроксидов или </a:t>
            </a:r>
            <a:r>
              <a:rPr lang="ru-RU" sz="1800" dirty="0" smtClean="0"/>
              <a:t>хлоридов:</a:t>
            </a:r>
          </a:p>
          <a:p>
            <a:endParaRPr lang="ru-RU" sz="1600" dirty="0" smtClean="0"/>
          </a:p>
          <a:p>
            <a:pPr algn="l"/>
            <a:r>
              <a:rPr lang="ru-RU" sz="1200" dirty="0" smtClean="0"/>
              <a:t>			</a:t>
            </a:r>
            <a:r>
              <a:rPr lang="ru-RU" sz="1200" b="1" dirty="0" smtClean="0"/>
              <a:t>	           Эл</a:t>
            </a:r>
            <a:r>
              <a:rPr lang="ru-RU" sz="1200" b="1" dirty="0"/>
              <a:t>. ток</a:t>
            </a:r>
          </a:p>
          <a:p>
            <a:r>
              <a:rPr lang="ru-RU" sz="1600" b="1" dirty="0"/>
              <a:t>2Аl2О</a:t>
            </a:r>
            <a:r>
              <a:rPr lang="ru-RU" sz="1600" b="1" baseline="-25000" dirty="0"/>
              <a:t>3</a:t>
            </a:r>
            <a:r>
              <a:rPr lang="ru-RU" sz="1600" b="1" dirty="0"/>
              <a:t>   →  4Al + 3O</a:t>
            </a:r>
            <a:r>
              <a:rPr lang="ru-RU" sz="1600" b="1" baseline="-25000" dirty="0"/>
              <a:t>2</a:t>
            </a:r>
            <a:endParaRPr lang="ru-RU" sz="1600" b="1" dirty="0"/>
          </a:p>
          <a:p>
            <a:r>
              <a:rPr lang="ru-RU" sz="1600" b="1" dirty="0"/>
              <a:t> (раствор в криолите)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dirty="0"/>
              <a:t>2NaCl  → 2Na  +  Cl</a:t>
            </a:r>
            <a:r>
              <a:rPr lang="ru-RU" sz="1600" b="1" baseline="-25000" dirty="0"/>
              <a:t>2</a:t>
            </a:r>
            <a:endParaRPr lang="ru-RU" sz="1600" b="1" dirty="0"/>
          </a:p>
          <a:p>
            <a:r>
              <a:rPr lang="ru-RU" sz="1600" b="1" dirty="0"/>
              <a:t>MgBr</a:t>
            </a:r>
            <a:r>
              <a:rPr lang="ru-RU" sz="1600" b="1" baseline="-25000" dirty="0"/>
              <a:t>2</a:t>
            </a:r>
            <a:r>
              <a:rPr lang="ru-RU" sz="1600" b="1" dirty="0"/>
              <a:t>  →  </a:t>
            </a:r>
            <a:r>
              <a:rPr lang="ru-RU" sz="1600" b="1" dirty="0" err="1"/>
              <a:t>Mg</a:t>
            </a:r>
            <a:r>
              <a:rPr lang="ru-RU" sz="1600" b="1" dirty="0"/>
              <a:t>  +  Br</a:t>
            </a:r>
            <a:r>
              <a:rPr lang="ru-RU" sz="1600" b="1" baseline="-25000" dirty="0"/>
              <a:t>2</a:t>
            </a:r>
            <a:endParaRPr lang="ru-RU" sz="1600" b="1" dirty="0"/>
          </a:p>
          <a:p>
            <a:r>
              <a:rPr lang="ru-RU" sz="1600" dirty="0"/>
              <a:t> </a:t>
            </a:r>
          </a:p>
          <a:p>
            <a:pPr lvl="0" algn="l"/>
            <a:r>
              <a:rPr lang="ru-RU" sz="1600" dirty="0"/>
              <a:t>Термическое разложение соединений. Железо взаимодействует с оксидом углерода (II) при повышенном давлении и температуре 100-2000, образуя </a:t>
            </a:r>
            <a:r>
              <a:rPr lang="ru-RU" sz="1600" dirty="0" err="1"/>
              <a:t>пентакарбонил</a:t>
            </a:r>
            <a:r>
              <a:rPr lang="ru-RU" sz="1600" dirty="0" smtClean="0"/>
              <a:t>:</a:t>
            </a:r>
          </a:p>
          <a:p>
            <a:pPr lvl="0" algn="l"/>
            <a:endParaRPr lang="ru-RU" sz="800" dirty="0"/>
          </a:p>
          <a:p>
            <a:r>
              <a:rPr lang="ru-RU" sz="1600" b="1" dirty="0" err="1"/>
              <a:t>Fe</a:t>
            </a:r>
            <a:r>
              <a:rPr lang="ru-RU" sz="1600" b="1" dirty="0"/>
              <a:t> + 5CO = </a:t>
            </a:r>
            <a:r>
              <a:rPr lang="ru-RU" sz="1600" b="1" dirty="0" err="1"/>
              <a:t>Fe</a:t>
            </a:r>
            <a:r>
              <a:rPr lang="ru-RU" sz="1600" b="1" dirty="0"/>
              <a:t> (</a:t>
            </a:r>
            <a:r>
              <a:rPr lang="ru-RU" sz="1600" b="1" dirty="0" smtClean="0"/>
              <a:t>CO)</a:t>
            </a:r>
            <a:r>
              <a:rPr lang="ru-RU" sz="1600" b="1" baseline="-25000" dirty="0" smtClean="0"/>
              <a:t>5</a:t>
            </a:r>
          </a:p>
          <a:p>
            <a:endParaRPr lang="ru-RU" sz="800" b="1" dirty="0"/>
          </a:p>
          <a:p>
            <a:pPr algn="l"/>
            <a:r>
              <a:rPr lang="ru-RU" sz="1600" dirty="0" err="1" smtClean="0"/>
              <a:t>Пентакарбонил</a:t>
            </a:r>
            <a:r>
              <a:rPr lang="ru-RU" sz="1600" dirty="0" smtClean="0"/>
              <a:t> </a:t>
            </a:r>
            <a:r>
              <a:rPr lang="ru-RU" sz="1600" dirty="0"/>
              <a:t>железа-жидкость, которую можно легко отделить от примесей перегонкой. При температуре около 2500 </a:t>
            </a:r>
            <a:r>
              <a:rPr lang="ru-RU" sz="1600" dirty="0" err="1"/>
              <a:t>карбонил</a:t>
            </a:r>
            <a:r>
              <a:rPr lang="ru-RU" sz="1600" dirty="0"/>
              <a:t> разлагается, образуя порошок железа: </a:t>
            </a:r>
            <a:endParaRPr lang="ru-RU" sz="1600" dirty="0" smtClean="0"/>
          </a:p>
          <a:p>
            <a:pPr algn="l"/>
            <a:endParaRPr lang="ru-RU" sz="800" dirty="0"/>
          </a:p>
          <a:p>
            <a:r>
              <a:rPr lang="ru-RU" sz="1600" b="1" dirty="0" err="1"/>
              <a:t>Fe</a:t>
            </a:r>
            <a:r>
              <a:rPr lang="ru-RU" sz="1600" b="1" dirty="0"/>
              <a:t> (CO)</a:t>
            </a:r>
            <a:r>
              <a:rPr lang="ru-RU" sz="1600" b="1" baseline="-25000" dirty="0"/>
              <a:t>5</a:t>
            </a:r>
            <a:r>
              <a:rPr lang="ru-RU" sz="1600" b="1" dirty="0"/>
              <a:t> = </a:t>
            </a:r>
            <a:r>
              <a:rPr lang="ru-RU" sz="1600" b="1" dirty="0" err="1"/>
              <a:t>Fe</a:t>
            </a:r>
            <a:r>
              <a:rPr lang="ru-RU" sz="1600" b="1" dirty="0"/>
              <a:t> + 5CO </a:t>
            </a:r>
          </a:p>
        </p:txBody>
      </p:sp>
    </p:spTree>
    <p:extLst>
      <p:ext uri="{BB962C8B-B14F-4D97-AF65-F5344CB8AC3E}">
        <p14:creationId xmlns:p14="http://schemas.microsoft.com/office/powerpoint/2010/main" val="5202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56992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3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Распространенность металлов в природе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 </a:t>
            </a:r>
            <a:endParaRPr lang="ru-RU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ru-RU" sz="28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некоторых металлов в земной коре</a:t>
            </a:r>
            <a:r>
              <a:rPr lang="ru-RU" sz="28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just"/>
            <a:endParaRPr lang="ru-RU" sz="28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Алюминий - 8,2%</a:t>
            </a:r>
            <a:endParaRPr lang="ru-RU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 - 5,0%</a:t>
            </a:r>
            <a:endParaRPr lang="ru-RU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Кальций - </a:t>
            </a: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</a:t>
            </a: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Натрий </a:t>
            </a: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- 2,3</a:t>
            </a: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Магний </a:t>
            </a: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- 2,3</a:t>
            </a: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Калий </a:t>
            </a:r>
            <a:r>
              <a:rPr lang="ru-RU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- 2,1</a:t>
            </a:r>
            <a:r>
              <a:rPr lang="ru-RU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27104"/>
              </p:ext>
            </p:extLst>
          </p:nvPr>
        </p:nvGraphicFramePr>
        <p:xfrm>
          <a:off x="3635896" y="2924944"/>
          <a:ext cx="525658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4743099" imgH="3377477" progId="Excel.Chart.8">
                  <p:embed/>
                </p:oleObj>
              </mc:Choice>
              <mc:Fallback>
                <p:oleObj r:id="rId4" imgW="4743099" imgH="337747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24944"/>
                        <a:ext cx="5256584" cy="360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9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OleChart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/>
          <a:lstStyle/>
          <a:p>
            <a:pPr algn="ctr"/>
            <a:r>
              <a:rPr lang="ru-RU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Распространенность металлов в природе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04373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Wingdings" panose="05000000000000000000" pitchFamily="2" charset="2"/>
              <a:buChar char="v"/>
              <a:defRPr/>
            </a:pPr>
            <a:r>
              <a:rPr lang="ru-RU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некоторых металлов в морской воде:</a:t>
            </a:r>
          </a:p>
          <a:p>
            <a:pPr>
              <a:defRPr/>
            </a:pPr>
            <a:endParaRPr lang="ru-RU" sz="3200" b="1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200" b="1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200" b="1" i="1" baseline="30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ru-RU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r>
              <a:rPr lang="en-US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3200" b="1" i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US" sz="3200" b="1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</a:t>
            </a:r>
            <a:r>
              <a:rPr lang="ru-RU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baseline="30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ru-RU" sz="32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0,12%</a:t>
            </a:r>
          </a:p>
        </p:txBody>
      </p:sp>
    </p:spTree>
    <p:extLst>
      <p:ext uri="{BB962C8B-B14F-4D97-AF65-F5344CB8AC3E}">
        <p14:creationId xmlns:p14="http://schemas.microsoft.com/office/powerpoint/2010/main" val="26767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872" y="332656"/>
            <a:ext cx="7791128" cy="1440160"/>
          </a:xfrm>
        </p:spPr>
        <p:txBody>
          <a:bodyPr/>
          <a:lstStyle/>
          <a:p>
            <a:pPr algn="ctr"/>
            <a:r>
              <a:rPr lang="ru-RU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природе металлы могут встречаться:</a:t>
            </a:r>
            <a:r>
              <a:rPr lang="ru-RU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свободном (самородном) виде (благородные металлы - золото, платина</a:t>
            </a:r>
            <a:r>
              <a:rPr lang="ru-RU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самородном виде и в виде соединений (металлы малой  активности – серебро, медь, ртуть, олово</a:t>
            </a:r>
            <a:r>
              <a:rPr lang="ru-RU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виде соединений (металлы, стоящие в ряду напряжений до олова).</a:t>
            </a:r>
          </a:p>
        </p:txBody>
      </p:sp>
    </p:spTree>
    <p:extLst>
      <p:ext uri="{BB962C8B-B14F-4D97-AF65-F5344CB8AC3E}">
        <p14:creationId xmlns:p14="http://schemas.microsoft.com/office/powerpoint/2010/main" val="41681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/>
          <a:lstStyle/>
          <a:p>
            <a:pPr algn="ctr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Нахождение металлов в природе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http://gazeta.a42.ru/images/lenta/383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1584446"/>
            <a:ext cx="2863523" cy="2060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301" y="3645024"/>
            <a:ext cx="2863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Самородок </a:t>
            </a:r>
            <a:r>
              <a:rPr lang="ru-RU" alt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золота</a:t>
            </a:r>
            <a:endParaRPr lang="ru-RU" alt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2" name="Picture 4" descr="http://sdelanounas.ru/i/d/3/d3d3LmFydGVsLWFtdXIucnUvaW1hZ2VzL25ldy9zYW1vcm9kb2suanBnP19faWQ9MTI2Mjk=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09" y="1584447"/>
            <a:ext cx="2863523" cy="206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1839" y="3645024"/>
            <a:ext cx="2863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Самородок платины</a:t>
            </a:r>
            <a:endParaRPr lang="ru-RU" alt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4" name="Picture 6" descr="http://stat10.privet.ru/lr/036d052733ed2e353a88b2073954daa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4447"/>
            <a:ext cx="2863523" cy="206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56176" y="3645024"/>
            <a:ext cx="2863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Самородок серебра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6" name="Picture 8" descr="http://xn--80ajiobhw4g.xn--p1ai/uploads/1296589926/med_gallery_2_60_6030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" y="4116627"/>
            <a:ext cx="2863524" cy="204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1332" y="6147727"/>
            <a:ext cx="2863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Самородок меди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8" name="Picture 10" descr="http://susanin.udm.ru/upload/iblock/5f1/5f1e70abe2ec0dc58bea896201b78b4b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4116627"/>
            <a:ext cx="2863523" cy="2042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1838" y="6147726"/>
            <a:ext cx="2863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Ртуть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6197098"/>
            <a:ext cx="100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Олово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60" name="Picture 12" descr="http://woman-project.com/uploads/1349125200/8f837d94c1914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6627"/>
            <a:ext cx="2863523" cy="204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2492896"/>
            <a:ext cx="8784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Способы получения металлов</a:t>
            </a:r>
          </a:p>
        </p:txBody>
      </p:sp>
    </p:spTree>
    <p:extLst>
      <p:ext uri="{BB962C8B-B14F-4D97-AF65-F5344CB8AC3E}">
        <p14:creationId xmlns:p14="http://schemas.microsoft.com/office/powerpoint/2010/main" val="31330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ld.bratstvo.info/photogallery/albums/userpics/10001/normal_3~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" y="1669840"/>
            <a:ext cx="4320480" cy="2401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rlony.com/wp-content/uploads/2012/09/1300737003_54103129a8f4a8bc1d9c19f453250d60_full-300x26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3" y="4287077"/>
            <a:ext cx="4305200" cy="2413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pelsintez.ru/upload/medialibrary/cda/1043%20ruda%20f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3" y="1669840"/>
            <a:ext cx="4305200" cy="2401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uremo.org/files/10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4287077"/>
            <a:ext cx="4320479" cy="2413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6632"/>
            <a:ext cx="78123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Руды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44824"/>
            <a:ext cx="89289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</a:pPr>
            <a:r>
              <a:rPr lang="ru-RU" alt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Восстановители бывают:</a:t>
            </a:r>
          </a:p>
          <a:p>
            <a:pPr algn="just"/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неметаллические: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кокс, оксид углерода (II), водород; </a:t>
            </a:r>
            <a:endParaRPr lang="ru-RU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металлические: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алюминий, магний, кальций и другие металлы.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21768"/>
            <a:ext cx="86299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ru-RU" sz="2200" b="1" i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Восстановление: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 их оксидов углем или оксидом углерода (II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algn="l"/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2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ZnО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+ С = </a:t>
            </a:r>
            <a:r>
              <a:rPr lang="ru-RU" sz="22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+ СО </a:t>
            </a:r>
            <a:endParaRPr lang="ru-RU" sz="2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водородом</a:t>
            </a:r>
          </a:p>
          <a:p>
            <a:endParaRPr lang="ru-RU" sz="2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Fе</a:t>
            </a:r>
            <a:r>
              <a:rPr lang="ru-RU" sz="2200" baseline="-25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en-US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ЗСО = 2Fе 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ЗСО</a:t>
            </a:r>
            <a:r>
              <a:rPr lang="ru-RU" sz="2200" baseline="-25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  <a:p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WO</a:t>
            </a:r>
            <a:r>
              <a:rPr lang="en-US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3H</a:t>
            </a:r>
            <a:r>
              <a:rPr lang="ru-RU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=W 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3H2</a:t>
            </a:r>
            <a:r>
              <a:rPr lang="ru-RU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</a:t>
            </a:r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2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СоО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= Со 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</a:t>
            </a:r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l"/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Руду, представляющую собой соль угольной кислоты, можно сразу восстанавливать при помощи угля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algn="l"/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0"/>
            <a:r>
              <a:rPr lang="ru-RU" sz="2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ZnCO</a:t>
            </a:r>
            <a:r>
              <a:rPr lang="en-US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= </a:t>
            </a:r>
            <a:r>
              <a:rPr lang="ru-RU" sz="22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ZnO</a:t>
            </a:r>
            <a:r>
              <a:rPr lang="ru-RU" sz="2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ru-RU" sz="2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</a:t>
            </a:r>
            <a:r>
              <a:rPr lang="ru-RU" sz="2200" baseline="-25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2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4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miya-laboratoriy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626c6bef90203a135dc207a2a19062e9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TP001140826</AuthoringAssetId>
    <AssetId xmlns="145c5697-5eb5-440b-b2f1-a8273fb59250">TS001140826</AssetId>
  </documentManagement>
</p:properties>
</file>

<file path=customXml/itemProps1.xml><?xml version="1.0" encoding="utf-8"?>
<ds:datastoreItem xmlns:ds="http://schemas.openxmlformats.org/officeDocument/2006/customXml" ds:itemID="{3F051907-9EB3-48A8-A93C-9054B6338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D16365-1DA4-4938-93BB-88C6C105A90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D0D5BAE-A618-40FB-BA2E-880F7BE2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C2C50E1-089B-4565-9DD2-30A44B18A6FA}">
  <ds:schemaRefs>
    <ds:schemaRef ds:uri="http://schemas.microsoft.com/office/infopath/2007/PartnerControls"/>
    <ds:schemaRef ds:uri="http://www.w3.org/XML/1998/namespace"/>
    <ds:schemaRef ds:uri="145c5697-5eb5-440b-b2f1-a8273fb59250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Himiya-laboratoriya</Template>
  <TotalTime>197</TotalTime>
  <Words>303</Words>
  <Application>Microsoft Office PowerPoint</Application>
  <PresentationFormat>Экран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Himiya-laboratoriya</vt:lpstr>
      <vt:lpstr>Диаграмма Microsoft Excel</vt:lpstr>
      <vt:lpstr>Способы получения металлов</vt:lpstr>
      <vt:lpstr>Распространенность металлов в природе</vt:lpstr>
      <vt:lpstr>Распространенность металлов в природе</vt:lpstr>
      <vt:lpstr>В природе металлы могут встречаться: </vt:lpstr>
      <vt:lpstr>Нахождение металлов в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Пирометаллургия</vt:lpstr>
      <vt:lpstr>Гидрометаллургия</vt:lpstr>
      <vt:lpstr>Электрометаллургия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Katrin</cp:lastModifiedBy>
  <cp:revision>17</cp:revision>
  <dcterms:created xsi:type="dcterms:W3CDTF">2014-03-16T18:05:58Z</dcterms:created>
  <dcterms:modified xsi:type="dcterms:W3CDTF">2015-04-25T14:57:19Z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{Document Themes}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241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{FilePath}</vt:lpwstr>
  </property>
  <property fmtid="{D5CDD505-2E9C-101B-9397-08002B2CF9AE}" pid="15" name="AssetId">
    <vt:lpwstr>TS001140826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{Document Themes}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Medical design template (lab)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55;#PowerPoint - Design Templt 12;#-1;#TBD;#-1;#TBD;#-1;#TBD;#-1;#TBD</vt:lpwstr>
  </property>
  <property fmtid="{D5CDD505-2E9C-101B-9397-08002B2CF9AE}" pid="32" name="UANotes">
    <vt:lpwstr>Text is visible in high contrast mode, but graphics are not. </vt:lpwstr>
  </property>
  <property fmtid="{D5CDD505-2E9C-101B-9397-08002B2CF9AE}" pid="33" name="ContentTypeId">
    <vt:lpwstr>0x0101006025706CF4CD034688BEBAE97A2E701D0202001F9DE411C1B38343BE78B0080F632418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TP001140826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