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0" r:id="rId17"/>
    <p:sldId id="271" r:id="rId18"/>
    <p:sldId id="272"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із теми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16DA210-FB5B-4158-B5E0-FEB733F419BA}" styleName="Світли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uk-UA" noProof="0" smtClean="0"/>
              <a:t>Зразок заголовка</a:t>
            </a:r>
            <a:endParaRPr lang="uk-UA" noProof="0" smtClean="0"/>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uk-UA" noProof="0" smtClean="0"/>
              <a:t>Зразок підзаголовка</a:t>
            </a:r>
            <a:endParaRPr lang="uk-UA" noProof="0" smtClean="0"/>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fld id="{893959E6-847B-4937-8C3D-49CDB5BA4EF3}" type="datetimeFigureOut">
              <a:rPr lang="uk-UA" smtClean="0"/>
              <a:pPr/>
              <a:t>19.05.2014</a:t>
            </a:fld>
            <a:endParaRPr lang="uk-UA"/>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uk-UA"/>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C9BD255C-740D-4BFE-A60D-37750E3706AB}" type="slidenum">
              <a:rPr lang="uk-UA" smtClean="0"/>
              <a:pPr/>
              <a:t>‹№›</a:t>
            </a:fld>
            <a:endParaRPr lang="uk-UA"/>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150120181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2650631712"/>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і графіка">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uk-UA" smtClean="0"/>
              <a:t>Зразок заголовка</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uk-UA" smtClean="0"/>
              <a:t>Клацніть піктограму, щоб додати графіку</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fld id="{893959E6-847B-4937-8C3D-49CDB5BA4EF3}" type="datetimeFigureOut">
              <a:rPr lang="uk-UA" smtClean="0"/>
              <a:pPr/>
              <a:t>19.05.2014</a:t>
            </a:fld>
            <a:endParaRPr lang="uk-UA"/>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uk-UA"/>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414940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Заголовок і текст поверх об'єкта">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uk-UA" smtClean="0"/>
              <a:t>Зразок заголовка</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fld id="{893959E6-847B-4937-8C3D-49CDB5BA4EF3}" type="datetimeFigureOut">
              <a:rPr lang="uk-UA" smtClean="0"/>
              <a:pPr/>
              <a:t>19.05.2014</a:t>
            </a:fld>
            <a:endParaRPr lang="uk-UA"/>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uk-UA"/>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293183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3118614763"/>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uk-UA" smtClean="0"/>
              <a:t>Зразок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uk-UA" smtClean="0"/>
              <a:t>Зразок тексту</a:t>
            </a:r>
          </a:p>
        </p:txBody>
      </p:sp>
      <p:sp>
        <p:nvSpPr>
          <p:cNvPr id="4" name="Date Placeholder 3"/>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5" name="Footer Placeholder 4"/>
          <p:cNvSpPr>
            <a:spLocks noGrp="1"/>
          </p:cNvSpPr>
          <p:nvPr>
            <p:ph type="ftr" sz="quarter" idx="11"/>
          </p:nvPr>
        </p:nvSpPr>
        <p:spPr/>
        <p:txBody>
          <a:bodyPr/>
          <a:lstStyle>
            <a:lvl1pPr>
              <a:defRPr/>
            </a:lvl1pPr>
          </a:lstStyle>
          <a:p>
            <a:endParaRPr lang="uk-UA"/>
          </a:p>
        </p:txBody>
      </p:sp>
      <p:sp>
        <p:nvSpPr>
          <p:cNvPr id="6" name="Slide Number Placeholder 5"/>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101324771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Date Placeholder 4"/>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1451282085"/>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7" name="Date Placeholder 6"/>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8" name="Footer Placeholder 7"/>
          <p:cNvSpPr>
            <a:spLocks noGrp="1"/>
          </p:cNvSpPr>
          <p:nvPr>
            <p:ph type="ftr" sz="quarter" idx="11"/>
          </p:nvPr>
        </p:nvSpPr>
        <p:spPr/>
        <p:txBody>
          <a:bodyPr/>
          <a:lstStyle>
            <a:lvl1pPr>
              <a:defRPr/>
            </a:lvl1pPr>
          </a:lstStyle>
          <a:p>
            <a:endParaRPr lang="uk-UA"/>
          </a:p>
        </p:txBody>
      </p:sp>
      <p:sp>
        <p:nvSpPr>
          <p:cNvPr id="9" name="Slide Number Placeholder 8"/>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216422276"/>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4" name="Footer Placeholder 3"/>
          <p:cNvSpPr>
            <a:spLocks noGrp="1"/>
          </p:cNvSpPr>
          <p:nvPr>
            <p:ph type="ftr" sz="quarter" idx="11"/>
          </p:nvPr>
        </p:nvSpPr>
        <p:spPr/>
        <p:txBody>
          <a:bodyPr/>
          <a:lstStyle>
            <a:lvl1pPr>
              <a:defRPr/>
            </a:lvl1pPr>
          </a:lstStyle>
          <a:p>
            <a:endParaRPr lang="uk-UA"/>
          </a:p>
        </p:txBody>
      </p:sp>
      <p:sp>
        <p:nvSpPr>
          <p:cNvPr id="5" name="Slide Number Placeholder 4"/>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1141858693"/>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3" name="Footer Placeholder 2"/>
          <p:cNvSpPr>
            <a:spLocks noGrp="1"/>
          </p:cNvSpPr>
          <p:nvPr>
            <p:ph type="ftr" sz="quarter" idx="11"/>
          </p:nvPr>
        </p:nvSpPr>
        <p:spPr/>
        <p:txBody>
          <a:bodyPr/>
          <a:lstStyle>
            <a:lvl1pPr>
              <a:defRPr/>
            </a:lvl1pPr>
          </a:lstStyle>
          <a:p>
            <a:endParaRPr lang="uk-UA"/>
          </a:p>
        </p:txBody>
      </p:sp>
      <p:sp>
        <p:nvSpPr>
          <p:cNvPr id="4" name="Slide Number Placeholder 3"/>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1639963384"/>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uk-UA" smtClean="0"/>
              <a:t>Зразок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249240164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uk-UA" smtClean="0"/>
              <a:t>Зразок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lvl1pPr>
              <a:defRPr/>
            </a:lvl1pPr>
          </a:lstStyle>
          <a:p>
            <a:fld id="{893959E6-847B-4937-8C3D-49CDB5BA4EF3}" type="datetimeFigureOut">
              <a:rPr lang="uk-UA" smtClean="0"/>
              <a:pPr/>
              <a:t>19.05.2014</a:t>
            </a:fld>
            <a:endParaRPr lang="uk-UA"/>
          </a:p>
        </p:txBody>
      </p:sp>
      <p:sp>
        <p:nvSpPr>
          <p:cNvPr id="6" name="Footer Placeholder 5"/>
          <p:cNvSpPr>
            <a:spLocks noGrp="1"/>
          </p:cNvSpPr>
          <p:nvPr>
            <p:ph type="ftr" sz="quarter" idx="11"/>
          </p:nvPr>
        </p:nvSpPr>
        <p:spPr/>
        <p:txBody>
          <a:bodyPr/>
          <a:lstStyle>
            <a:lvl1pPr>
              <a:defRPr/>
            </a:lvl1pPr>
          </a:lstStyle>
          <a:p>
            <a:endParaRPr lang="uk-UA"/>
          </a:p>
        </p:txBody>
      </p:sp>
      <p:sp>
        <p:nvSpPr>
          <p:cNvPr id="7" name="Slide Number Placeholder 6"/>
          <p:cNvSpPr>
            <a:spLocks noGrp="1"/>
          </p:cNvSpPr>
          <p:nvPr>
            <p:ph type="sldNum" sz="quarter" idx="12"/>
          </p:nvPr>
        </p:nvSpPr>
        <p:spPr/>
        <p:txBody>
          <a:bodyPr/>
          <a:lstStyle>
            <a:lvl1pPr>
              <a:defRPr/>
            </a:lvl1pPr>
          </a:lstStyle>
          <a:p>
            <a:fld id="{C9BD255C-740D-4BFE-A60D-37750E3706AB}" type="slidenum">
              <a:rPr lang="uk-UA" smtClean="0"/>
              <a:pPr/>
              <a:t>‹№›</a:t>
            </a:fld>
            <a:endParaRPr lang="uk-UA"/>
          </a:p>
        </p:txBody>
      </p:sp>
    </p:spTree>
    <p:extLst>
      <p:ext uri="{BB962C8B-B14F-4D97-AF65-F5344CB8AC3E}">
        <p14:creationId xmlns:p14="http://schemas.microsoft.com/office/powerpoint/2010/main" xmlns="" val="727602138"/>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uk-UA" smtClean="0"/>
              <a:t>Зразок заголовка</a:t>
            </a:r>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000">
                <a:latin typeface="+mn-lt"/>
              </a:defRPr>
            </a:lvl1pPr>
          </a:lstStyle>
          <a:p>
            <a:fld id="{893959E6-847B-4937-8C3D-49CDB5BA4EF3}" type="datetimeFigureOut">
              <a:rPr lang="uk-UA" smtClean="0"/>
              <a:pPr/>
              <a:t>19.05.2014</a:t>
            </a:fld>
            <a:endParaRPr lang="uk-UA"/>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uk-UA"/>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atin typeface="+mn-lt"/>
              </a:defRPr>
            </a:lvl1pPr>
          </a:lstStyle>
          <a:p>
            <a:fld id="{C9BD255C-740D-4BFE-A60D-37750E3706AB}"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hyperlink" Target="http://uk.wikipedia.org/wiki/%D0%9E%D0%9E%D0%9D" TargetMode="External"/><Relationship Id="rId3" Type="http://schemas.openxmlformats.org/officeDocument/2006/relationships/hyperlink" Target="http://uk.wikipedia.org/wiki/1979" TargetMode="External"/><Relationship Id="rId7" Type="http://schemas.openxmlformats.org/officeDocument/2006/relationships/hyperlink" Target="http://uk.wikipedia.org/wiki/%D0%A3%D0%BA%D1%80%D0%B0%D1%97%D0%BD%D0%B0" TargetMode="External"/><Relationship Id="rId2" Type="http://schemas.openxmlformats.org/officeDocument/2006/relationships/hyperlink" Target="http://uk.wikipedia.org/wiki/%D0%92%D1%81%D0%B5%D1%81%D0%B2%D1%96%D1%82%D0%BD%D1%8F_%D1%82%D1%83%D1%80%D0%B8%D1%81%D1%82%D1%81%D1%8C%D0%BA%D0%B0_%D0%BE%D1%80%D0%B3%D0%B0%D0%BD%D1%96%D0%B7%D0%B0%D1%86%D1%96%D1%8F" TargetMode="External"/><Relationship Id="rId1" Type="http://schemas.openxmlformats.org/officeDocument/2006/relationships/slideLayout" Target="../slideLayouts/slideLayout6.xml"/><Relationship Id="rId6" Type="http://schemas.openxmlformats.org/officeDocument/2006/relationships/hyperlink" Target="http://uk.wikipedia.org/wiki/1997" TargetMode="External"/><Relationship Id="rId11" Type="http://schemas.openxmlformats.org/officeDocument/2006/relationships/hyperlink" Target="http://uk.wikipedia.org/wiki/%D0%A7%D0%B8%D0%BB%D1%96" TargetMode="External"/><Relationship Id="rId5" Type="http://schemas.openxmlformats.org/officeDocument/2006/relationships/hyperlink" Target="http://uk.wikipedia.org/wiki/%D0%86%D1%81%D0%BF%D0%B0%D0%BD%D1%96%D1%8F" TargetMode="External"/><Relationship Id="rId10" Type="http://schemas.openxmlformats.org/officeDocument/2006/relationships/hyperlink" Target="http://uk.wikipedia.org/wiki/%D0%A1%D0%B0%D0%BD%D1%82%D1%8C%D1%8F%D0%B3%D0%BE" TargetMode="External"/><Relationship Id="rId4" Type="http://schemas.openxmlformats.org/officeDocument/2006/relationships/hyperlink" Target="http://uk.wikipedia.org/wiki/%D0%A2%D0%BE%D1%80%D1%80%D0%B5%D0%BC%D0%BE%D0%BB%D1%96%D0%BD%D0%BE%D1%81" TargetMode="External"/><Relationship Id="rId9" Type="http://schemas.openxmlformats.org/officeDocument/2006/relationships/hyperlink" Target="http://uk.wikipedia.org/wiki/1999"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1914" TargetMode="External"/><Relationship Id="rId2" Type="http://schemas.openxmlformats.org/officeDocument/2006/relationships/hyperlink" Target="http://uk.wikipedia.org/wiki/1841" TargetMode="External"/><Relationship Id="rId1" Type="http://schemas.openxmlformats.org/officeDocument/2006/relationships/slideLayout" Target="../slideLayouts/slideLayout6.xml"/><Relationship Id="rId4" Type="http://schemas.openxmlformats.org/officeDocument/2006/relationships/hyperlink" Target="http://uk.wikipedia.org/wiki/1945"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sz="9600" dirty="0" smtClean="0">
                <a:solidFill>
                  <a:schemeClr val="accent2">
                    <a:lumMod val="75000"/>
                  </a:schemeClr>
                </a:solidFill>
              </a:rPr>
              <a:t>Туризм</a:t>
            </a:r>
            <a:endParaRPr lang="uk-UA" sz="9600" dirty="0">
              <a:solidFill>
                <a:schemeClr val="accent2">
                  <a:lumMod val="75000"/>
                </a:schemeClr>
              </a:solidFill>
            </a:endParaRPr>
          </a:p>
        </p:txBody>
      </p:sp>
      <p:sp>
        <p:nvSpPr>
          <p:cNvPr id="3" name="Підзаголовок 2"/>
          <p:cNvSpPr>
            <a:spLocks noGrp="1"/>
          </p:cNvSpPr>
          <p:nvPr>
            <p:ph type="subTitle" idx="1"/>
          </p:nvPr>
        </p:nvSpPr>
        <p:spPr/>
        <p:txBody>
          <a:bodyPr/>
          <a:lstStyle/>
          <a:p>
            <a:endParaRPr lang="uk-UA"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0"/>
            <a:ext cx="7705725" cy="6165304"/>
          </a:xfrm>
        </p:spPr>
        <p:txBody>
          <a:bodyPr/>
          <a:lstStyle/>
          <a:p>
            <a:r>
              <a:rPr lang="uk-UA" dirty="0" smtClean="0">
                <a:solidFill>
                  <a:schemeClr val="accent2">
                    <a:lumMod val="75000"/>
                  </a:schemeClr>
                </a:solidFill>
              </a:rPr>
              <a:t>Небезпека туризму</a:t>
            </a:r>
            <a:r>
              <a:rPr lang="uk-UA" dirty="0" smtClean="0"/>
              <a:t/>
            </a:r>
            <a:br>
              <a:rPr lang="uk-UA" dirty="0" smtClean="0"/>
            </a:br>
            <a:r>
              <a:rPr lang="uk-UA" dirty="0" smtClean="0"/>
              <a:t/>
            </a:r>
            <a:br>
              <a:rPr lang="uk-UA" dirty="0" smtClean="0"/>
            </a:br>
            <a:r>
              <a:rPr lang="uk-UA" dirty="0" smtClean="0"/>
              <a:t> </a:t>
            </a:r>
            <a:r>
              <a:rPr lang="uk-UA" sz="2400" dirty="0" smtClean="0"/>
              <a:t>Головними факторами, що створюють небезпеку від туризму, </a:t>
            </a:r>
            <a:r>
              <a:rPr lang="uk-UA" sz="2400" dirty="0" smtClean="0"/>
              <a:t>є:</a:t>
            </a:r>
            <a:r>
              <a:rPr lang="uk-UA" sz="2400" dirty="0" smtClean="0"/>
              <a:t/>
            </a:r>
            <a:br>
              <a:rPr lang="uk-UA" sz="2400" dirty="0" smtClean="0"/>
            </a:br>
            <a:r>
              <a:rPr lang="uk-UA" sz="2400" dirty="0" smtClean="0">
                <a:solidFill>
                  <a:schemeClr val="accent6">
                    <a:lumMod val="50000"/>
                  </a:schemeClr>
                </a:solidFill>
              </a:rPr>
              <a:t>- Непорядність </a:t>
            </a:r>
            <a:r>
              <a:rPr lang="uk-UA" sz="2400" dirty="0" err="1" smtClean="0">
                <a:solidFill>
                  <a:schemeClr val="accent6">
                    <a:lumMod val="50000"/>
                  </a:schemeClr>
                </a:solidFill>
              </a:rPr>
              <a:t>тур.фірм</a:t>
            </a:r>
            <a:r>
              <a:rPr lang="uk-UA" sz="2400" dirty="0" smtClean="0">
                <a:solidFill>
                  <a:schemeClr val="accent6">
                    <a:lumMod val="50000"/>
                  </a:schemeClr>
                </a:solidFill>
              </a:rPr>
              <a:t>, що організують відпочинок</a:t>
            </a:r>
            <a:br>
              <a:rPr lang="uk-UA" sz="2400" dirty="0" smtClean="0">
                <a:solidFill>
                  <a:schemeClr val="accent6">
                    <a:lumMod val="50000"/>
                  </a:schemeClr>
                </a:solidFill>
              </a:rPr>
            </a:br>
            <a:r>
              <a:rPr lang="uk-UA" sz="2400" dirty="0" smtClean="0">
                <a:solidFill>
                  <a:schemeClr val="accent6">
                    <a:lumMod val="50000"/>
                  </a:schemeClr>
                </a:solidFill>
              </a:rPr>
              <a:t>- Вулична </a:t>
            </a:r>
            <a:r>
              <a:rPr lang="uk-UA" sz="2400" dirty="0" smtClean="0">
                <a:solidFill>
                  <a:schemeClr val="accent6">
                    <a:lumMod val="50000"/>
                  </a:schemeClr>
                </a:solidFill>
              </a:rPr>
              <a:t>злочинність, масові заворушення у місці перебування туриста</a:t>
            </a:r>
            <a:br>
              <a:rPr lang="uk-UA" sz="2400" dirty="0" smtClean="0">
                <a:solidFill>
                  <a:schemeClr val="accent6">
                    <a:lumMod val="50000"/>
                  </a:schemeClr>
                </a:solidFill>
              </a:rPr>
            </a:br>
            <a:r>
              <a:rPr lang="uk-UA" sz="2400" dirty="0" smtClean="0">
                <a:solidFill>
                  <a:schemeClr val="accent6">
                    <a:lumMod val="50000"/>
                  </a:schemeClr>
                </a:solidFill>
              </a:rPr>
              <a:t>- ДТП </a:t>
            </a:r>
            <a:r>
              <a:rPr lang="uk-UA" sz="2400" dirty="0" smtClean="0">
                <a:solidFill>
                  <a:schemeClr val="accent6">
                    <a:lumMod val="50000"/>
                  </a:schemeClr>
                </a:solidFill>
              </a:rPr>
              <a:t>на дорогах</a:t>
            </a:r>
            <a:br>
              <a:rPr lang="uk-UA" sz="2400" dirty="0" smtClean="0">
                <a:solidFill>
                  <a:schemeClr val="accent6">
                    <a:lumMod val="50000"/>
                  </a:schemeClr>
                </a:solidFill>
              </a:rPr>
            </a:br>
            <a:r>
              <a:rPr lang="uk-UA" sz="2400" dirty="0" smtClean="0">
                <a:solidFill>
                  <a:schemeClr val="accent6">
                    <a:lumMod val="50000"/>
                  </a:schemeClr>
                </a:solidFill>
              </a:rPr>
              <a:t>- Небезпечні </a:t>
            </a:r>
            <a:r>
              <a:rPr lang="uk-UA" sz="2400" dirty="0" smtClean="0">
                <a:solidFill>
                  <a:schemeClr val="accent6">
                    <a:lumMod val="50000"/>
                  </a:schemeClr>
                </a:solidFill>
              </a:rPr>
              <a:t>природні фактори у місці перебування туриста (неякісна питна вода, урагани, землетруси, небезпечні риби у морі тощо)</a:t>
            </a:r>
            <a:r>
              <a:rPr lang="uk-UA" dirty="0" smtClean="0"/>
              <a:t/>
            </a:r>
            <a:br>
              <a:rPr lang="uk-UA" dirty="0" smtClean="0"/>
            </a:br>
            <a:r>
              <a:rPr lang="uk-UA" dirty="0" smtClean="0"/>
              <a:t/>
            </a:r>
            <a:br>
              <a:rPr lang="uk-UA" dirty="0" smtClean="0"/>
            </a:br>
            <a:endParaRPr lang="uk-UA"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День туризму</a:t>
            </a:r>
            <a:endParaRPr lang="uk-UA" dirty="0"/>
          </a:p>
        </p:txBody>
      </p:sp>
      <p:pic>
        <p:nvPicPr>
          <p:cNvPr id="6" name="Рисунок 5" descr="55.jpg"/>
          <p:cNvPicPr>
            <a:picLocks noChangeAspect="1"/>
          </p:cNvPicPr>
          <p:nvPr/>
        </p:nvPicPr>
        <p:blipFill>
          <a:blip r:embed="rId2" cstate="print"/>
          <a:stretch>
            <a:fillRect/>
          </a:stretch>
        </p:blipFill>
        <p:spPr>
          <a:xfrm>
            <a:off x="251520" y="1268760"/>
            <a:ext cx="4119937" cy="2664296"/>
          </a:xfrm>
          <a:prstGeom prst="rect">
            <a:avLst/>
          </a:prstGeom>
        </p:spPr>
      </p:pic>
      <p:pic>
        <p:nvPicPr>
          <p:cNvPr id="7" name="Рисунок 6" descr="33.jpg"/>
          <p:cNvPicPr>
            <a:picLocks noChangeAspect="1"/>
          </p:cNvPicPr>
          <p:nvPr/>
        </p:nvPicPr>
        <p:blipFill>
          <a:blip r:embed="rId3" cstate="print"/>
          <a:stretch>
            <a:fillRect/>
          </a:stretch>
        </p:blipFill>
        <p:spPr>
          <a:xfrm>
            <a:off x="5220072" y="836712"/>
            <a:ext cx="3674948" cy="2753097"/>
          </a:xfrm>
          <a:prstGeom prst="rect">
            <a:avLst/>
          </a:prstGeom>
        </p:spPr>
      </p:pic>
      <p:pic>
        <p:nvPicPr>
          <p:cNvPr id="8" name="Рисунок 7" descr="11.jpg"/>
          <p:cNvPicPr>
            <a:picLocks noChangeAspect="1"/>
          </p:cNvPicPr>
          <p:nvPr/>
        </p:nvPicPr>
        <p:blipFill>
          <a:blip r:embed="rId4" cstate="print"/>
          <a:stretch>
            <a:fillRect/>
          </a:stretch>
        </p:blipFill>
        <p:spPr>
          <a:xfrm>
            <a:off x="2915816" y="3933056"/>
            <a:ext cx="3960440" cy="2708242"/>
          </a:xfrm>
          <a:prstGeom prst="rect">
            <a:avLst/>
          </a:prstGeom>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25424"/>
            <a:ext cx="8065145" cy="7236024"/>
          </a:xfrm>
        </p:spPr>
        <p:txBody>
          <a:bodyPr/>
          <a:lstStyle/>
          <a:p>
            <a:r>
              <a:rPr lang="uk-UA" dirty="0" smtClean="0"/>
              <a:t>           Історія Дня Туризму</a:t>
            </a:r>
            <a:br>
              <a:rPr lang="uk-UA" dirty="0" smtClean="0"/>
            </a:br>
            <a:r>
              <a:rPr lang="uk-UA" dirty="0" smtClean="0"/>
              <a:t/>
            </a:r>
            <a:br>
              <a:rPr lang="uk-UA" dirty="0" smtClean="0"/>
            </a:br>
            <a:r>
              <a:rPr lang="uk-UA" dirty="0" smtClean="0"/>
              <a:t> </a:t>
            </a:r>
            <a:r>
              <a:rPr lang="uk-UA" sz="2400" dirty="0" smtClean="0">
                <a:solidFill>
                  <a:schemeClr val="accent6">
                    <a:lumMod val="75000"/>
                  </a:schemeClr>
                </a:solidFill>
              </a:rPr>
              <a:t>Свято встановлено Генеральною асамблеєю </a:t>
            </a:r>
            <a:r>
              <a:rPr lang="uk-UA" sz="2400" dirty="0" smtClean="0">
                <a:solidFill>
                  <a:schemeClr val="accent6">
                    <a:lumMod val="75000"/>
                  </a:schemeClr>
                </a:solidFill>
                <a:hlinkClick r:id="rId2" tooltip="Всесвітня туристська організація"/>
              </a:rPr>
              <a:t>Всесвітньої туристської організації</a:t>
            </a:r>
            <a:r>
              <a:rPr lang="uk-UA" sz="2400" dirty="0" smtClean="0">
                <a:solidFill>
                  <a:schemeClr val="accent6">
                    <a:lumMod val="75000"/>
                  </a:schemeClr>
                </a:solidFill>
              </a:rPr>
              <a:t> в </a:t>
            </a:r>
            <a:r>
              <a:rPr lang="uk-UA" sz="2400" dirty="0" smtClean="0">
                <a:solidFill>
                  <a:schemeClr val="accent6">
                    <a:lumMod val="75000"/>
                  </a:schemeClr>
                </a:solidFill>
                <a:hlinkClick r:id="rId3" tooltip="1979"/>
              </a:rPr>
              <a:t>1979</a:t>
            </a:r>
            <a:r>
              <a:rPr lang="uk-UA" sz="2400" dirty="0" smtClean="0">
                <a:solidFill>
                  <a:schemeClr val="accent6">
                    <a:lumMod val="75000"/>
                  </a:schemeClr>
                </a:solidFill>
              </a:rPr>
              <a:t> року в місті </a:t>
            </a:r>
            <a:r>
              <a:rPr lang="uk-UA" sz="2400" dirty="0" err="1" smtClean="0">
                <a:solidFill>
                  <a:schemeClr val="accent6">
                    <a:lumMod val="75000"/>
                  </a:schemeClr>
                </a:solidFill>
                <a:hlinkClick r:id="rId4" tooltip="Торремолінос"/>
              </a:rPr>
              <a:t>Торремолінос</a:t>
            </a:r>
            <a:r>
              <a:rPr lang="uk-UA" sz="2400" dirty="0" smtClean="0">
                <a:solidFill>
                  <a:schemeClr val="accent6">
                    <a:lumMod val="75000"/>
                  </a:schemeClr>
                </a:solidFill>
              </a:rPr>
              <a:t>, </a:t>
            </a:r>
            <a:r>
              <a:rPr lang="uk-UA" sz="2400" dirty="0" smtClean="0">
                <a:solidFill>
                  <a:schemeClr val="accent6">
                    <a:lumMod val="75000"/>
                  </a:schemeClr>
                </a:solidFill>
                <a:hlinkClick r:id="rId5" tooltip="Іспанія"/>
              </a:rPr>
              <a:t>Іспанія</a:t>
            </a:r>
            <a:r>
              <a:rPr lang="uk-UA" sz="2400" dirty="0" smtClean="0">
                <a:solidFill>
                  <a:schemeClr val="accent6">
                    <a:lumMod val="75000"/>
                  </a:schemeClr>
                </a:solidFill>
              </a:rPr>
              <a:t>.</a:t>
            </a:r>
            <a:br>
              <a:rPr lang="uk-UA" sz="2400" dirty="0" smtClean="0">
                <a:solidFill>
                  <a:schemeClr val="accent6">
                    <a:lumMod val="75000"/>
                  </a:schemeClr>
                </a:solidFill>
              </a:rPr>
            </a:br>
            <a:r>
              <a:rPr lang="uk-UA" sz="2400" dirty="0" smtClean="0">
                <a:solidFill>
                  <a:schemeClr val="accent6">
                    <a:lumMod val="75000"/>
                  </a:schemeClr>
                </a:solidFill>
              </a:rPr>
              <a:t>У жовтні </a:t>
            </a:r>
            <a:r>
              <a:rPr lang="uk-UA" sz="2400" dirty="0" smtClean="0">
                <a:solidFill>
                  <a:schemeClr val="accent6">
                    <a:lumMod val="75000"/>
                  </a:schemeClr>
                </a:solidFill>
                <a:hlinkClick r:id="rId6" tooltip="1997"/>
              </a:rPr>
              <a:t>1997</a:t>
            </a:r>
            <a:r>
              <a:rPr lang="uk-UA" sz="2400" dirty="0" smtClean="0">
                <a:solidFill>
                  <a:schemeClr val="accent6">
                    <a:lumMod val="75000"/>
                  </a:schemeClr>
                </a:solidFill>
              </a:rPr>
              <a:t> року </a:t>
            </a:r>
            <a:r>
              <a:rPr lang="uk-UA" sz="2400" dirty="0" smtClean="0">
                <a:solidFill>
                  <a:schemeClr val="accent6">
                    <a:lumMod val="75000"/>
                  </a:schemeClr>
                </a:solidFill>
                <a:hlinkClick r:id="rId7" tooltip="Україна"/>
              </a:rPr>
              <a:t>Україна</a:t>
            </a:r>
            <a:r>
              <a:rPr lang="uk-UA" sz="2400" dirty="0" smtClean="0">
                <a:solidFill>
                  <a:schemeClr val="accent6">
                    <a:lumMod val="75000"/>
                  </a:schemeClr>
                </a:solidFill>
              </a:rPr>
              <a:t> стала дійсним членом Всесвітньої туристської організації — головної міжнародної міжурядової організації у сфері подорожей і туризму, що є виконавчим органом </a:t>
            </a:r>
            <a:r>
              <a:rPr lang="uk-UA" sz="2400" dirty="0" smtClean="0">
                <a:solidFill>
                  <a:schemeClr val="accent6">
                    <a:lumMod val="75000"/>
                  </a:schemeClr>
                </a:solidFill>
                <a:hlinkClick r:id="rId8" tooltip="ООН"/>
              </a:rPr>
              <a:t>ООН</a:t>
            </a:r>
            <a:r>
              <a:rPr lang="uk-UA" sz="2400" dirty="0" smtClean="0">
                <a:solidFill>
                  <a:schemeClr val="accent6">
                    <a:lumMod val="75000"/>
                  </a:schemeClr>
                </a:solidFill>
              </a:rPr>
              <a:t> та займається активізацією та розвитком туризму, розробкою та впровадженням світової туристичної політики.</a:t>
            </a:r>
            <a:br>
              <a:rPr lang="uk-UA" sz="2400" dirty="0" smtClean="0">
                <a:solidFill>
                  <a:schemeClr val="accent6">
                    <a:lumMod val="75000"/>
                  </a:schemeClr>
                </a:solidFill>
              </a:rPr>
            </a:br>
            <a:r>
              <a:rPr lang="uk-UA" sz="2400" dirty="0" smtClean="0">
                <a:solidFill>
                  <a:schemeClr val="accent6">
                    <a:lumMod val="75000"/>
                  </a:schemeClr>
                </a:solidFill>
              </a:rPr>
              <a:t>У вересні </a:t>
            </a:r>
            <a:r>
              <a:rPr lang="uk-UA" sz="2400" dirty="0" smtClean="0">
                <a:solidFill>
                  <a:schemeClr val="accent6">
                    <a:lumMod val="75000"/>
                  </a:schemeClr>
                </a:solidFill>
                <a:hlinkClick r:id="rId9" tooltip="1999"/>
              </a:rPr>
              <a:t>1999</a:t>
            </a:r>
            <a:r>
              <a:rPr lang="uk-UA" sz="2400" dirty="0" smtClean="0">
                <a:solidFill>
                  <a:schemeClr val="accent6">
                    <a:lumMod val="75000"/>
                  </a:schemeClr>
                </a:solidFill>
              </a:rPr>
              <a:t> року на ХІІІ сесії Генеральної асамблеї Всесвітньої туристської організації, що проходила у м. </a:t>
            </a:r>
            <a:r>
              <a:rPr lang="uk-UA" sz="2400" dirty="0" smtClean="0">
                <a:solidFill>
                  <a:schemeClr val="accent6">
                    <a:lumMod val="75000"/>
                  </a:schemeClr>
                </a:solidFill>
                <a:hlinkClick r:id="rId10" tooltip="Сантьяго"/>
              </a:rPr>
              <a:t>Сантьяго</a:t>
            </a:r>
            <a:r>
              <a:rPr lang="uk-UA" sz="2400" dirty="0" smtClean="0">
                <a:solidFill>
                  <a:schemeClr val="accent6">
                    <a:lumMod val="75000"/>
                  </a:schemeClr>
                </a:solidFill>
              </a:rPr>
              <a:t> (</a:t>
            </a:r>
            <a:r>
              <a:rPr lang="uk-UA" sz="2400" dirty="0" smtClean="0">
                <a:solidFill>
                  <a:schemeClr val="accent6">
                    <a:lumMod val="75000"/>
                  </a:schemeClr>
                </a:solidFill>
                <a:hlinkClick r:id="rId11" tooltip="Чилі"/>
              </a:rPr>
              <a:t>Чилі</a:t>
            </a:r>
            <a:r>
              <a:rPr lang="uk-UA" sz="2400" dirty="0" smtClean="0">
                <a:solidFill>
                  <a:schemeClr val="accent6">
                    <a:lumMod val="75000"/>
                  </a:schemeClr>
                </a:solidFill>
              </a:rPr>
              <a:t>), Україну було обрано до Виконавчої ради організації.</a:t>
            </a:r>
            <a:r>
              <a:rPr lang="uk-UA" sz="2400" dirty="0" smtClean="0"/>
              <a:t/>
            </a:r>
            <a:br>
              <a:rPr lang="uk-UA" sz="2400" dirty="0" smtClean="0"/>
            </a:br>
            <a:r>
              <a:rPr lang="uk-UA" dirty="0" smtClean="0"/>
              <a:t/>
            </a:r>
            <a:br>
              <a:rPr lang="uk-UA" dirty="0" smtClean="0"/>
            </a:br>
            <a:endParaRPr lang="uk-UA" dirty="0"/>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єєє.jpg"/>
          <p:cNvPicPr>
            <a:picLocks noChangeAspect="1"/>
          </p:cNvPicPr>
          <p:nvPr/>
        </p:nvPicPr>
        <p:blipFill>
          <a:blip r:embed="rId2" cstate="print"/>
          <a:stretch>
            <a:fillRect/>
          </a:stretch>
        </p:blipFill>
        <p:spPr>
          <a:xfrm>
            <a:off x="539552" y="1196752"/>
            <a:ext cx="8037402" cy="5390940"/>
          </a:xfrm>
          <a:prstGeom prst="rect">
            <a:avLst/>
          </a:prstGeom>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єє.jpg"/>
          <p:cNvPicPr>
            <a:picLocks noChangeAspect="1"/>
          </p:cNvPicPr>
          <p:nvPr/>
        </p:nvPicPr>
        <p:blipFill>
          <a:blip r:embed="rId2" cstate="print"/>
          <a:stretch>
            <a:fillRect/>
          </a:stretch>
        </p:blipFill>
        <p:spPr>
          <a:xfrm>
            <a:off x="827584" y="620688"/>
            <a:ext cx="7992888" cy="6020786"/>
          </a:xfrm>
          <a:prstGeom prst="rect">
            <a:avLst/>
          </a:prstGeom>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42988" y="0"/>
            <a:ext cx="7705725" cy="2132855"/>
          </a:xfrm>
        </p:spPr>
        <p:txBody>
          <a:bodyPr/>
          <a:lstStyle/>
          <a:p>
            <a:pPr fontAlgn="t"/>
            <a:r>
              <a:rPr lang="ru-RU" b="1" dirty="0" smtClean="0"/>
              <a:t>Топ-10 </a:t>
            </a:r>
            <a:r>
              <a:rPr lang="ru-RU" b="1" dirty="0" err="1" smtClean="0"/>
              <a:t>міст</a:t>
            </a:r>
            <a:r>
              <a:rPr lang="ru-RU" b="1" dirty="0" smtClean="0"/>
              <a:t>, </a:t>
            </a:r>
            <a:r>
              <a:rPr lang="ru-RU" b="1" dirty="0" err="1" smtClean="0"/>
              <a:t>які</a:t>
            </a:r>
            <a:r>
              <a:rPr lang="ru-RU" b="1" dirty="0" smtClean="0"/>
              <a:t> </a:t>
            </a:r>
            <a:r>
              <a:rPr lang="ru-RU" b="1" dirty="0" err="1" smtClean="0"/>
              <a:t>варто</a:t>
            </a:r>
            <a:r>
              <a:rPr lang="ru-RU" b="1" dirty="0" smtClean="0"/>
              <a:t> </a:t>
            </a:r>
            <a:r>
              <a:rPr lang="ru-RU" b="1" dirty="0" err="1" smtClean="0"/>
              <a:t>відвідати</a:t>
            </a:r>
            <a:r>
              <a:rPr lang="ru-RU" b="1" dirty="0" smtClean="0"/>
              <a:t> у 2014 </a:t>
            </a:r>
            <a:r>
              <a:rPr lang="ru-RU" b="1" dirty="0" err="1" smtClean="0"/>
              <a:t>році</a:t>
            </a:r>
            <a:r>
              <a:rPr lang="ru-RU" b="1" dirty="0" smtClean="0"/>
              <a:t/>
            </a:r>
            <a:br>
              <a:rPr lang="ru-RU" b="1" dirty="0" smtClean="0"/>
            </a:br>
            <a:r>
              <a:rPr lang="ru-RU" dirty="0" smtClean="0"/>
              <a:t/>
            </a:r>
            <a:br>
              <a:rPr lang="ru-RU" dirty="0" smtClean="0"/>
            </a:br>
            <a:endParaRPr lang="uk-UA" dirty="0"/>
          </a:p>
        </p:txBody>
      </p:sp>
      <p:pic>
        <p:nvPicPr>
          <p:cNvPr id="5" name="Місце для вмісту 4" descr="топ.jpg"/>
          <p:cNvPicPr>
            <a:picLocks noGrp="1" noChangeAspect="1"/>
          </p:cNvPicPr>
          <p:nvPr>
            <p:ph idx="1"/>
          </p:nvPr>
        </p:nvPicPr>
        <p:blipFill>
          <a:blip r:embed="rId2" cstate="print"/>
          <a:stretch>
            <a:fillRect/>
          </a:stretch>
        </p:blipFill>
        <p:spPr>
          <a:xfrm>
            <a:off x="1403648" y="1628800"/>
            <a:ext cx="6408712" cy="4539504"/>
          </a:xfrm>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1.Ріо-де-Жанейро</a:t>
            </a:r>
            <a:endParaRPr lang="uk-UA" dirty="0"/>
          </a:p>
        </p:txBody>
      </p:sp>
      <p:pic>
        <p:nvPicPr>
          <p:cNvPr id="4" name="Місце для вмісту 3" descr="а1.jpg"/>
          <p:cNvPicPr>
            <a:picLocks noGrp="1" noChangeAspect="1"/>
          </p:cNvPicPr>
          <p:nvPr>
            <p:ph idx="1"/>
          </p:nvPr>
        </p:nvPicPr>
        <p:blipFill>
          <a:blip r:embed="rId2" cstate="print"/>
          <a:stretch>
            <a:fillRect/>
          </a:stretch>
        </p:blipFill>
        <p:spPr>
          <a:xfrm>
            <a:off x="1214760" y="1304925"/>
            <a:ext cx="7362180" cy="4895850"/>
          </a:xfrm>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0"/>
            <a:ext cx="7705725" cy="863600"/>
          </a:xfrm>
        </p:spPr>
        <p:txBody>
          <a:bodyPr/>
          <a:lstStyle/>
          <a:p>
            <a:r>
              <a:rPr lang="ru-RU" sz="2800" b="1" dirty="0" smtClean="0"/>
              <a:t>2.Сараєво</a:t>
            </a:r>
            <a:r>
              <a:rPr lang="ru-RU" sz="2800" dirty="0" smtClean="0"/>
              <a:t> </a:t>
            </a:r>
            <a:r>
              <a:rPr lang="ru-RU" sz="2800" dirty="0" smtClean="0"/>
              <a:t>- </a:t>
            </a:r>
            <a:r>
              <a:rPr lang="ru-RU" sz="2800" dirty="0" err="1" smtClean="0"/>
              <a:t>столиця</a:t>
            </a:r>
            <a:r>
              <a:rPr lang="ru-RU" sz="2800" dirty="0" smtClean="0"/>
              <a:t> </a:t>
            </a:r>
            <a:r>
              <a:rPr lang="ru-RU" sz="2800" dirty="0" err="1" smtClean="0"/>
              <a:t>Боснії</a:t>
            </a:r>
            <a:r>
              <a:rPr lang="ru-RU" sz="2800" dirty="0" smtClean="0"/>
              <a:t> та </a:t>
            </a:r>
            <a:r>
              <a:rPr lang="ru-RU" sz="2800" dirty="0" err="1" smtClean="0"/>
              <a:t>Герцеговини</a:t>
            </a:r>
            <a:endParaRPr lang="uk-UA" sz="2800" dirty="0"/>
          </a:p>
        </p:txBody>
      </p:sp>
      <p:pic>
        <p:nvPicPr>
          <p:cNvPr id="4" name="Місце для вмісту 3" descr="2а.jpg"/>
          <p:cNvPicPr>
            <a:picLocks noGrp="1" noChangeAspect="1"/>
          </p:cNvPicPr>
          <p:nvPr>
            <p:ph idx="1"/>
          </p:nvPr>
        </p:nvPicPr>
        <p:blipFill>
          <a:blip r:embed="rId2" cstate="print"/>
          <a:stretch>
            <a:fillRect/>
          </a:stretch>
        </p:blipFill>
        <p:spPr>
          <a:xfrm>
            <a:off x="1221666" y="1304925"/>
            <a:ext cx="7348368" cy="4895850"/>
          </a:xfrm>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3.Ліверпуль</a:t>
            </a:r>
            <a:endParaRPr lang="uk-UA" dirty="0"/>
          </a:p>
        </p:txBody>
      </p:sp>
      <p:pic>
        <p:nvPicPr>
          <p:cNvPr id="4" name="Місце для вмісту 3" descr="3а.jpg"/>
          <p:cNvPicPr>
            <a:picLocks noGrp="1" noChangeAspect="1"/>
          </p:cNvPicPr>
          <p:nvPr>
            <p:ph idx="1"/>
          </p:nvPr>
        </p:nvPicPr>
        <p:blipFill>
          <a:blip r:embed="rId2" cstate="print"/>
          <a:stretch>
            <a:fillRect/>
          </a:stretch>
        </p:blipFill>
        <p:spPr>
          <a:xfrm>
            <a:off x="1042988" y="1339995"/>
            <a:ext cx="7705725" cy="4825710"/>
          </a:xfrm>
        </p:spPr>
      </p:pic>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4.Умео</a:t>
            </a:r>
            <a:endParaRPr lang="uk-UA" dirty="0"/>
          </a:p>
        </p:txBody>
      </p:sp>
      <p:pic>
        <p:nvPicPr>
          <p:cNvPr id="4" name="Місце для вмісту 3" descr="4а.jpg"/>
          <p:cNvPicPr>
            <a:picLocks noGrp="1" noChangeAspect="1"/>
          </p:cNvPicPr>
          <p:nvPr>
            <p:ph idx="1"/>
          </p:nvPr>
        </p:nvPicPr>
        <p:blipFill>
          <a:blip r:embed="rId2" cstate="print"/>
          <a:stretch>
            <a:fillRect/>
          </a:stretch>
        </p:blipFill>
        <p:spPr>
          <a:xfrm>
            <a:off x="466318" y="2038350"/>
            <a:ext cx="7577546" cy="4126954"/>
          </a:xfrm>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5" y="692696"/>
            <a:ext cx="7560840" cy="4968552"/>
          </a:xfrm>
        </p:spPr>
        <p:txBody>
          <a:bodyPr/>
          <a:lstStyle/>
          <a:p>
            <a:r>
              <a:rPr lang="vi-VN" b="1" dirty="0" smtClean="0">
                <a:solidFill>
                  <a:schemeClr val="accent6">
                    <a:lumMod val="75000"/>
                  </a:schemeClr>
                </a:solidFill>
              </a:rPr>
              <a:t>Тури́зм</a:t>
            </a:r>
            <a:r>
              <a:rPr lang="vi-VN" dirty="0" smtClean="0">
                <a:solidFill>
                  <a:schemeClr val="accent6">
                    <a:lumMod val="75000"/>
                  </a:schemeClr>
                </a:solidFill>
              </a:rPr>
              <a:t> — тимчасовий виїзд особи з місця постійного проживання в оздоровчих, пізнавальних, професійно-ділових чи інших цілях без здійснення оплачуваної діяльності в місці перебування.</a:t>
            </a:r>
            <a:r>
              <a:rPr lang="vi-VN" dirty="0" smtClean="0"/>
              <a:t/>
            </a:r>
            <a:br>
              <a:rPr lang="vi-VN" dirty="0" smtClean="0"/>
            </a:br>
            <a:endParaRPr lang="uk-UA" dirty="0"/>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5.Львів</a:t>
            </a:r>
            <a:endParaRPr lang="uk-UA" dirty="0"/>
          </a:p>
        </p:txBody>
      </p:sp>
      <p:pic>
        <p:nvPicPr>
          <p:cNvPr id="4" name="Місце для вмісту 3" descr="5а.jpg"/>
          <p:cNvPicPr>
            <a:picLocks noGrp="1" noChangeAspect="1"/>
          </p:cNvPicPr>
          <p:nvPr>
            <p:ph idx="1"/>
          </p:nvPr>
        </p:nvPicPr>
        <p:blipFill>
          <a:blip r:embed="rId2" cstate="print"/>
          <a:stretch>
            <a:fillRect/>
          </a:stretch>
        </p:blipFill>
        <p:spPr>
          <a:xfrm>
            <a:off x="1043608" y="1700808"/>
            <a:ext cx="7472114" cy="4655702"/>
          </a:xfrm>
        </p:spPr>
      </p:pic>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6.</a:t>
            </a:r>
            <a:r>
              <a:rPr lang="uk-UA" b="1" dirty="0" smtClean="0"/>
              <a:t> Марсель</a:t>
            </a:r>
            <a:endParaRPr lang="uk-UA" dirty="0"/>
          </a:p>
        </p:txBody>
      </p:sp>
      <p:pic>
        <p:nvPicPr>
          <p:cNvPr id="4" name="Місце для вмісту 3" descr="6а.jpg"/>
          <p:cNvPicPr>
            <a:picLocks noGrp="1" noChangeAspect="1"/>
          </p:cNvPicPr>
          <p:nvPr>
            <p:ph idx="1"/>
          </p:nvPr>
        </p:nvPicPr>
        <p:blipFill>
          <a:blip r:embed="rId2" cstate="print"/>
          <a:stretch>
            <a:fillRect/>
          </a:stretch>
        </p:blipFill>
        <p:spPr>
          <a:xfrm>
            <a:off x="1214760" y="1304925"/>
            <a:ext cx="7362180" cy="4895850"/>
          </a:xfrm>
        </p:spPr>
      </p:pic>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7. Алмати</a:t>
            </a:r>
            <a:endParaRPr lang="uk-UA" dirty="0"/>
          </a:p>
        </p:txBody>
      </p:sp>
      <p:pic>
        <p:nvPicPr>
          <p:cNvPr id="4" name="Місце для вмісту 3" descr="7а.jpg"/>
          <p:cNvPicPr>
            <a:picLocks noGrp="1" noChangeAspect="1"/>
          </p:cNvPicPr>
          <p:nvPr>
            <p:ph idx="1"/>
          </p:nvPr>
        </p:nvPicPr>
        <p:blipFill>
          <a:blip r:embed="rId2" cstate="print"/>
          <a:stretch>
            <a:fillRect/>
          </a:stretch>
        </p:blipFill>
        <p:spPr>
          <a:xfrm>
            <a:off x="3246561" y="1304925"/>
            <a:ext cx="3298579" cy="4895850"/>
          </a:xfrm>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8. Роттердам</a:t>
            </a:r>
            <a:endParaRPr lang="uk-UA" dirty="0"/>
          </a:p>
        </p:txBody>
      </p:sp>
      <p:pic>
        <p:nvPicPr>
          <p:cNvPr id="4" name="Місце для вмісту 3" descr="8а.jpg"/>
          <p:cNvPicPr>
            <a:picLocks noGrp="1" noChangeAspect="1"/>
          </p:cNvPicPr>
          <p:nvPr>
            <p:ph idx="1"/>
          </p:nvPr>
        </p:nvPicPr>
        <p:blipFill>
          <a:blip r:embed="rId2" cstate="print"/>
          <a:stretch>
            <a:fillRect/>
          </a:stretch>
        </p:blipFill>
        <p:spPr>
          <a:xfrm>
            <a:off x="1207828" y="1304925"/>
            <a:ext cx="7376045" cy="4895850"/>
          </a:xfrm>
        </p:spPr>
      </p:pic>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9. Глазго</a:t>
            </a:r>
            <a:endParaRPr lang="uk-UA" dirty="0"/>
          </a:p>
        </p:txBody>
      </p:sp>
      <p:pic>
        <p:nvPicPr>
          <p:cNvPr id="4" name="Місце для вмісту 3" descr="9а.jpg"/>
          <p:cNvPicPr>
            <a:picLocks noGrp="1" noChangeAspect="1"/>
          </p:cNvPicPr>
          <p:nvPr>
            <p:ph idx="1"/>
          </p:nvPr>
        </p:nvPicPr>
        <p:blipFill>
          <a:blip r:embed="rId2" cstate="print"/>
          <a:stretch>
            <a:fillRect/>
          </a:stretch>
        </p:blipFill>
        <p:spPr>
          <a:xfrm>
            <a:off x="1631950" y="1304925"/>
            <a:ext cx="6527800" cy="4895850"/>
          </a:xfrm>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10. </a:t>
            </a:r>
            <a:r>
              <a:rPr lang="uk-UA" b="1" dirty="0" err="1" smtClean="0"/>
              <a:t>Портленд</a:t>
            </a:r>
            <a:endParaRPr lang="uk-UA" dirty="0"/>
          </a:p>
        </p:txBody>
      </p:sp>
      <p:pic>
        <p:nvPicPr>
          <p:cNvPr id="4" name="Місце для вмісту 3" descr="10а.jpg"/>
          <p:cNvPicPr>
            <a:picLocks noGrp="1" noChangeAspect="1"/>
          </p:cNvPicPr>
          <p:nvPr>
            <p:ph idx="1"/>
          </p:nvPr>
        </p:nvPicPr>
        <p:blipFill>
          <a:blip r:embed="rId2" cstate="print"/>
          <a:stretch>
            <a:fillRect/>
          </a:stretch>
        </p:blipFill>
        <p:spPr>
          <a:xfrm>
            <a:off x="1720850" y="1651000"/>
            <a:ext cx="6350000" cy="4203700"/>
          </a:xfr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25424"/>
            <a:ext cx="7633468" cy="6371928"/>
          </a:xfrm>
        </p:spPr>
        <p:txBody>
          <a:bodyPr/>
          <a:lstStyle/>
          <a:p>
            <a:r>
              <a:rPr lang="uk-UA" sz="2800" dirty="0" smtClean="0">
                <a:solidFill>
                  <a:schemeClr val="accent6">
                    <a:lumMod val="75000"/>
                  </a:schemeClr>
                </a:solidFill>
              </a:rPr>
              <a:t>Всю історію розвитку туризму можна розділити на чотири основні етапи:</a:t>
            </a:r>
            <a:br>
              <a:rPr lang="uk-UA" sz="2800" dirty="0" smtClean="0">
                <a:solidFill>
                  <a:schemeClr val="accent6">
                    <a:lumMod val="75000"/>
                  </a:schemeClr>
                </a:solidFill>
              </a:rPr>
            </a:br>
            <a:r>
              <a:rPr lang="uk-UA" sz="2800" dirty="0" smtClean="0">
                <a:solidFill>
                  <a:schemeClr val="accent6">
                    <a:lumMod val="75000"/>
                  </a:schemeClr>
                </a:solidFill>
              </a:rPr>
              <a:t>Перший — з найдавніших часів до </a:t>
            </a:r>
            <a:r>
              <a:rPr lang="uk-UA" sz="2800" dirty="0" smtClean="0">
                <a:solidFill>
                  <a:schemeClr val="accent6">
                    <a:lumMod val="75000"/>
                  </a:schemeClr>
                </a:solidFill>
                <a:hlinkClick r:id="rId2" tooltip="1841"/>
              </a:rPr>
              <a:t>1841</a:t>
            </a:r>
            <a:r>
              <a:rPr lang="uk-UA" sz="2800" dirty="0" smtClean="0">
                <a:solidFill>
                  <a:schemeClr val="accent6">
                    <a:lumMod val="75000"/>
                  </a:schemeClr>
                </a:solidFill>
              </a:rPr>
              <a:t> року — це початко­вий етап розвитку туризму.</a:t>
            </a:r>
            <a:br>
              <a:rPr lang="uk-UA" sz="2800" dirty="0" smtClean="0">
                <a:solidFill>
                  <a:schemeClr val="accent6">
                    <a:lumMod val="75000"/>
                  </a:schemeClr>
                </a:solidFill>
              </a:rPr>
            </a:br>
            <a:r>
              <a:rPr lang="uk-UA" sz="2800" dirty="0" smtClean="0">
                <a:solidFill>
                  <a:schemeClr val="accent6">
                    <a:lumMod val="75000"/>
                  </a:schemeClr>
                </a:solidFill>
              </a:rPr>
              <a:t>Другий — з </a:t>
            </a:r>
            <a:r>
              <a:rPr lang="uk-UA" sz="2800" dirty="0" smtClean="0">
                <a:solidFill>
                  <a:schemeClr val="accent6">
                    <a:lumMod val="75000"/>
                  </a:schemeClr>
                </a:solidFill>
                <a:hlinkClick r:id="rId2" tooltip="1841"/>
              </a:rPr>
              <a:t>1841</a:t>
            </a:r>
            <a:r>
              <a:rPr lang="uk-UA" sz="2800" dirty="0" smtClean="0">
                <a:solidFill>
                  <a:schemeClr val="accent6">
                    <a:lumMod val="75000"/>
                  </a:schemeClr>
                </a:solidFill>
              </a:rPr>
              <a:t> року до </a:t>
            </a:r>
            <a:r>
              <a:rPr lang="uk-UA" sz="2800" dirty="0" smtClean="0">
                <a:solidFill>
                  <a:schemeClr val="accent6">
                    <a:lumMod val="75000"/>
                  </a:schemeClr>
                </a:solidFill>
                <a:hlinkClick r:id="rId3" tooltip="1914"/>
              </a:rPr>
              <a:t>1914</a:t>
            </a:r>
            <a:r>
              <a:rPr lang="uk-UA" sz="2800" dirty="0" smtClean="0">
                <a:solidFill>
                  <a:schemeClr val="accent6">
                    <a:lumMod val="75000"/>
                  </a:schemeClr>
                </a:solidFill>
              </a:rPr>
              <a:t> року — етап становлення ор­ганізованого туризму.</a:t>
            </a:r>
            <a:br>
              <a:rPr lang="uk-UA" sz="2800" dirty="0" smtClean="0">
                <a:solidFill>
                  <a:schemeClr val="accent6">
                    <a:lumMod val="75000"/>
                  </a:schemeClr>
                </a:solidFill>
              </a:rPr>
            </a:br>
            <a:r>
              <a:rPr lang="uk-UA" sz="2800" dirty="0" smtClean="0">
                <a:solidFill>
                  <a:schemeClr val="accent6">
                    <a:lumMod val="75000"/>
                  </a:schemeClr>
                </a:solidFill>
              </a:rPr>
              <a:t>Третій — з </a:t>
            </a:r>
            <a:r>
              <a:rPr lang="uk-UA" sz="2800" dirty="0" smtClean="0">
                <a:solidFill>
                  <a:schemeClr val="accent6">
                    <a:lumMod val="75000"/>
                  </a:schemeClr>
                </a:solidFill>
                <a:hlinkClick r:id="rId3" tooltip="1914"/>
              </a:rPr>
              <a:t>1914</a:t>
            </a:r>
            <a:r>
              <a:rPr lang="uk-UA" sz="2800" dirty="0" smtClean="0">
                <a:solidFill>
                  <a:schemeClr val="accent6">
                    <a:lumMod val="75000"/>
                  </a:schemeClr>
                </a:solidFill>
              </a:rPr>
              <a:t> року до </a:t>
            </a:r>
            <a:r>
              <a:rPr lang="uk-UA" sz="2800" dirty="0" smtClean="0">
                <a:solidFill>
                  <a:schemeClr val="accent6">
                    <a:lumMod val="75000"/>
                  </a:schemeClr>
                </a:solidFill>
                <a:hlinkClick r:id="rId4" tooltip="1945"/>
              </a:rPr>
              <a:t>1945</a:t>
            </a:r>
            <a:r>
              <a:rPr lang="uk-UA" sz="2800" dirty="0" smtClean="0">
                <a:solidFill>
                  <a:schemeClr val="accent6">
                    <a:lumMod val="75000"/>
                  </a:schemeClr>
                </a:solidFill>
              </a:rPr>
              <a:t> року — формування індустрії туризму.</a:t>
            </a:r>
            <a:br>
              <a:rPr lang="uk-UA" sz="2800" dirty="0" smtClean="0">
                <a:solidFill>
                  <a:schemeClr val="accent6">
                    <a:lumMod val="75000"/>
                  </a:schemeClr>
                </a:solidFill>
              </a:rPr>
            </a:br>
            <a:r>
              <a:rPr lang="uk-UA" sz="2800" dirty="0" smtClean="0">
                <a:solidFill>
                  <a:schemeClr val="accent6">
                    <a:lumMod val="75000"/>
                  </a:schemeClr>
                </a:solidFill>
              </a:rPr>
              <a:t>Четвертий — з </a:t>
            </a:r>
            <a:r>
              <a:rPr lang="uk-UA" sz="2800" dirty="0" smtClean="0">
                <a:solidFill>
                  <a:schemeClr val="accent6">
                    <a:lumMod val="75000"/>
                  </a:schemeClr>
                </a:solidFill>
                <a:hlinkClick r:id="rId4" tooltip="1945"/>
              </a:rPr>
              <a:t>1945</a:t>
            </a:r>
            <a:r>
              <a:rPr lang="uk-UA" sz="2800" dirty="0" smtClean="0">
                <a:solidFill>
                  <a:schemeClr val="accent6">
                    <a:lumMod val="75000"/>
                  </a:schemeClr>
                </a:solidFill>
              </a:rPr>
              <a:t> року до наших днів — етап масового туризму та </a:t>
            </a:r>
            <a:r>
              <a:rPr lang="uk-UA" sz="2800" dirty="0" smtClean="0">
                <a:solidFill>
                  <a:schemeClr val="accent6">
                    <a:lumMod val="75000"/>
                  </a:schemeClr>
                </a:solidFill>
              </a:rPr>
              <a:t>глобалізації</a:t>
            </a:r>
            <a:r>
              <a:rPr lang="uk-UA" sz="2800" dirty="0" smtClean="0">
                <a:solidFill>
                  <a:schemeClr val="accent6">
                    <a:lumMod val="75000"/>
                  </a:schemeClr>
                </a:solidFill>
              </a:rPr>
              <a:t> туристичної індустрії.</a:t>
            </a:r>
            <a:r>
              <a:rPr lang="uk-UA" dirty="0" smtClean="0">
                <a:solidFill>
                  <a:schemeClr val="accent6">
                    <a:lumMod val="75000"/>
                  </a:schemeClr>
                </a:solidFill>
              </a:rPr>
              <a:t/>
            </a:r>
            <a:br>
              <a:rPr lang="uk-UA" dirty="0" smtClean="0">
                <a:solidFill>
                  <a:schemeClr val="accent6">
                    <a:lumMod val="75000"/>
                  </a:schemeClr>
                </a:solidFill>
              </a:rPr>
            </a:br>
            <a:endParaRPr lang="uk-UA" dirty="0">
              <a:solidFill>
                <a:schemeClr val="accent6">
                  <a:lumMod val="75000"/>
                </a:schemeClr>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0"/>
            <a:ext cx="7993757" cy="6524848"/>
          </a:xfrm>
        </p:spPr>
        <p:txBody>
          <a:bodyPr/>
          <a:lstStyle/>
          <a:p>
            <a:r>
              <a:rPr lang="ru-RU" sz="2800" b="1" dirty="0" smtClean="0"/>
              <a:t>У </a:t>
            </a:r>
            <a:r>
              <a:rPr lang="ru-RU" sz="2800" b="1" dirty="0" err="1" smtClean="0"/>
              <a:t>стародавньому</a:t>
            </a:r>
            <a:r>
              <a:rPr lang="ru-RU" sz="2800" b="1" dirty="0" smtClean="0"/>
              <a:t> </a:t>
            </a:r>
            <a:r>
              <a:rPr lang="ru-RU" sz="2800" b="1" dirty="0" err="1" smtClean="0"/>
              <a:t>світі</a:t>
            </a:r>
            <a:r>
              <a:rPr lang="ru-RU" sz="2800" b="1" dirty="0" smtClean="0"/>
              <a:t> </a:t>
            </a:r>
            <a:r>
              <a:rPr lang="ru-RU" sz="2800" b="1" dirty="0" err="1" smtClean="0"/>
              <a:t>основними</a:t>
            </a:r>
            <a:r>
              <a:rPr lang="ru-RU" sz="2800" b="1" dirty="0" smtClean="0"/>
              <a:t> мотивами </a:t>
            </a:r>
            <a:r>
              <a:rPr lang="ru-RU" sz="2800" b="1" dirty="0" err="1" smtClean="0"/>
              <a:t>подорожей</a:t>
            </a:r>
            <a:r>
              <a:rPr lang="ru-RU" sz="2800" b="1" dirty="0" smtClean="0"/>
              <a:t> </a:t>
            </a:r>
            <a:r>
              <a:rPr lang="ru-RU" sz="2800" b="1" dirty="0" err="1" smtClean="0"/>
              <a:t>були</a:t>
            </a:r>
            <a:r>
              <a:rPr lang="ru-RU" sz="2800" b="1" dirty="0" smtClean="0"/>
              <a:t>:</a:t>
            </a:r>
            <a:br>
              <a:rPr lang="ru-RU" sz="2800" b="1" dirty="0" smtClean="0"/>
            </a:br>
            <a:r>
              <a:rPr lang="ru-RU" sz="2800" dirty="0" smtClean="0"/>
              <a:t/>
            </a:r>
            <a:br>
              <a:rPr lang="ru-RU" sz="2800" dirty="0" smtClean="0"/>
            </a:br>
            <a:r>
              <a:rPr lang="ru-RU" sz="2800" dirty="0" smtClean="0">
                <a:solidFill>
                  <a:schemeClr val="accent4">
                    <a:lumMod val="50000"/>
                  </a:schemeClr>
                </a:solidFill>
              </a:rPr>
              <a:t>       </a:t>
            </a:r>
            <a:r>
              <a:rPr lang="ru-RU" sz="2800" b="1" dirty="0" err="1" smtClean="0">
                <a:solidFill>
                  <a:schemeClr val="accent4">
                    <a:lumMod val="50000"/>
                  </a:schemeClr>
                </a:solidFill>
              </a:rPr>
              <a:t>торгівля</a:t>
            </a:r>
            <a:r>
              <a:rPr lang="ru-RU" sz="2800" b="1" dirty="0" smtClean="0">
                <a:solidFill>
                  <a:schemeClr val="accent4">
                    <a:lumMod val="50000"/>
                  </a:schemeClr>
                </a:solidFill>
              </a:rPr>
              <a:t>;</a:t>
            </a:r>
            <a:br>
              <a:rPr lang="ru-RU" sz="2800" b="1" dirty="0" smtClean="0">
                <a:solidFill>
                  <a:schemeClr val="accent4">
                    <a:lumMod val="50000"/>
                  </a:schemeClr>
                </a:solidFill>
              </a:rPr>
            </a:br>
            <a:r>
              <a:rPr lang="ru-RU" sz="2800" b="1" dirty="0" smtClean="0">
                <a:solidFill>
                  <a:schemeClr val="accent4">
                    <a:lumMod val="50000"/>
                  </a:schemeClr>
                </a:solidFill>
              </a:rPr>
              <a:t>          </a:t>
            </a:r>
            <a:r>
              <a:rPr lang="ru-RU" sz="2800" b="1" dirty="0" err="1" smtClean="0">
                <a:solidFill>
                  <a:schemeClr val="accent4">
                    <a:lumMod val="50000"/>
                  </a:schemeClr>
                </a:solidFill>
              </a:rPr>
              <a:t>загарбання</a:t>
            </a:r>
            <a:r>
              <a:rPr lang="ru-RU" sz="2800" b="1" dirty="0" smtClean="0">
                <a:solidFill>
                  <a:schemeClr val="accent4">
                    <a:lumMod val="50000"/>
                  </a:schemeClr>
                </a:solidFill>
              </a:rPr>
              <a:t> </a:t>
            </a:r>
            <a:r>
              <a:rPr lang="ru-RU" sz="2800" b="1" dirty="0" err="1" smtClean="0">
                <a:solidFill>
                  <a:schemeClr val="accent4">
                    <a:lumMod val="50000"/>
                  </a:schemeClr>
                </a:solidFill>
              </a:rPr>
              <a:t>нових</a:t>
            </a:r>
            <a:r>
              <a:rPr lang="ru-RU" sz="2800" b="1" dirty="0" smtClean="0">
                <a:solidFill>
                  <a:schemeClr val="accent4">
                    <a:lumMod val="50000"/>
                  </a:schemeClr>
                </a:solidFill>
              </a:rPr>
              <a:t> </a:t>
            </a:r>
            <a:r>
              <a:rPr lang="ru-RU" sz="2800" b="1" dirty="0" err="1" smtClean="0">
                <a:solidFill>
                  <a:schemeClr val="accent4">
                    <a:lumMod val="50000"/>
                  </a:schemeClr>
                </a:solidFill>
              </a:rPr>
              <a:t>територій</a:t>
            </a:r>
            <a:r>
              <a:rPr lang="ru-RU" sz="2800" b="1" dirty="0" smtClean="0">
                <a:solidFill>
                  <a:schemeClr val="accent4">
                    <a:lumMod val="50000"/>
                  </a:schemeClr>
                </a:solidFill>
              </a:rPr>
              <a:t>;</a:t>
            </a:r>
            <a:br>
              <a:rPr lang="ru-RU" sz="2800" b="1" dirty="0" smtClean="0">
                <a:solidFill>
                  <a:schemeClr val="accent4">
                    <a:lumMod val="50000"/>
                  </a:schemeClr>
                </a:solidFill>
              </a:rPr>
            </a:br>
            <a:r>
              <a:rPr lang="ru-RU" sz="2800" b="1" dirty="0" smtClean="0">
                <a:solidFill>
                  <a:schemeClr val="accent4">
                    <a:lumMod val="50000"/>
                  </a:schemeClr>
                </a:solidFill>
              </a:rPr>
              <a:t>             </a:t>
            </a:r>
            <a:r>
              <a:rPr lang="ru-RU" sz="2800" b="1" dirty="0" err="1" smtClean="0">
                <a:solidFill>
                  <a:schemeClr val="accent4">
                    <a:lumMod val="50000"/>
                  </a:schemeClr>
                </a:solidFill>
              </a:rPr>
              <a:t>прочанство</a:t>
            </a:r>
            <a:r>
              <a:rPr lang="ru-RU" sz="2800" b="1" dirty="0" smtClean="0">
                <a:solidFill>
                  <a:schemeClr val="accent4">
                    <a:lumMod val="50000"/>
                  </a:schemeClr>
                </a:solidFill>
              </a:rPr>
              <a:t>;</a:t>
            </a:r>
            <a:br>
              <a:rPr lang="ru-RU" sz="2800" b="1" dirty="0" smtClean="0">
                <a:solidFill>
                  <a:schemeClr val="accent4">
                    <a:lumMod val="50000"/>
                  </a:schemeClr>
                </a:solidFill>
              </a:rPr>
            </a:br>
            <a:r>
              <a:rPr lang="ru-RU" sz="2800" b="1" dirty="0" smtClean="0">
                <a:solidFill>
                  <a:schemeClr val="accent4">
                    <a:lumMod val="50000"/>
                  </a:schemeClr>
                </a:solidFill>
              </a:rPr>
              <a:t>                </a:t>
            </a:r>
            <a:r>
              <a:rPr lang="ru-RU" sz="2800" b="1" dirty="0" err="1" smtClean="0">
                <a:solidFill>
                  <a:schemeClr val="accent4">
                    <a:lumMod val="50000"/>
                  </a:schemeClr>
                </a:solidFill>
              </a:rPr>
              <a:t>пізнавальні</a:t>
            </a:r>
            <a:r>
              <a:rPr lang="ru-RU" sz="2800" b="1" dirty="0" smtClean="0">
                <a:solidFill>
                  <a:schemeClr val="accent4">
                    <a:lumMod val="50000"/>
                  </a:schemeClr>
                </a:solidFill>
              </a:rPr>
              <a:t> </a:t>
            </a:r>
            <a:r>
              <a:rPr lang="ru-RU" sz="2800" b="1" dirty="0" smtClean="0">
                <a:solidFill>
                  <a:schemeClr val="accent4">
                    <a:lumMod val="50000"/>
                  </a:schemeClr>
                </a:solidFill>
              </a:rPr>
              <a:t>потреби;</a:t>
            </a:r>
            <a:br>
              <a:rPr lang="ru-RU" sz="2800" b="1" dirty="0" smtClean="0">
                <a:solidFill>
                  <a:schemeClr val="accent4">
                    <a:lumMod val="50000"/>
                  </a:schemeClr>
                </a:solidFill>
              </a:rPr>
            </a:br>
            <a:r>
              <a:rPr lang="ru-RU" sz="2800" b="1" dirty="0" smtClean="0">
                <a:solidFill>
                  <a:schemeClr val="accent4">
                    <a:lumMod val="50000"/>
                  </a:schemeClr>
                </a:solidFill>
              </a:rPr>
              <a:t>                    </a:t>
            </a:r>
            <a:r>
              <a:rPr lang="ru-RU" sz="2800" b="1" dirty="0" err="1" smtClean="0">
                <a:solidFill>
                  <a:schemeClr val="accent4">
                    <a:lumMod val="50000"/>
                  </a:schemeClr>
                </a:solidFill>
              </a:rPr>
              <a:t>лікування</a:t>
            </a:r>
            <a:r>
              <a:rPr lang="ru-RU" sz="2800" b="1" dirty="0" smtClean="0">
                <a:solidFill>
                  <a:schemeClr val="accent4">
                    <a:lumMod val="50000"/>
                  </a:schemeClr>
                </a:solidFill>
              </a:rPr>
              <a:t>;</a:t>
            </a:r>
            <a:br>
              <a:rPr lang="ru-RU" sz="2800" b="1" dirty="0" smtClean="0">
                <a:solidFill>
                  <a:schemeClr val="accent4">
                    <a:lumMod val="50000"/>
                  </a:schemeClr>
                </a:solidFill>
              </a:rPr>
            </a:br>
            <a:r>
              <a:rPr lang="ru-RU" sz="2800" b="1" dirty="0" smtClean="0">
                <a:solidFill>
                  <a:schemeClr val="accent4">
                    <a:lumMod val="50000"/>
                  </a:schemeClr>
                </a:solidFill>
              </a:rPr>
              <a:t>                       </a:t>
            </a:r>
            <a:r>
              <a:rPr lang="ru-RU" sz="2800" b="1" dirty="0" err="1" smtClean="0">
                <a:solidFill>
                  <a:schemeClr val="accent4">
                    <a:lumMod val="50000"/>
                  </a:schemeClr>
                </a:solidFill>
              </a:rPr>
              <a:t>розваги</a:t>
            </a:r>
            <a:r>
              <a:rPr lang="ru-RU" sz="2800" b="1" dirty="0" smtClean="0">
                <a:solidFill>
                  <a:schemeClr val="accent4">
                    <a:lumMod val="50000"/>
                  </a:schemeClr>
                </a:solidFill>
              </a:rPr>
              <a:t>.</a:t>
            </a:r>
            <a:r>
              <a:rPr lang="ru-RU" sz="2800" dirty="0" smtClean="0"/>
              <a:t/>
            </a:r>
            <a:br>
              <a:rPr lang="ru-RU" sz="2800" dirty="0" smtClean="0"/>
            </a:br>
            <a:r>
              <a:rPr lang="ru-RU" sz="2800" b="1" i="1" dirty="0" err="1" smtClean="0">
                <a:solidFill>
                  <a:schemeClr val="accent2">
                    <a:lumMod val="75000"/>
                  </a:schemeClr>
                </a:solidFill>
              </a:rPr>
              <a:t>Поширеними</a:t>
            </a:r>
            <a:r>
              <a:rPr lang="ru-RU" sz="2800" b="1" i="1" dirty="0" smtClean="0">
                <a:solidFill>
                  <a:schemeClr val="accent2">
                    <a:lumMod val="75000"/>
                  </a:schemeClr>
                </a:solidFill>
              </a:rPr>
              <a:t> </a:t>
            </a:r>
            <a:r>
              <a:rPr lang="ru-RU" sz="2800" b="1" i="1" dirty="0" err="1" smtClean="0">
                <a:solidFill>
                  <a:schemeClr val="accent2">
                    <a:lumMod val="75000"/>
                  </a:schemeClr>
                </a:solidFill>
              </a:rPr>
              <a:t>засобами</a:t>
            </a:r>
            <a:r>
              <a:rPr lang="ru-RU" sz="2800" b="1" i="1" dirty="0" smtClean="0">
                <a:solidFill>
                  <a:schemeClr val="accent2">
                    <a:lumMod val="75000"/>
                  </a:schemeClr>
                </a:solidFill>
              </a:rPr>
              <a:t> </a:t>
            </a:r>
            <a:r>
              <a:rPr lang="ru-RU" sz="2800" b="1" i="1" dirty="0" err="1" smtClean="0">
                <a:solidFill>
                  <a:schemeClr val="accent2">
                    <a:lumMod val="75000"/>
                  </a:schemeClr>
                </a:solidFill>
              </a:rPr>
              <a:t>пересування</a:t>
            </a:r>
            <a:r>
              <a:rPr lang="ru-RU" sz="2800" b="1" i="1" dirty="0" smtClean="0">
                <a:solidFill>
                  <a:schemeClr val="accent2">
                    <a:lumMod val="75000"/>
                  </a:schemeClr>
                </a:solidFill>
              </a:rPr>
              <a:t> </a:t>
            </a:r>
            <a:r>
              <a:rPr lang="ru-RU" sz="2800" b="1" i="1" dirty="0" err="1" smtClean="0">
                <a:solidFill>
                  <a:schemeClr val="accent2">
                    <a:lumMod val="75000"/>
                  </a:schemeClr>
                </a:solidFill>
              </a:rPr>
              <a:t>були</a:t>
            </a:r>
            <a:r>
              <a:rPr lang="ru-RU" sz="2800" b="1" i="1" dirty="0" smtClean="0">
                <a:solidFill>
                  <a:schemeClr val="accent2">
                    <a:lumMod val="75000"/>
                  </a:schemeClr>
                </a:solidFill>
              </a:rPr>
              <a:t> </a:t>
            </a:r>
            <a:r>
              <a:rPr lang="ru-RU" sz="2800" b="1" i="1" dirty="0" err="1" smtClean="0">
                <a:solidFill>
                  <a:schemeClr val="accent2">
                    <a:lumMod val="75000"/>
                  </a:schemeClr>
                </a:solidFill>
              </a:rPr>
              <a:t>водний</a:t>
            </a:r>
            <a:r>
              <a:rPr lang="ru-RU" sz="2800" b="1" i="1" dirty="0" smtClean="0">
                <a:solidFill>
                  <a:schemeClr val="accent2">
                    <a:lumMod val="75000"/>
                  </a:schemeClr>
                </a:solidFill>
              </a:rPr>
              <a:t> транс­порт та </a:t>
            </a:r>
            <a:r>
              <a:rPr lang="ru-RU" sz="2800" b="1" i="1" dirty="0" err="1" smtClean="0">
                <a:solidFill>
                  <a:schemeClr val="accent2">
                    <a:lumMod val="75000"/>
                  </a:schemeClr>
                </a:solidFill>
              </a:rPr>
              <a:t>використання</a:t>
            </a:r>
            <a:r>
              <a:rPr lang="ru-RU" sz="2800" b="1" i="1" dirty="0" smtClean="0">
                <a:solidFill>
                  <a:schemeClr val="accent2">
                    <a:lumMod val="75000"/>
                  </a:schemeClr>
                </a:solidFill>
              </a:rPr>
              <a:t> </a:t>
            </a:r>
            <a:r>
              <a:rPr lang="ru-RU" sz="2800" b="1" i="1" dirty="0" err="1" smtClean="0">
                <a:solidFill>
                  <a:schemeClr val="accent2">
                    <a:lumMod val="75000"/>
                  </a:schemeClr>
                </a:solidFill>
              </a:rPr>
              <a:t>тварин</a:t>
            </a:r>
            <a:r>
              <a:rPr lang="ru-RU" sz="2800" b="1" i="1" dirty="0" smtClean="0">
                <a:solidFill>
                  <a:schemeClr val="accent2">
                    <a:lumMod val="75000"/>
                  </a:schemeClr>
                </a:solidFill>
              </a:rPr>
              <a:t>, </a:t>
            </a:r>
            <a:r>
              <a:rPr lang="ru-RU" sz="2800" b="1" i="1" dirty="0" err="1" smtClean="0">
                <a:solidFill>
                  <a:schemeClr val="accent2">
                    <a:lumMod val="75000"/>
                  </a:schemeClr>
                </a:solidFill>
              </a:rPr>
              <a:t>але</a:t>
            </a:r>
            <a:r>
              <a:rPr lang="ru-RU" sz="2800" b="1" i="1" dirty="0" smtClean="0">
                <a:solidFill>
                  <a:schemeClr val="accent2">
                    <a:lumMod val="75000"/>
                  </a:schemeClr>
                </a:solidFill>
              </a:rPr>
              <a:t> </a:t>
            </a:r>
            <a:r>
              <a:rPr lang="ru-RU" sz="2800" b="1" i="1" dirty="0" err="1" smtClean="0">
                <a:solidFill>
                  <a:schemeClr val="accent2">
                    <a:lumMod val="75000"/>
                  </a:schemeClr>
                </a:solidFill>
              </a:rPr>
              <a:t>більшість</a:t>
            </a:r>
            <a:r>
              <a:rPr lang="ru-RU" sz="2800" b="1" i="1" dirty="0" smtClean="0">
                <a:solidFill>
                  <a:schemeClr val="accent2">
                    <a:lumMod val="75000"/>
                  </a:schemeClr>
                </a:solidFill>
              </a:rPr>
              <a:t> </a:t>
            </a:r>
            <a:r>
              <a:rPr lang="ru-RU" sz="2800" b="1" i="1" dirty="0" err="1" smtClean="0">
                <a:solidFill>
                  <a:schemeClr val="accent2">
                    <a:lumMod val="75000"/>
                  </a:schemeClr>
                </a:solidFill>
              </a:rPr>
              <a:t>подорожніх</a:t>
            </a:r>
            <a:r>
              <a:rPr lang="ru-RU" sz="2800" b="1" i="1" dirty="0" smtClean="0">
                <a:solidFill>
                  <a:schemeClr val="accent2">
                    <a:lumMod val="75000"/>
                  </a:schemeClr>
                </a:solidFill>
              </a:rPr>
              <a:t> </a:t>
            </a:r>
            <a:r>
              <a:rPr lang="ru-RU" sz="2800" b="1" i="1" dirty="0" err="1" smtClean="0">
                <a:solidFill>
                  <a:schemeClr val="accent2">
                    <a:lumMod val="75000"/>
                  </a:schemeClr>
                </a:solidFill>
              </a:rPr>
              <a:t>пересувалася</a:t>
            </a:r>
            <a:r>
              <a:rPr lang="ru-RU" sz="2800" b="1" i="1" dirty="0" smtClean="0">
                <a:solidFill>
                  <a:schemeClr val="accent2">
                    <a:lumMod val="75000"/>
                  </a:schemeClr>
                </a:solidFill>
              </a:rPr>
              <a:t> </a:t>
            </a:r>
            <a:r>
              <a:rPr lang="ru-RU" sz="2800" b="1" i="1" dirty="0" err="1" smtClean="0">
                <a:solidFill>
                  <a:schemeClr val="accent2">
                    <a:lumMod val="75000"/>
                  </a:schemeClr>
                </a:solidFill>
              </a:rPr>
              <a:t>пішки</a:t>
            </a:r>
            <a:r>
              <a:rPr lang="ru-RU" sz="2800" b="1" i="1" dirty="0" smtClean="0">
                <a:solidFill>
                  <a:schemeClr val="accent2">
                    <a:lumMod val="75000"/>
                  </a:schemeClr>
                </a:solidFill>
              </a:rPr>
              <a:t>.</a:t>
            </a:r>
            <a:r>
              <a:rPr lang="ru-RU" dirty="0" smtClean="0">
                <a:solidFill>
                  <a:schemeClr val="accent2">
                    <a:lumMod val="75000"/>
                  </a:schemeClr>
                </a:solidFill>
              </a:rPr>
              <a:t/>
            </a:r>
            <a:br>
              <a:rPr lang="ru-RU" dirty="0" smtClean="0">
                <a:solidFill>
                  <a:schemeClr val="accent2">
                    <a:lumMod val="75000"/>
                  </a:schemeClr>
                </a:solidFill>
              </a:rPr>
            </a:br>
            <a:endParaRPr lang="uk-UA" dirty="0">
              <a:solidFill>
                <a:schemeClr val="accent2">
                  <a:lumMod val="75000"/>
                </a:schemeClr>
              </a:solidFil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bwMode="auto">
          <a:xfrm>
            <a:off x="3275856" y="3068960"/>
            <a:ext cx="2160240" cy="1512168"/>
          </a:xfrm>
          <a:prstGeom prst="ellipse">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r>
              <a:rPr lang="ru-RU" sz="2400" dirty="0" smtClean="0"/>
              <a:t>   </a:t>
            </a:r>
            <a:r>
              <a:rPr lang="ru-RU" sz="2400" dirty="0" err="1" smtClean="0">
                <a:solidFill>
                  <a:schemeClr val="accent6">
                    <a:lumMod val="50000"/>
                  </a:schemeClr>
                </a:solidFill>
              </a:rPr>
              <a:t>Види</a:t>
            </a:r>
            <a:r>
              <a:rPr lang="ru-RU" sz="2400" dirty="0" smtClean="0">
                <a:solidFill>
                  <a:schemeClr val="accent6">
                    <a:lumMod val="50000"/>
                  </a:schemeClr>
                </a:solidFill>
              </a:rPr>
              <a:t> </a:t>
            </a:r>
          </a:p>
          <a:p>
            <a:r>
              <a:rPr lang="ru-RU" sz="2400" dirty="0" smtClean="0">
                <a:solidFill>
                  <a:schemeClr val="accent6">
                    <a:lumMod val="50000"/>
                  </a:schemeClr>
                </a:solidFill>
              </a:rPr>
              <a:t>Туризму</a:t>
            </a:r>
            <a:endParaRPr lang="ru-RU" sz="2400" dirty="0">
              <a:solidFill>
                <a:schemeClr val="accent6">
                  <a:lumMod val="50000"/>
                </a:schemeClr>
              </a:solidFill>
            </a:endParaRPr>
          </a:p>
        </p:txBody>
      </p:sp>
      <p:sp>
        <p:nvSpPr>
          <p:cNvPr id="3" name="Заголовок 2"/>
          <p:cNvSpPr>
            <a:spLocks noGrp="1"/>
          </p:cNvSpPr>
          <p:nvPr>
            <p:ph type="title"/>
          </p:nvPr>
        </p:nvSpPr>
        <p:spPr/>
        <p:txBody>
          <a:bodyPr/>
          <a:lstStyle/>
          <a:p>
            <a:r>
              <a:rPr lang="ru-RU" sz="2400" dirty="0" err="1" smtClean="0"/>
              <a:t>Міжнародний</a:t>
            </a:r>
            <a:r>
              <a:rPr lang="ru-RU" sz="2400" dirty="0" smtClean="0"/>
              <a:t> туризм </a:t>
            </a:r>
            <a:r>
              <a:rPr lang="ru-RU" sz="2400" dirty="0" err="1" smtClean="0"/>
              <a:t>є</a:t>
            </a:r>
            <a:r>
              <a:rPr lang="ru-RU" sz="2400" dirty="0" smtClean="0"/>
              <a:t> </a:t>
            </a:r>
            <a:r>
              <a:rPr lang="ru-RU" sz="2400" dirty="0" err="1" smtClean="0"/>
              <a:t>однією</a:t>
            </a:r>
            <a:r>
              <a:rPr lang="ru-RU" sz="2400" dirty="0" smtClean="0"/>
              <a:t> </a:t>
            </a:r>
            <a:r>
              <a:rPr lang="ru-RU" sz="2400" dirty="0" err="1" smtClean="0"/>
              <a:t>з</a:t>
            </a:r>
            <a:r>
              <a:rPr lang="ru-RU" sz="2400" dirty="0" smtClean="0"/>
              <a:t> </a:t>
            </a:r>
            <a:r>
              <a:rPr lang="ru-RU" sz="2400" dirty="0" err="1" smtClean="0"/>
              <a:t>найбільш</a:t>
            </a:r>
            <a:r>
              <a:rPr lang="ru-RU" sz="2400" dirty="0" smtClean="0"/>
              <a:t> </a:t>
            </a:r>
            <a:r>
              <a:rPr lang="ru-RU" sz="2400" dirty="0" err="1" smtClean="0"/>
              <a:t>поширених</a:t>
            </a:r>
            <a:r>
              <a:rPr lang="ru-RU" sz="2400" dirty="0" smtClean="0"/>
              <a:t> форм </a:t>
            </a:r>
            <a:r>
              <a:rPr lang="ru-RU" sz="2400" dirty="0" err="1" smtClean="0"/>
              <a:t>обміну</a:t>
            </a:r>
            <a:r>
              <a:rPr lang="ru-RU" sz="2400" dirty="0" smtClean="0"/>
              <a:t> </a:t>
            </a:r>
            <a:r>
              <a:rPr lang="ru-RU" sz="2400" dirty="0" err="1" smtClean="0"/>
              <a:t>послугами</a:t>
            </a:r>
            <a:r>
              <a:rPr lang="ru-RU" sz="2400" dirty="0" smtClean="0"/>
              <a:t>.  </a:t>
            </a:r>
            <a:endParaRPr lang="uk-UA" sz="2400" dirty="0"/>
          </a:p>
        </p:txBody>
      </p:sp>
      <p:sp>
        <p:nvSpPr>
          <p:cNvPr id="4" name="Овал 3"/>
          <p:cNvSpPr/>
          <p:nvPr/>
        </p:nvSpPr>
        <p:spPr bwMode="auto">
          <a:xfrm>
            <a:off x="6012160" y="2564904"/>
            <a:ext cx="2160240" cy="144016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1400" dirty="0" smtClean="0"/>
              <a:t>Зимовий туризм </a:t>
            </a:r>
            <a:endParaRPr lang="uk-UA" sz="1400" dirty="0" smtClean="0"/>
          </a:p>
          <a:p>
            <a:pPr algn="ctr" fontAlgn="base">
              <a:spcBef>
                <a:spcPct val="0"/>
              </a:spcBef>
              <a:spcAft>
                <a:spcPct val="0"/>
              </a:spcAft>
            </a:pPr>
            <a:r>
              <a:rPr lang="uk-UA" sz="1400" dirty="0" smtClean="0"/>
              <a:t>(</a:t>
            </a:r>
            <a:r>
              <a:rPr lang="uk-UA" sz="1400" dirty="0" smtClean="0"/>
              <a:t>санний, гірськолижний)</a:t>
            </a:r>
            <a:endParaRPr kumimoji="0" lang="uk-UA"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Овал 4"/>
          <p:cNvSpPr/>
          <p:nvPr/>
        </p:nvSpPr>
        <p:spPr bwMode="auto">
          <a:xfrm>
            <a:off x="1763688" y="4797152"/>
            <a:ext cx="2304256" cy="144016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dirty="0" smtClean="0"/>
              <a:t>Пізнавальний</a:t>
            </a:r>
          </a:p>
          <a:p>
            <a:pPr algn="ctr" fontAlgn="base">
              <a:spcBef>
                <a:spcPct val="0"/>
              </a:spcBef>
              <a:spcAft>
                <a:spcPct val="0"/>
              </a:spcAft>
            </a:pPr>
            <a:r>
              <a:rPr lang="uk-UA" dirty="0" smtClean="0"/>
              <a:t> </a:t>
            </a:r>
            <a:r>
              <a:rPr lang="uk-UA" dirty="0" smtClean="0"/>
              <a:t>туризм</a:t>
            </a:r>
            <a:endParaRPr kumimoji="0" lang="uk-UA"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Овал 5"/>
          <p:cNvSpPr/>
          <p:nvPr/>
        </p:nvSpPr>
        <p:spPr bwMode="auto">
          <a:xfrm>
            <a:off x="611560" y="2708920"/>
            <a:ext cx="2088232" cy="144016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dirty="0" smtClean="0"/>
              <a:t>Екологічний </a:t>
            </a:r>
            <a:endParaRPr lang="uk-UA" sz="2000" dirty="0" smtClean="0"/>
          </a:p>
          <a:p>
            <a:pPr algn="ctr" fontAlgn="base">
              <a:spcBef>
                <a:spcPct val="0"/>
              </a:spcBef>
              <a:spcAft>
                <a:spcPct val="0"/>
              </a:spcAft>
            </a:pPr>
            <a:r>
              <a:rPr lang="uk-UA" sz="2000" dirty="0" smtClean="0"/>
              <a:t>туризм</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Овал 6"/>
          <p:cNvSpPr/>
          <p:nvPr/>
        </p:nvSpPr>
        <p:spPr bwMode="auto">
          <a:xfrm>
            <a:off x="3203848" y="1196752"/>
            <a:ext cx="2088232" cy="144016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1600" dirty="0" smtClean="0"/>
              <a:t>Пляжний туризм</a:t>
            </a:r>
            <a:endParaRPr kumimoji="0" lang="uk-UA"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Овал 7"/>
          <p:cNvSpPr/>
          <p:nvPr/>
        </p:nvSpPr>
        <p:spPr bwMode="auto">
          <a:xfrm>
            <a:off x="4932040" y="4725144"/>
            <a:ext cx="2232248" cy="144016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uk-UA" sz="2000" dirty="0" smtClean="0"/>
              <a:t>Гральний туризм</a:t>
            </a:r>
            <a:endParaRPr kumimoji="0" lang="uk-UA"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Стрілка вгору 10"/>
          <p:cNvSpPr/>
          <p:nvPr/>
        </p:nvSpPr>
        <p:spPr bwMode="auto">
          <a:xfrm rot="21330832">
            <a:off x="4012944" y="2617309"/>
            <a:ext cx="483460" cy="453805"/>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2" name="Стрілка вліво 11"/>
          <p:cNvSpPr/>
          <p:nvPr/>
        </p:nvSpPr>
        <p:spPr bwMode="auto">
          <a:xfrm rot="1000325">
            <a:off x="2748433" y="3425576"/>
            <a:ext cx="504056" cy="45092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3" name="Стрілка вниз 12"/>
          <p:cNvSpPr/>
          <p:nvPr/>
        </p:nvSpPr>
        <p:spPr bwMode="auto">
          <a:xfrm rot="2673324">
            <a:off x="3317450" y="4380043"/>
            <a:ext cx="457267" cy="51117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4" name="Стрілка вниз 13"/>
          <p:cNvSpPr/>
          <p:nvPr/>
        </p:nvSpPr>
        <p:spPr bwMode="auto">
          <a:xfrm rot="19573277">
            <a:off x="5097139" y="4304427"/>
            <a:ext cx="504056" cy="54005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smtClean="0">
              <a:ln>
                <a:noFill/>
              </a:ln>
              <a:solidFill>
                <a:schemeClr val="tx1"/>
              </a:solidFill>
              <a:effectLst/>
              <a:latin typeface="Times New Roman" pitchFamily="18" charset="0"/>
              <a:cs typeface="Times New Roman" pitchFamily="18" charset="0"/>
            </a:endParaRPr>
          </a:p>
        </p:txBody>
      </p:sp>
      <p:sp>
        <p:nvSpPr>
          <p:cNvPr id="15" name="Стрілка вправо 14"/>
          <p:cNvSpPr/>
          <p:nvPr/>
        </p:nvSpPr>
        <p:spPr bwMode="auto">
          <a:xfrm rot="20606990">
            <a:off x="5500734" y="3373546"/>
            <a:ext cx="557383" cy="451508"/>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uk-UA" sz="2400" b="0" i="0" u="none" strike="noStrike" cap="none" normalizeH="0" baseline="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25424"/>
            <a:ext cx="7705725" cy="5867872"/>
          </a:xfrm>
        </p:spPr>
        <p:txBody>
          <a:bodyPr>
            <a:noAutofit/>
          </a:bodyPr>
          <a:lstStyle/>
          <a:p>
            <a:r>
              <a:rPr lang="uk-UA" dirty="0" smtClean="0"/>
              <a:t>Функції туризму:</a:t>
            </a:r>
            <a:br>
              <a:rPr lang="uk-UA" dirty="0" smtClean="0"/>
            </a:br>
            <a:r>
              <a:rPr lang="uk-UA" dirty="0" smtClean="0"/>
              <a:t/>
            </a:r>
            <a:br>
              <a:rPr lang="uk-UA" dirty="0" smtClean="0"/>
            </a:br>
            <a:r>
              <a:rPr lang="uk-UA" dirty="0" smtClean="0">
                <a:solidFill>
                  <a:schemeClr val="accent6">
                    <a:lumMod val="50000"/>
                  </a:schemeClr>
                </a:solidFill>
              </a:rPr>
              <a:t>1.</a:t>
            </a:r>
            <a:r>
              <a:rPr lang="ru-RU" dirty="0" err="1" smtClean="0">
                <a:solidFill>
                  <a:schemeClr val="accent6">
                    <a:lumMod val="50000"/>
                  </a:schemeClr>
                </a:solidFill>
              </a:rPr>
              <a:t>Рекреаційна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2.Соціальна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3.Культурна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4.Екологічна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5.Економічна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6.Просвітницька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7.Виховна</a:t>
            </a:r>
            <a:r>
              <a:rPr lang="ru-RU" dirty="0" smtClean="0">
                <a:solidFill>
                  <a:schemeClr val="accent6">
                    <a:lumMod val="50000"/>
                  </a:schemeClr>
                </a:solidFill>
              </a:rPr>
              <a:t/>
            </a:r>
            <a:br>
              <a:rPr lang="ru-RU" dirty="0" smtClean="0">
                <a:solidFill>
                  <a:schemeClr val="accent6">
                    <a:lumMod val="50000"/>
                  </a:schemeClr>
                </a:solidFill>
              </a:rPr>
            </a:br>
            <a:r>
              <a:rPr lang="ru-RU" dirty="0" smtClean="0">
                <a:solidFill>
                  <a:schemeClr val="accent6">
                    <a:lumMod val="50000"/>
                  </a:schemeClr>
                </a:solidFill>
              </a:rPr>
              <a:t>8.Релігійна</a:t>
            </a:r>
            <a:r>
              <a:rPr lang="ru-RU" dirty="0" smtClean="0"/>
              <a:t/>
            </a:r>
            <a:br>
              <a:rPr lang="ru-RU" dirty="0" smtClean="0"/>
            </a:br>
            <a:endParaRPr lang="uk-UA" dirty="0"/>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я 7"/>
          <p:cNvGraphicFramePr>
            <a:graphicFrameLocks noGrp="1"/>
          </p:cNvGraphicFramePr>
          <p:nvPr/>
        </p:nvGraphicFramePr>
        <p:xfrm>
          <a:off x="1547664" y="1268760"/>
          <a:ext cx="6096000" cy="3510280"/>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599728"/>
                <a:gridCol w="2592288"/>
                <a:gridCol w="2903984"/>
              </a:tblGrid>
              <a:tr h="370840">
                <a:tc>
                  <a:txBody>
                    <a:bodyPr/>
                    <a:lstStyle/>
                    <a:p>
                      <a:r>
                        <a:rPr lang="uk-UA" dirty="0" smtClean="0"/>
                        <a:t> №</a:t>
                      </a:r>
                      <a:endParaRPr lang="uk-UA" dirty="0"/>
                    </a:p>
                  </a:txBody>
                  <a:tcPr/>
                </a:tc>
                <a:tc>
                  <a:txBody>
                    <a:bodyPr/>
                    <a:lstStyle/>
                    <a:p>
                      <a:r>
                        <a:rPr lang="uk-UA" baseline="0" dirty="0" smtClean="0"/>
                        <a:t>   Країна</a:t>
                      </a:r>
                      <a:endParaRPr lang="uk-UA" dirty="0" smtClean="0"/>
                    </a:p>
                  </a:txBody>
                  <a:tcPr/>
                </a:tc>
                <a:tc>
                  <a:txBody>
                    <a:bodyPr/>
                    <a:lstStyle/>
                    <a:p>
                      <a:r>
                        <a:rPr lang="uk-UA" sz="1800" b="1" i="0" kern="1200" dirty="0" smtClean="0">
                          <a:solidFill>
                            <a:schemeClr val="lt1"/>
                          </a:solidFill>
                          <a:latin typeface="+mn-lt"/>
                          <a:ea typeface="+mn-ea"/>
                          <a:cs typeface="+mn-cs"/>
                        </a:rPr>
                        <a:t>Міжнародних</a:t>
                      </a:r>
                      <a:r>
                        <a:rPr lang="uk-UA" sz="1800" b="1" i="0" kern="1200" baseline="0" dirty="0" smtClean="0">
                          <a:solidFill>
                            <a:schemeClr val="lt1"/>
                          </a:solidFill>
                          <a:latin typeface="+mn-lt"/>
                          <a:ea typeface="+mn-ea"/>
                          <a:cs typeface="+mn-cs"/>
                        </a:rPr>
                        <a:t> </a:t>
                      </a:r>
                      <a:r>
                        <a:rPr lang="uk-UA" sz="1800" b="1" i="0" kern="1200" dirty="0" smtClean="0">
                          <a:solidFill>
                            <a:schemeClr val="lt1"/>
                          </a:solidFill>
                          <a:latin typeface="+mn-lt"/>
                          <a:ea typeface="+mn-ea"/>
                          <a:cs typeface="+mn-cs"/>
                        </a:rPr>
                        <a:t>туристичних</a:t>
                      </a:r>
                      <a:r>
                        <a:rPr lang="uk-UA" dirty="0" smtClean="0"/>
                        <a:t/>
                      </a:r>
                      <a:br>
                        <a:rPr lang="uk-UA" dirty="0" smtClean="0"/>
                      </a:br>
                      <a:r>
                        <a:rPr lang="uk-UA" sz="1800" b="1" i="0" kern="1200" dirty="0" smtClean="0">
                          <a:solidFill>
                            <a:schemeClr val="lt1"/>
                          </a:solidFill>
                          <a:latin typeface="+mn-lt"/>
                          <a:ea typeface="+mn-ea"/>
                          <a:cs typeface="+mn-cs"/>
                        </a:rPr>
                        <a:t>відвідувань, </a:t>
                      </a:r>
                      <a:r>
                        <a:rPr lang="uk-UA" sz="1800" b="1" i="0" kern="1200" dirty="0" err="1" smtClean="0">
                          <a:solidFill>
                            <a:schemeClr val="lt1"/>
                          </a:solidFill>
                          <a:latin typeface="+mn-lt"/>
                          <a:ea typeface="+mn-ea"/>
                          <a:cs typeface="+mn-cs"/>
                        </a:rPr>
                        <a:t>млн</a:t>
                      </a:r>
                      <a:endParaRPr lang="uk-UA" dirty="0"/>
                    </a:p>
                  </a:txBody>
                  <a:tcPr/>
                </a:tc>
              </a:tr>
              <a:tr h="370840">
                <a:tc>
                  <a:txBody>
                    <a:bodyPr/>
                    <a:lstStyle/>
                    <a:p>
                      <a:r>
                        <a:rPr lang="uk-UA" dirty="0" smtClean="0"/>
                        <a:t>1</a:t>
                      </a:r>
                      <a:endParaRPr lang="uk-UA" dirty="0"/>
                    </a:p>
                  </a:txBody>
                  <a:tcPr/>
                </a:tc>
                <a:tc>
                  <a:txBody>
                    <a:bodyPr/>
                    <a:lstStyle/>
                    <a:p>
                      <a:r>
                        <a:rPr lang="uk-UA" sz="1800" b="0" i="0" kern="1200" dirty="0" smtClean="0">
                          <a:solidFill>
                            <a:schemeClr val="dk1"/>
                          </a:solidFill>
                          <a:latin typeface="+mn-lt"/>
                          <a:ea typeface="+mn-ea"/>
                          <a:cs typeface="+mn-cs"/>
                        </a:rPr>
                        <a:t>Франція</a:t>
                      </a:r>
                      <a:endParaRPr lang="uk-UA" dirty="0"/>
                    </a:p>
                  </a:txBody>
                  <a:tcPr/>
                </a:tc>
                <a:tc>
                  <a:txBody>
                    <a:bodyPr/>
                    <a:lstStyle/>
                    <a:p>
                      <a:r>
                        <a:rPr lang="uk-UA" dirty="0" smtClean="0"/>
                        <a:t>  79,3</a:t>
                      </a:r>
                      <a:endParaRPr lang="uk-UA" dirty="0"/>
                    </a:p>
                  </a:txBody>
                  <a:tcPr/>
                </a:tc>
              </a:tr>
              <a:tr h="370840">
                <a:tc>
                  <a:txBody>
                    <a:bodyPr/>
                    <a:lstStyle/>
                    <a:p>
                      <a:r>
                        <a:rPr lang="uk-UA" dirty="0" smtClean="0"/>
                        <a:t>2</a:t>
                      </a:r>
                      <a:endParaRPr lang="uk-UA" dirty="0"/>
                    </a:p>
                  </a:txBody>
                  <a:tcPr/>
                </a:tc>
                <a:tc>
                  <a:txBody>
                    <a:bodyPr/>
                    <a:lstStyle/>
                    <a:p>
                      <a:r>
                        <a:rPr lang="uk-UA" dirty="0" smtClean="0"/>
                        <a:t>США</a:t>
                      </a:r>
                      <a:endParaRPr lang="uk-UA" dirty="0"/>
                    </a:p>
                  </a:txBody>
                  <a:tcPr/>
                </a:tc>
                <a:tc>
                  <a:txBody>
                    <a:bodyPr/>
                    <a:lstStyle/>
                    <a:p>
                      <a:r>
                        <a:rPr lang="uk-UA" dirty="0" smtClean="0"/>
                        <a:t>  58,0</a:t>
                      </a:r>
                      <a:endParaRPr lang="uk-UA" dirty="0"/>
                    </a:p>
                  </a:txBody>
                  <a:tcPr/>
                </a:tc>
              </a:tr>
              <a:tr h="370840">
                <a:tc>
                  <a:txBody>
                    <a:bodyPr/>
                    <a:lstStyle/>
                    <a:p>
                      <a:r>
                        <a:rPr lang="uk-UA" dirty="0" smtClean="0"/>
                        <a:t>3</a:t>
                      </a:r>
                      <a:endParaRPr lang="uk-UA" dirty="0"/>
                    </a:p>
                  </a:txBody>
                  <a:tcPr/>
                </a:tc>
                <a:tc>
                  <a:txBody>
                    <a:bodyPr/>
                    <a:lstStyle/>
                    <a:p>
                      <a:r>
                        <a:rPr lang="uk-UA" dirty="0" smtClean="0"/>
                        <a:t>Іспанія</a:t>
                      </a:r>
                      <a:endParaRPr lang="uk-UA" dirty="0"/>
                    </a:p>
                  </a:txBody>
                  <a:tcPr/>
                </a:tc>
                <a:tc>
                  <a:txBody>
                    <a:bodyPr/>
                    <a:lstStyle/>
                    <a:p>
                      <a:r>
                        <a:rPr lang="uk-UA" dirty="0" smtClean="0"/>
                        <a:t>  57,3</a:t>
                      </a:r>
                      <a:endParaRPr lang="uk-UA" dirty="0"/>
                    </a:p>
                  </a:txBody>
                  <a:tcPr/>
                </a:tc>
              </a:tr>
              <a:tr h="370840">
                <a:tc>
                  <a:txBody>
                    <a:bodyPr/>
                    <a:lstStyle/>
                    <a:p>
                      <a:r>
                        <a:rPr lang="uk-UA" dirty="0" smtClean="0"/>
                        <a:t>4</a:t>
                      </a:r>
                      <a:endParaRPr lang="uk-UA" dirty="0"/>
                    </a:p>
                  </a:txBody>
                  <a:tcPr/>
                </a:tc>
                <a:tc>
                  <a:txBody>
                    <a:bodyPr/>
                    <a:lstStyle/>
                    <a:p>
                      <a:r>
                        <a:rPr lang="uk-UA" dirty="0" smtClean="0"/>
                        <a:t>КНР</a:t>
                      </a:r>
                      <a:endParaRPr lang="uk-UA" dirty="0"/>
                    </a:p>
                  </a:txBody>
                  <a:tcPr/>
                </a:tc>
                <a:tc>
                  <a:txBody>
                    <a:bodyPr/>
                    <a:lstStyle/>
                    <a:p>
                      <a:r>
                        <a:rPr lang="uk-UA" dirty="0" smtClean="0"/>
                        <a:t>  53,0</a:t>
                      </a:r>
                      <a:endParaRPr lang="uk-UA" dirty="0"/>
                    </a:p>
                  </a:txBody>
                  <a:tcPr/>
                </a:tc>
              </a:tr>
              <a:tr h="370840">
                <a:tc>
                  <a:txBody>
                    <a:bodyPr/>
                    <a:lstStyle/>
                    <a:p>
                      <a:r>
                        <a:rPr lang="uk-UA" dirty="0" smtClean="0"/>
                        <a:t>5</a:t>
                      </a:r>
                      <a:endParaRPr lang="uk-UA" dirty="0"/>
                    </a:p>
                  </a:txBody>
                  <a:tcPr/>
                </a:tc>
                <a:tc>
                  <a:txBody>
                    <a:bodyPr/>
                    <a:lstStyle/>
                    <a:p>
                      <a:r>
                        <a:rPr lang="uk-UA" dirty="0" smtClean="0"/>
                        <a:t>Італія</a:t>
                      </a:r>
                      <a:endParaRPr lang="uk-UA" dirty="0"/>
                    </a:p>
                  </a:txBody>
                  <a:tcPr/>
                </a:tc>
                <a:tc>
                  <a:txBody>
                    <a:bodyPr/>
                    <a:lstStyle/>
                    <a:p>
                      <a:r>
                        <a:rPr lang="uk-UA" dirty="0" smtClean="0"/>
                        <a:t>  42,7</a:t>
                      </a:r>
                      <a:endParaRPr lang="uk-UA" dirty="0"/>
                    </a:p>
                  </a:txBody>
                  <a:tcPr/>
                </a:tc>
              </a:tr>
              <a:tr h="370840">
                <a:tc>
                  <a:txBody>
                    <a:bodyPr/>
                    <a:lstStyle/>
                    <a:p>
                      <a:r>
                        <a:rPr lang="uk-UA" dirty="0" smtClean="0"/>
                        <a:t>6</a:t>
                      </a:r>
                      <a:endParaRPr lang="uk-UA" dirty="0"/>
                    </a:p>
                  </a:txBody>
                  <a:tcPr/>
                </a:tc>
                <a:tc>
                  <a:txBody>
                    <a:bodyPr/>
                    <a:lstStyle/>
                    <a:p>
                      <a:r>
                        <a:rPr lang="uk-UA" dirty="0" err="1" smtClean="0"/>
                        <a:t>Великобретанія</a:t>
                      </a:r>
                      <a:endParaRPr lang="uk-UA" dirty="0"/>
                    </a:p>
                  </a:txBody>
                  <a:tcPr/>
                </a:tc>
                <a:tc>
                  <a:txBody>
                    <a:bodyPr/>
                    <a:lstStyle/>
                    <a:p>
                      <a:r>
                        <a:rPr lang="uk-UA" baseline="0" dirty="0" smtClean="0"/>
                        <a:t>  30,1</a:t>
                      </a:r>
                      <a:endParaRPr lang="uk-UA" dirty="0"/>
                    </a:p>
                  </a:txBody>
                  <a:tcPr/>
                </a:tc>
              </a:tr>
              <a:tr h="370840">
                <a:tc>
                  <a:txBody>
                    <a:bodyPr/>
                    <a:lstStyle/>
                    <a:p>
                      <a:r>
                        <a:rPr lang="uk-UA" dirty="0" smtClean="0"/>
                        <a:t>7</a:t>
                      </a:r>
                      <a:endParaRPr lang="uk-UA" dirty="0"/>
                    </a:p>
                  </a:txBody>
                  <a:tcPr/>
                </a:tc>
                <a:tc>
                  <a:txBody>
                    <a:bodyPr/>
                    <a:lstStyle/>
                    <a:p>
                      <a:r>
                        <a:rPr lang="uk-UA" dirty="0" smtClean="0"/>
                        <a:t>Україна</a:t>
                      </a:r>
                      <a:endParaRPr lang="uk-UA" dirty="0"/>
                    </a:p>
                  </a:txBody>
                  <a:tcPr/>
                </a:tc>
                <a:tc>
                  <a:txBody>
                    <a:bodyPr/>
                    <a:lstStyle/>
                    <a:p>
                      <a:r>
                        <a:rPr lang="uk-UA" dirty="0" smtClean="0"/>
                        <a:t>  25,4</a:t>
                      </a:r>
                      <a:endParaRPr lang="uk-UA" dirty="0"/>
                    </a:p>
                  </a:txBody>
                  <a:tcPr/>
                </a:tc>
              </a:tr>
            </a:tbl>
          </a:graphicData>
        </a:graphic>
      </p:graphicFrame>
      <p:sp>
        <p:nvSpPr>
          <p:cNvPr id="13" name="Заголовок 12"/>
          <p:cNvSpPr>
            <a:spLocks noGrp="1"/>
          </p:cNvSpPr>
          <p:nvPr>
            <p:ph type="title"/>
          </p:nvPr>
        </p:nvSpPr>
        <p:spPr>
          <a:xfrm>
            <a:off x="1043608" y="0"/>
            <a:ext cx="7705725" cy="1584175"/>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sz="2800" dirty="0" err="1" smtClean="0"/>
              <a:t>Міжнародний</a:t>
            </a:r>
            <a:r>
              <a:rPr lang="ru-RU" sz="2800" dirty="0" smtClean="0"/>
              <a:t> </a:t>
            </a:r>
            <a:r>
              <a:rPr lang="ru-RU" sz="2800" dirty="0" smtClean="0"/>
              <a:t>туризм за </a:t>
            </a:r>
            <a:r>
              <a:rPr lang="ru-RU" sz="2800" dirty="0" err="1" smtClean="0"/>
              <a:t>країною</a:t>
            </a:r>
            <a:r>
              <a:rPr lang="ru-RU" sz="2800" dirty="0" smtClean="0"/>
              <a:t> </a:t>
            </a:r>
            <a:r>
              <a:rPr lang="ru-RU" sz="2800" dirty="0" err="1" smtClean="0"/>
              <a:t>призначення</a:t>
            </a:r>
            <a:r>
              <a:rPr lang="ru-RU" sz="2800" dirty="0" smtClean="0"/>
              <a:t> — 2008</a:t>
            </a:r>
            <a:r>
              <a:rPr lang="ru-RU" dirty="0" smtClean="0"/>
              <a:t/>
            </a:r>
            <a:br>
              <a:rPr lang="ru-RU" dirty="0" smtClean="0"/>
            </a:br>
            <a:endParaRPr lang="uk-UA"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2988" y="225424"/>
            <a:ext cx="7705725" cy="6299919"/>
          </a:xfrm>
        </p:spPr>
        <p:txBody>
          <a:bodyPr/>
          <a:lstStyle/>
          <a:p>
            <a:r>
              <a:rPr lang="uk-UA" sz="2000" dirty="0" smtClean="0"/>
              <a:t>Згідно рейтингу Всесвітньої Організації Туризму, Україна займає </a:t>
            </a:r>
            <a:r>
              <a:rPr lang="uk-UA" sz="2000" b="1" dirty="0" smtClean="0"/>
              <a:t>7 </a:t>
            </a:r>
            <a:r>
              <a:rPr lang="uk-UA" sz="2000" b="1" dirty="0" smtClean="0"/>
              <a:t>місце у світі</a:t>
            </a:r>
            <a:r>
              <a:rPr lang="uk-UA" sz="2000" dirty="0" smtClean="0"/>
              <a:t> за кількістю туристичних візитів. Країну щороку відвідують більше 20 мільйонів туристів (25,4 млн. у 2008 р.), в першу чергу із країн східної Європи, а також західної Європи, США і </a:t>
            </a:r>
            <a:r>
              <a:rPr lang="uk-UA" sz="2000" dirty="0" smtClean="0"/>
              <a:t>Японії.</a:t>
            </a:r>
            <a:r>
              <a:rPr lang="uk-UA" sz="2000" dirty="0" smtClean="0"/>
              <a:t/>
            </a:r>
            <a:br>
              <a:rPr lang="uk-UA" sz="2000" dirty="0" smtClean="0"/>
            </a:br>
            <a:r>
              <a:rPr lang="uk-UA" sz="2000" dirty="0" smtClean="0"/>
              <a:t>Щороку Україну відвідують понад 17 мільйонів туристів (18,9 </a:t>
            </a:r>
            <a:r>
              <a:rPr lang="uk-UA" sz="2000" dirty="0" err="1" smtClean="0"/>
              <a:t>млн</a:t>
            </a:r>
            <a:r>
              <a:rPr lang="uk-UA" sz="2000" dirty="0" smtClean="0"/>
              <a:t> іноземних громадян у 2006), насамперед з Росії та Східної Європи, а також Західної Європи та США. Структура в'їзного потоку за країною походження виглядає таким чином: країни СНД — 11,9 </a:t>
            </a:r>
            <a:r>
              <a:rPr lang="uk-UA" sz="2000" dirty="0" err="1" smtClean="0"/>
              <a:t>млн</a:t>
            </a:r>
            <a:r>
              <a:rPr lang="uk-UA" sz="2000" dirty="0" smtClean="0"/>
              <a:t> осіб (63% загального в'їзного потоку), країни ЄС — 6,3 </a:t>
            </a:r>
            <a:r>
              <a:rPr lang="uk-UA" sz="2000" dirty="0" err="1" smtClean="0"/>
              <a:t>млн</a:t>
            </a:r>
            <a:r>
              <a:rPr lang="uk-UA" sz="2000" dirty="0" smtClean="0"/>
              <a:t> осіб (33%), решта країн — 0,6 </a:t>
            </a:r>
            <a:r>
              <a:rPr lang="uk-UA" sz="2000" dirty="0" err="1" smtClean="0"/>
              <a:t>млн</a:t>
            </a:r>
            <a:r>
              <a:rPr lang="uk-UA" sz="2000" dirty="0" smtClean="0"/>
              <a:t> осіб (4%).</a:t>
            </a:r>
            <a:br>
              <a:rPr lang="uk-UA" sz="2000" dirty="0" smtClean="0"/>
            </a:br>
            <a:r>
              <a:rPr lang="uk-UA" sz="2000" dirty="0" smtClean="0"/>
              <a:t>Невід'ємною складовою світового туристичного процесу є вітчизняна туристична галузь. Попри всі політичні та соціально-економічні негаразди останніх років індустрія туризму стала тією галуззю народного господарства України, яка з року в рік без залучення державних дотацій стабільно нарощує обсяги виробництва туристичного продукту.</a:t>
            </a:r>
            <a:r>
              <a:rPr lang="uk-UA" sz="1800" dirty="0" smtClean="0"/>
              <a:t/>
            </a:r>
            <a:br>
              <a:rPr lang="uk-UA" sz="1800" dirty="0" smtClean="0"/>
            </a:br>
            <a:r>
              <a:rPr lang="uk-UA" sz="1800" dirty="0" smtClean="0"/>
              <a:t/>
            </a:r>
            <a:br>
              <a:rPr lang="uk-UA" sz="1800" dirty="0" smtClean="0"/>
            </a:br>
            <a:endParaRPr lang="uk-UA" sz="18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7705725" cy="5760639"/>
          </a:xfrm>
        </p:spPr>
        <p:txBody>
          <a:bodyPr/>
          <a:lstStyle/>
          <a:p>
            <a:r>
              <a:rPr lang="uk-UA" sz="2000" dirty="0" smtClean="0"/>
              <a:t>Туризм в Україні може і повинен стати сферою реалізації ринкових механізмів, джерелом поповнення державного та місцевих бюджетів, засобом загальнодоступного і повноцінного відпочинку та оздоровлення, а також ознайомлення з історико-культурною спадщиною та сьогоденням нашого народу і держави.</a:t>
            </a:r>
            <a:br>
              <a:rPr lang="uk-UA" sz="2000" dirty="0" smtClean="0"/>
            </a:br>
            <a:r>
              <a:rPr lang="uk-UA" sz="2000" dirty="0" smtClean="0"/>
              <a:t>Пріоритетним видом туризму для України залишається іноземний (в'їзний) туризм як вагомий чинник поповнення валютними надходженнями державної скарбниці та створення додаткових робочих місць.</a:t>
            </a:r>
            <a:br>
              <a:rPr lang="uk-UA" sz="2000" dirty="0" smtClean="0"/>
            </a:br>
            <a:r>
              <a:rPr lang="uk-UA" sz="2000" dirty="0" smtClean="0"/>
              <a:t>Нині Україна має понад 4,5 тис. закладів розміщення туристів і відпочивальників на 620 тис. місць, але вони потребують модернізації та реконструкції відповідно до міжнародних стандартів. Крім того, підтримання в належному стані потребують і рекреаційні зони, пам'ятки культури та архітектури України, інші об'єкти туристичних чи екскурсійних послуг.</a:t>
            </a:r>
            <a:endParaRPr lang="uk-UA" sz="2000" dirty="0"/>
          </a:p>
        </p:txBody>
      </p:sp>
    </p:spTree>
  </p:cSld>
  <p:clrMapOvr>
    <a:masterClrMapping/>
  </p:clrMapOvr>
  <p:transition spd="med">
    <p:fade/>
  </p:transition>
</p:sld>
</file>

<file path=ppt/theme/theme1.xml><?xml version="1.0" encoding="utf-8"?>
<a:theme xmlns:a="http://schemas.openxmlformats.org/drawingml/2006/main" name="Global">
  <a:themeElements>
    <a:clrScheme name="Модуль">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Global">
      <a:majorFont>
        <a:latin typeface="Century Schoolbook"/>
        <a:ea typeface=""/>
        <a:cs typeface="Times New Roman"/>
      </a:majorFont>
      <a:minorFont>
        <a:latin typeface="Century Schoolbook"/>
        <a:ea typeface=""/>
        <a:cs typeface="Times New Roma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TS102813194</Template>
  <TotalTime>108</TotalTime>
  <Words>173</Words>
  <Application>Microsoft Office PowerPoint</Application>
  <PresentationFormat>Екран (4:3)</PresentationFormat>
  <Paragraphs>57</Paragraphs>
  <Slides>25</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25</vt:i4>
      </vt:variant>
    </vt:vector>
  </HeadingPairs>
  <TitlesOfParts>
    <vt:vector size="26" baseType="lpstr">
      <vt:lpstr>Global</vt:lpstr>
      <vt:lpstr>Туризм</vt:lpstr>
      <vt:lpstr>Тури́зм — тимчасовий виїзд особи з місця постійного проживання в оздоровчих, пізнавальних, професійно-ділових чи інших цілях без здійснення оплачуваної діяльності в місці перебування. </vt:lpstr>
      <vt:lpstr>Всю історію розвитку туризму можна розділити на чотири основні етапи: Перший — з найдавніших часів до 1841 року — це початко­вий етап розвитку туризму. Другий — з 1841 року до 1914 року — етап становлення ор­ганізованого туризму. Третій — з 1914 року до 1945 року — формування індустрії туризму. Четвертий — з 1945 року до наших днів — етап масового туризму та глобалізації туристичної індустрії. </vt:lpstr>
      <vt:lpstr>У стародавньому світі основними мотивами подорожей були:         торгівля;           загарбання нових територій;              прочанство;                 пізнавальні потреби;                     лікування;                        розваги. Поширеними засобами пересування були водний транс­порт та використання тварин, але більшість подорожніх пересувалася пішки. </vt:lpstr>
      <vt:lpstr>Міжнародний туризм є однією з найбільш поширених форм обміну послугами.  </vt:lpstr>
      <vt:lpstr>Функції туризму:  1.Рекреаційна 2.Соціальна 3.Культурна 4.Екологічна 5.Економічна 6.Просвітницька 7.Виховна 8.Релігійна </vt:lpstr>
      <vt:lpstr>   Міжнародний туризм за країною призначення — 2008 </vt:lpstr>
      <vt:lpstr>Згідно рейтингу Всесвітньої Організації Туризму, Україна займає 7 місце у світі за кількістю туристичних візитів. Країну щороку відвідують більше 20 мільйонів туристів (25,4 млн. у 2008 р.), в першу чергу із країн східної Європи, а також західної Європи, США і Японії. Щороку Україну відвідують понад 17 мільйонів туристів (18,9 млн іноземних громадян у 2006), насамперед з Росії та Східної Європи, а також Західної Європи та США. Структура в'їзного потоку за країною походження виглядає таким чином: країни СНД — 11,9 млн осіб (63% загального в'їзного потоку), країни ЄС — 6,3 млн осіб (33%), решта країн — 0,6 млн осіб (4%). Невід'ємною складовою світового туристичного процесу є вітчизняна туристична галузь. Попри всі політичні та соціально-економічні негаразди останніх років індустрія туризму стала тією галуззю народного господарства України, яка з року в рік без залучення державних дотацій стабільно нарощує обсяги виробництва туристичного продукту.  </vt:lpstr>
      <vt:lpstr>Туризм в Україні може і повинен стати сферою реалізації ринкових механізмів, джерелом поповнення державного та місцевих бюджетів, засобом загальнодоступного і повноцінного відпочинку та оздоровлення, а також ознайомлення з історико-культурною спадщиною та сьогоденням нашого народу і держави. Пріоритетним видом туризму для України залишається іноземний (в'їзний) туризм як вагомий чинник поповнення валютними надходженнями державної скарбниці та створення додаткових робочих місць. Нині Україна має понад 4,5 тис. закладів розміщення туристів і відпочивальників на 620 тис. місць, але вони потребують модернізації та реконструкції відповідно до міжнародних стандартів. Крім того, підтримання в належному стані потребують і рекреаційні зони, пам'ятки культури та архітектури України, інші об'єкти туристичних чи екскурсійних послуг.</vt:lpstr>
      <vt:lpstr>Небезпека туризму   Головними факторами, що створюють небезпеку від туризму, є: - Непорядність тур.фірм, що організують відпочинок - Вулична злочинність, масові заворушення у місці перебування туриста - ДТП на дорогах - Небезпечні природні фактори у місці перебування туриста (неякісна питна вода, урагани, землетруси, небезпечні риби у морі тощо)  </vt:lpstr>
      <vt:lpstr>День туризму</vt:lpstr>
      <vt:lpstr>           Історія Дня Туризму   Свято встановлено Генеральною асамблеєю Всесвітньої туристської організації в 1979 року в місті Торремолінос, Іспанія. У жовтні 1997 року Україна стала дійсним членом Всесвітньої туристської організації — головної міжнародної міжурядової організації у сфері подорожей і туризму, що є виконавчим органом ООН та займається активізацією та розвитком туризму, розробкою та впровадженням світової туристичної політики. У вересні 1999 року на ХІІІ сесії Генеральної асамблеї Всесвітньої туристської організації, що проходила у м. Сантьяго (Чилі), Україну було обрано до Виконавчої ради організації.  </vt:lpstr>
      <vt:lpstr>Слайд 13</vt:lpstr>
      <vt:lpstr>Слайд 14</vt:lpstr>
      <vt:lpstr>Топ-10 міст, які варто відвідати у 2014 році  </vt:lpstr>
      <vt:lpstr>1.Ріо-де-Жанейро</vt:lpstr>
      <vt:lpstr>2.Сараєво - столиця Боснії та Герцеговини</vt:lpstr>
      <vt:lpstr>3.Ліверпуль</vt:lpstr>
      <vt:lpstr>4.Умео</vt:lpstr>
      <vt:lpstr>5.Львів</vt:lpstr>
      <vt:lpstr>6. Марсель</vt:lpstr>
      <vt:lpstr>7. Алмати</vt:lpstr>
      <vt:lpstr>8. Роттердам</vt:lpstr>
      <vt:lpstr>9. Глазго</vt:lpstr>
      <vt:lpstr>10. Портленд</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Соляр</dc:creator>
  <cp:lastModifiedBy>Соляр</cp:lastModifiedBy>
  <cp:revision>12</cp:revision>
  <dcterms:created xsi:type="dcterms:W3CDTF">2014-05-19T12:39:40Z</dcterms:created>
  <dcterms:modified xsi:type="dcterms:W3CDTF">2014-05-19T14:39:38Z</dcterms:modified>
</cp:coreProperties>
</file>