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lv" ContentType="video/unknown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65" r:id="rId3"/>
    <p:sldId id="257" r:id="rId4"/>
    <p:sldId id="261" r:id="rId5"/>
    <p:sldId id="258" r:id="rId6"/>
    <p:sldId id="259" r:id="rId7"/>
    <p:sldId id="260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99401-888A-4AD3-AA74-D5D507D75ABE}" type="datetimeFigureOut">
              <a:rPr lang="uk-UA" smtClean="0"/>
              <a:t>21.12.2011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89CC4-72C3-4739-9EE9-3CE928C91E5C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77924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0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6632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981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86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9664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876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304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5260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957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5148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365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21.12.2011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4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flv"/><Relationship Id="rId1" Type="http://schemas.microsoft.com/office/2007/relationships/media" Target="../media/media1.flv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8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9632" y="1340768"/>
            <a:ext cx="64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chemeClr val="bg1"/>
                </a:solidFill>
                <a:latin typeface="Comic Sans MS" pitchFamily="66" charset="0"/>
              </a:rPr>
              <a:t>Веселих Новорічних свят!!!</a:t>
            </a:r>
            <a:endParaRPr lang="uk-UA" sz="40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2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5816" y="678810"/>
            <a:ext cx="6224736" cy="156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F33CC"/>
                </a:solidFill>
              </a:rPr>
              <a:t>Як святкують новий рік у світі</a:t>
            </a:r>
            <a:endParaRPr lang="uk-UA" dirty="0">
              <a:solidFill>
                <a:srgbClr val="FF33CC"/>
              </a:solidFill>
            </a:endParaRPr>
          </a:p>
          <a:p>
            <a:pPr algn="ctr"/>
            <a:r>
              <a:rPr lang="uk-UA" sz="1100" dirty="0">
                <a:solidFill>
                  <a:srgbClr val="FF33CC"/>
                </a:solidFill>
              </a:rPr>
              <a:t/>
            </a:r>
            <a:br>
              <a:rPr lang="uk-UA" sz="1100" dirty="0">
                <a:solidFill>
                  <a:srgbClr val="FF33CC"/>
                </a:solidFill>
              </a:rPr>
            </a:br>
            <a:r>
              <a:rPr lang="uk-UA" sz="1400" dirty="0">
                <a:solidFill>
                  <a:srgbClr val="FF33CC"/>
                </a:solidFill>
              </a:rPr>
              <a:t>При всьому розмаїтті, новорічні свята в різних країнах мають спільні </a:t>
            </a:r>
            <a:br>
              <a:rPr lang="uk-UA" sz="1400" dirty="0">
                <a:solidFill>
                  <a:srgbClr val="FF33CC"/>
                </a:solidFill>
              </a:rPr>
            </a:br>
            <a:r>
              <a:rPr lang="uk-UA" sz="1400" dirty="0">
                <a:solidFill>
                  <a:srgbClr val="FF33CC"/>
                </a:solidFill>
              </a:rPr>
              <a:t>риси: це прощання зі старим роком, сподівання, що неприємності </a:t>
            </a:r>
            <a:br>
              <a:rPr lang="uk-UA" sz="1400" dirty="0">
                <a:solidFill>
                  <a:srgbClr val="FF33CC"/>
                </a:solidFill>
              </a:rPr>
            </a:br>
            <a:r>
              <a:rPr lang="uk-UA" sz="1400" dirty="0">
                <a:solidFill>
                  <a:srgbClr val="FF33CC"/>
                </a:solidFill>
              </a:rPr>
              <a:t>залишаться в минулому, а в новому році все зміниться на краще. Але, </a:t>
            </a:r>
            <a:br>
              <a:rPr lang="uk-UA" sz="1400" dirty="0">
                <a:solidFill>
                  <a:srgbClr val="FF33CC"/>
                </a:solidFill>
              </a:rPr>
            </a:br>
            <a:r>
              <a:rPr lang="uk-UA" sz="1400" dirty="0">
                <a:solidFill>
                  <a:srgbClr val="FF33CC"/>
                </a:solidFill>
              </a:rPr>
              <a:t>незважаючи на це, кожна країна дотримується своїх традицій. </a:t>
            </a:r>
            <a:r>
              <a:rPr lang="uk-UA" sz="1050" dirty="0"/>
              <a:t/>
            </a:r>
            <a:br>
              <a:rPr lang="uk-UA" sz="1050" dirty="0"/>
            </a:br>
            <a:endParaRPr lang="uk-UA" sz="105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2381250" cy="25622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42184" y="2215236"/>
            <a:ext cx="4572000" cy="13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uk-UA" sz="1300" dirty="0">
                <a:solidFill>
                  <a:srgbClr val="00B050"/>
                </a:solidFill>
              </a:rPr>
              <a:t>У </a:t>
            </a:r>
            <a:r>
              <a:rPr lang="uk-UA" sz="1300" b="1" dirty="0">
                <a:solidFill>
                  <a:srgbClr val="00B050"/>
                </a:solidFill>
              </a:rPr>
              <a:t>Румунії</a:t>
            </a:r>
            <a:r>
              <a:rPr lang="uk-UA" sz="1300" dirty="0">
                <a:solidFill>
                  <a:srgbClr val="00B050"/>
                </a:solidFill>
              </a:rPr>
              <a:t> в новорічні пироги прийнято запікати маленькі </a:t>
            </a:r>
            <a:r>
              <a:rPr lang="uk-UA" sz="1300" dirty="0">
                <a:solidFill>
                  <a:srgbClr val="00B050"/>
                </a:solidFill>
              </a:rPr>
              <a:t/>
            </a:r>
            <a:br>
              <a:rPr lang="uk-UA" sz="1300" dirty="0">
                <a:solidFill>
                  <a:srgbClr val="00B050"/>
                </a:solidFill>
              </a:rPr>
            </a:br>
            <a:r>
              <a:rPr lang="uk-UA" sz="1300" dirty="0">
                <a:solidFill>
                  <a:srgbClr val="00B050"/>
                </a:solidFill>
              </a:rPr>
              <a:t>сюрпризи – монетки, порцелянові фігурки, каблучки, стручки гіркого </a:t>
            </a:r>
            <a:r>
              <a:rPr lang="uk-UA" sz="1300" dirty="0">
                <a:solidFill>
                  <a:srgbClr val="00B050"/>
                </a:solidFill>
              </a:rPr>
              <a:t/>
            </a:r>
            <a:br>
              <a:rPr lang="uk-UA" sz="1300" dirty="0">
                <a:solidFill>
                  <a:srgbClr val="00B050"/>
                </a:solidFill>
              </a:rPr>
            </a:br>
            <a:r>
              <a:rPr lang="uk-UA" sz="1300" dirty="0">
                <a:solidFill>
                  <a:srgbClr val="00B050"/>
                </a:solidFill>
              </a:rPr>
              <a:t>перцю. Знайдена в солодощах каблучка </a:t>
            </a:r>
            <a:r>
              <a:rPr lang="uk-UA" sz="1300" dirty="0" smtClean="0">
                <a:solidFill>
                  <a:srgbClr val="00B050"/>
                </a:solidFill>
              </a:rPr>
              <a:t>має принести багато </a:t>
            </a:r>
            <a:r>
              <a:rPr lang="uk-UA" sz="1300" dirty="0">
                <a:solidFill>
                  <a:srgbClr val="00B050"/>
                </a:solidFill>
              </a:rPr>
              <a:t>щастя. А </a:t>
            </a:r>
            <a:r>
              <a:rPr lang="uk-UA" sz="1300" dirty="0">
                <a:solidFill>
                  <a:srgbClr val="00B050"/>
                </a:solidFill>
              </a:rPr>
              <a:t/>
            </a:r>
            <a:br>
              <a:rPr lang="uk-UA" sz="1300" dirty="0">
                <a:solidFill>
                  <a:srgbClr val="00B050"/>
                </a:solidFill>
              </a:rPr>
            </a:br>
            <a:r>
              <a:rPr lang="uk-UA" sz="1300" dirty="0">
                <a:solidFill>
                  <a:srgbClr val="00B050"/>
                </a:solidFill>
              </a:rPr>
              <a:t>стручок перцю розвеселить тих, кому він не дістався</a:t>
            </a:r>
            <a:r>
              <a:rPr lang="uk-UA" sz="1400" dirty="0">
                <a:solidFill>
                  <a:srgbClr val="00B050"/>
                </a:solidFill>
              </a:rPr>
              <a:t>. </a:t>
            </a:r>
            <a:endParaRPr lang="uk-UA" sz="1400" dirty="0"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150" y="3600231"/>
            <a:ext cx="4572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300" dirty="0">
                <a:solidFill>
                  <a:schemeClr val="accent4">
                    <a:lumMod val="75000"/>
                  </a:schemeClr>
                </a:solidFill>
              </a:rPr>
              <a:t>У </a:t>
            </a:r>
            <a:r>
              <a:rPr lang="ru-RU" sz="1300" b="1" dirty="0">
                <a:solidFill>
                  <a:schemeClr val="accent4">
                    <a:lumMod val="75000"/>
                  </a:schemeClr>
                </a:solidFill>
              </a:rPr>
              <a:t>Франції</a:t>
            </a:r>
            <a:r>
              <a:rPr lang="ru-RU" sz="1300" dirty="0">
                <a:solidFill>
                  <a:schemeClr val="accent4">
                    <a:lumMod val="75000"/>
                  </a:schemeClr>
                </a:solidFill>
              </a:rPr>
              <a:t> під Новий рік запікають у пряник біб (на щастя). А традиційний новорічний подарунок у сільській місцевості – колесо.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00150" y="3717032"/>
            <a:ext cx="413995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300" dirty="0">
                <a:solidFill>
                  <a:srgbClr val="0070C0"/>
                </a:solidFill>
              </a:rPr>
              <a:t>У </a:t>
            </a:r>
            <a:r>
              <a:rPr lang="uk-UA" sz="1300" b="1" dirty="0">
                <a:solidFill>
                  <a:srgbClr val="0070C0"/>
                </a:solidFill>
              </a:rPr>
              <a:t>Шотландії</a:t>
            </a:r>
            <a:r>
              <a:rPr lang="uk-UA" sz="1300" dirty="0">
                <a:solidFill>
                  <a:srgbClr val="0070C0"/>
                </a:solidFill>
              </a:rPr>
              <a:t> напередодні Нового року підпалюють смолу в </a:t>
            </a:r>
            <a:r>
              <a:rPr lang="uk-UA" sz="1300" dirty="0">
                <a:solidFill>
                  <a:srgbClr val="0070C0"/>
                </a:solidFill>
              </a:rPr>
              <a:t/>
            </a:r>
            <a:br>
              <a:rPr lang="uk-UA" sz="1300" dirty="0">
                <a:solidFill>
                  <a:srgbClr val="0070C0"/>
                </a:solidFill>
              </a:rPr>
            </a:br>
            <a:r>
              <a:rPr lang="uk-UA" sz="1300" dirty="0">
                <a:solidFill>
                  <a:srgbClr val="0070C0"/>
                </a:solidFill>
              </a:rPr>
              <a:t>бочці і котять її по вулицях. Шотландці вважають це символом спалення </a:t>
            </a:r>
            <a:r>
              <a:rPr lang="uk-UA" sz="1300" dirty="0">
                <a:solidFill>
                  <a:srgbClr val="0070C0"/>
                </a:solidFill>
              </a:rPr>
              <a:t/>
            </a:r>
            <a:br>
              <a:rPr lang="uk-UA" sz="1300" dirty="0">
                <a:solidFill>
                  <a:srgbClr val="0070C0"/>
                </a:solidFill>
              </a:rPr>
            </a:br>
            <a:r>
              <a:rPr lang="uk-UA" sz="1300" dirty="0">
                <a:solidFill>
                  <a:srgbClr val="0070C0"/>
                </a:solidFill>
              </a:rPr>
              <a:t>старого року. Після цього дорога Новому рокові відкрита. Перша людина, </a:t>
            </a:r>
            <a:r>
              <a:rPr lang="uk-UA" sz="1300" dirty="0">
                <a:solidFill>
                  <a:srgbClr val="0070C0"/>
                </a:solidFill>
              </a:rPr>
              <a:t/>
            </a:r>
            <a:br>
              <a:rPr lang="uk-UA" sz="1300" dirty="0">
                <a:solidFill>
                  <a:srgbClr val="0070C0"/>
                </a:solidFill>
              </a:rPr>
            </a:br>
            <a:r>
              <a:rPr lang="uk-UA" sz="1300" dirty="0">
                <a:solidFill>
                  <a:srgbClr val="0070C0"/>
                </a:solidFill>
              </a:rPr>
              <a:t>що ввійшла в будинок після настання Нового року, приносить щастя або </a:t>
            </a:r>
            <a:r>
              <a:rPr lang="uk-UA" sz="1300" dirty="0">
                <a:solidFill>
                  <a:srgbClr val="0070C0"/>
                </a:solidFill>
              </a:rPr>
              <a:t/>
            </a:r>
            <a:br>
              <a:rPr lang="uk-UA" sz="1300" dirty="0">
                <a:solidFill>
                  <a:srgbClr val="0070C0"/>
                </a:solidFill>
              </a:rPr>
            </a:br>
            <a:r>
              <a:rPr lang="uk-UA" sz="1300" dirty="0">
                <a:solidFill>
                  <a:srgbClr val="0070C0"/>
                </a:solidFill>
              </a:rPr>
              <a:t>невдачу. Темноволосий чоловік з подарунком – на щастя.</a:t>
            </a:r>
            <a:endParaRPr lang="uk-UA" sz="1300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509120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300" dirty="0">
                <a:solidFill>
                  <a:srgbClr val="FF0000"/>
                </a:solidFill>
              </a:rPr>
              <a:t>В </a:t>
            </a:r>
            <a:r>
              <a:rPr lang="uk-UA" sz="1300" b="1" dirty="0">
                <a:solidFill>
                  <a:srgbClr val="FF0000"/>
                </a:solidFill>
              </a:rPr>
              <a:t>Уельсі</a:t>
            </a:r>
            <a:r>
              <a:rPr lang="uk-UA" sz="1300" dirty="0">
                <a:solidFill>
                  <a:srgbClr val="FF0000"/>
                </a:solidFill>
              </a:rPr>
              <a:t>, відправляючись у гості на зустріч Нового року, </a:t>
            </a:r>
            <a:r>
              <a:rPr lang="uk-UA" sz="1300" dirty="0">
                <a:solidFill>
                  <a:srgbClr val="FF0000"/>
                </a:solidFill>
              </a:rPr>
              <a:t/>
            </a:r>
            <a:br>
              <a:rPr lang="uk-UA" sz="1300" dirty="0">
                <a:solidFill>
                  <a:srgbClr val="FF0000"/>
                </a:solidFill>
              </a:rPr>
            </a:br>
            <a:r>
              <a:rPr lang="uk-UA" sz="1300" dirty="0">
                <a:solidFill>
                  <a:srgbClr val="FF0000"/>
                </a:solidFill>
              </a:rPr>
              <a:t>варто захопити шматочок вугілля і кинути його в розпалюваний у </a:t>
            </a:r>
            <a:r>
              <a:rPr lang="uk-UA" sz="1300" dirty="0">
                <a:solidFill>
                  <a:srgbClr val="FF0000"/>
                </a:solidFill>
              </a:rPr>
              <a:t/>
            </a:r>
            <a:br>
              <a:rPr lang="uk-UA" sz="1300" dirty="0">
                <a:solidFill>
                  <a:srgbClr val="FF0000"/>
                </a:solidFill>
              </a:rPr>
            </a:br>
            <a:r>
              <a:rPr lang="uk-UA" sz="1300" dirty="0">
                <a:solidFill>
                  <a:srgbClr val="FF0000"/>
                </a:solidFill>
              </a:rPr>
              <a:t>новорічну ніч камін. Це свідчить про дружні наміри гостей. Рівно </a:t>
            </a:r>
            <a:r>
              <a:rPr lang="uk-UA" sz="1300" dirty="0">
                <a:solidFill>
                  <a:srgbClr val="FF0000"/>
                </a:solidFill>
              </a:rPr>
              <a:t/>
            </a:r>
            <a:br>
              <a:rPr lang="uk-UA" sz="1300" dirty="0">
                <a:solidFill>
                  <a:srgbClr val="FF0000"/>
                </a:solidFill>
              </a:rPr>
            </a:br>
            <a:r>
              <a:rPr lang="uk-UA" sz="1300" dirty="0">
                <a:solidFill>
                  <a:srgbClr val="FF0000"/>
                </a:solidFill>
              </a:rPr>
              <a:t>опівночі потрібно розчинити навстіж двері, щоб випустити Старий і </a:t>
            </a:r>
            <a:r>
              <a:rPr lang="uk-UA" sz="1300" dirty="0">
                <a:solidFill>
                  <a:srgbClr val="FF0000"/>
                </a:solidFill>
              </a:rPr>
              <a:t/>
            </a:r>
            <a:br>
              <a:rPr lang="uk-UA" sz="1300" dirty="0">
                <a:solidFill>
                  <a:srgbClr val="FF0000"/>
                </a:solidFill>
              </a:rPr>
            </a:br>
            <a:r>
              <a:rPr lang="uk-UA" sz="1300" dirty="0">
                <a:solidFill>
                  <a:srgbClr val="FF0000"/>
                </a:solidFill>
              </a:rPr>
              <a:t>впустити Новий рік. </a:t>
            </a:r>
            <a:endParaRPr lang="uk-UA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0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300"/>
                            </p:stCondLst>
                            <p:childTnLst>
                              <p:par>
                                <p:cTn id="2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30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8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0282" y="260648"/>
            <a:ext cx="6216174" cy="14465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r"/>
            <a:r>
              <a:rPr lang="uk-UA" sz="6000" dirty="0" smtClean="0">
                <a:solidFill>
                  <a:schemeClr val="accent4">
                    <a:lumMod val="50000"/>
                  </a:schemeClr>
                </a:solidFill>
              </a:rPr>
              <a:t>Цікаві факти про Новий Рік</a:t>
            </a:r>
          </a:p>
        </p:txBody>
      </p:sp>
      <p:sp>
        <p:nvSpPr>
          <p:cNvPr id="6" name="Прямоугольник 5"/>
          <p:cNvSpPr/>
          <p:nvPr/>
        </p:nvSpPr>
        <p:spPr>
          <a:xfrm rot="21204329">
            <a:off x="4505349" y="2355885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  <a:t>Традиція святкувати Новий рік 1 січня з'явилася три століття тому указом Петра І. До цього церковний Новий рік святкували 1 березня, а світський – 1 вересня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uk-U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417288">
            <a:off x="314825" y="413543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Культовий радянський фільм «Ирония судьбы, или с легким паром» показують 31 грудня по телебаченню вже 35 років.</a:t>
            </a:r>
            <a:endParaRPr lang="uk-UA" sz="2000" b="1" dirty="0"/>
          </a:p>
        </p:txBody>
      </p:sp>
      <p:sp>
        <p:nvSpPr>
          <p:cNvPr id="8" name="Прямоугольник 7"/>
          <p:cNvSpPr/>
          <p:nvPr/>
        </p:nvSpPr>
        <p:spPr>
          <a:xfrm rot="20864662">
            <a:off x="4265687" y="497929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В Австралії на Різдво буває так жарко, що Санта Клаус одягає плавки і катається на водному мотоциклі по океану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77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-1395536"/>
            <a:ext cx="12693352" cy="85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0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3" y="9306"/>
            <a:ext cx="4577392" cy="6858000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>
            <a:off x="3635896" y="506289"/>
            <a:ext cx="3888432" cy="1543526"/>
          </a:xfrm>
          <a:prstGeom prst="cloudCallout">
            <a:avLst>
              <a:gd name="adj1" fmla="val -70359"/>
              <a:gd name="adj2" fmla="val 7237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Який же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Новий Рік </a:t>
            </a:r>
            <a:r>
              <a:rPr lang="uk-UA" dirty="0" smtClean="0"/>
              <a:t>без подарунків</a:t>
            </a:r>
            <a:r>
              <a:rPr lang="en-US" dirty="0" smtClean="0"/>
              <a:t>?!?!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853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9646"/>
            <a:ext cx="3888432" cy="3954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24744"/>
            <a:ext cx="5236622" cy="34205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3747317"/>
            <a:ext cx="3707937" cy="29079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545382"/>
            <a:ext cx="3528392" cy="37913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859482"/>
            <a:ext cx="2811605" cy="351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7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prism isContent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ppy New Year 2012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701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7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6000">
        <p14:shred pattern="rectangle" dir="out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3400383"/>
            <a:ext cx="52565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/>
              <a:t>Ось знову рік Новий іде,</a:t>
            </a:r>
          </a:p>
          <a:p>
            <a:pPr algn="ctr"/>
            <a:r>
              <a:rPr lang="uk-UA" sz="2400" b="1" i="1" dirty="0"/>
              <a:t>Хай щастя він Вам принесе,</a:t>
            </a:r>
          </a:p>
          <a:p>
            <a:pPr algn="ctr"/>
            <a:r>
              <a:rPr lang="uk-UA" sz="2400" b="1" i="1" dirty="0"/>
              <a:t>Міцне здоров’я подарує,</a:t>
            </a:r>
          </a:p>
          <a:p>
            <a:pPr algn="ctr"/>
            <a:r>
              <a:rPr lang="uk-UA" sz="2400" b="1" i="1" dirty="0"/>
              <a:t>Хай радістю Ваш дім квітує.</a:t>
            </a:r>
          </a:p>
          <a:p>
            <a:pPr algn="ctr"/>
            <a:r>
              <a:rPr lang="uk-UA" sz="2400" b="1" i="1" dirty="0"/>
              <a:t>Любов’ю хай серця живуть,</a:t>
            </a:r>
          </a:p>
          <a:p>
            <a:pPr algn="ctr"/>
            <a:r>
              <a:rPr lang="uk-UA" sz="2400" b="1" i="1" dirty="0"/>
              <a:t>Тепло душі для Вас несуть.</a:t>
            </a:r>
          </a:p>
          <a:p>
            <a:pPr algn="ctr"/>
            <a:r>
              <a:rPr lang="uk-UA" sz="2400" b="1" i="1" dirty="0"/>
              <a:t>Хай мир і лад у Вашій хаті будуть,</a:t>
            </a:r>
          </a:p>
          <a:p>
            <a:pPr algn="ctr"/>
            <a:r>
              <a:rPr lang="uk-UA" sz="2400" b="1" i="1" dirty="0"/>
              <a:t>Хай завжди щирість Вам дарують люди</a:t>
            </a:r>
            <a:r>
              <a:rPr lang="uk-UA" sz="2400" b="1" i="1" dirty="0" smtClean="0"/>
              <a:t>.</a:t>
            </a:r>
            <a:endParaRPr lang="uk-UA" sz="2400" b="1" i="1" dirty="0"/>
          </a:p>
        </p:txBody>
      </p:sp>
    </p:spTree>
    <p:extLst>
      <p:ext uri="{BB962C8B-B14F-4D97-AF65-F5344CB8AC3E}">
        <p14:creationId xmlns:p14="http://schemas.microsoft.com/office/powerpoint/2010/main" val="175077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еєрверки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745.5856" end="17576.13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000">
        <p:checker/>
      </p:transition>
    </mc:Choice>
    <mc:Fallback>
      <p:transition spd="slow" advClick="0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Words>145</Words>
  <Application>Microsoft Office PowerPoint</Application>
  <PresentationFormat>Экран (4:3)</PresentationFormat>
  <Paragraphs>20</Paragraphs>
  <Slides>10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2011-12-20T21:55:50Z</dcterms:created>
  <dcterms:modified xsi:type="dcterms:W3CDTF">2011-12-21T06:19:59Z</dcterms:modified>
</cp:coreProperties>
</file>