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71" r:id="rId3"/>
    <p:sldId id="272" r:id="rId4"/>
    <p:sldId id="275" r:id="rId5"/>
    <p:sldId id="27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BFBAD7-5FB3-4ED5-B463-57D1FC38D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6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A02E-AA7E-41E9-8A47-3290DCA03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9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0798-6B71-4E9A-A37A-F7A3B71B3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48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4F2AB-2A46-404F-9545-BE7AA7BC3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46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DABD2-01EA-46D7-83ED-9E75BDDFD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84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C83C-B533-46B5-9109-FB37768F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9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DD73-7599-45E4-BE73-39A666DE6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3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623B-D127-4406-BB09-34A74A785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0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30E95-7E75-483A-8C70-35D13E53E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0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0341-C2D5-4D61-A692-D3C762CCC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8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278F-3784-40C2-8FAD-7E2088A31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9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E182-AD2A-4EB8-9345-3C8F89F19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8392A9-DAC3-460D-9399-343EE31EE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5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8E1D-6D1B-4443-8332-3AADB5C49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9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0C0FC3-6AAC-432F-AE3D-F36E459ED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4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3388FD67-574F-4BD7-ABF9-E6912431B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4" r:id="rId2"/>
    <p:sldLayoutId id="2147483842" r:id="rId3"/>
    <p:sldLayoutId id="2147483835" r:id="rId4"/>
    <p:sldLayoutId id="2147483836" r:id="rId5"/>
    <p:sldLayoutId id="2147483837" r:id="rId6"/>
    <p:sldLayoutId id="2147483843" r:id="rId7"/>
    <p:sldLayoutId id="2147483838" r:id="rId8"/>
    <p:sldLayoutId id="2147483844" r:id="rId9"/>
    <p:sldLayoutId id="2147483839" r:id="rId10"/>
    <p:sldLayoutId id="2147483840" r:id="rId11"/>
    <p:sldLayoutId id="2147483845" r:id="rId12"/>
    <p:sldLayoutId id="2147483846" r:id="rId13"/>
    <p:sldLayoutId id="2147483847" r:id="rId14"/>
    <p:sldLayoutId id="2147483848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1%96%D0%B2%D0%BD%D0%BE%D0%B2%D0%B0%D0%B3%D0%B0" TargetMode="External"/><Relationship Id="rId2" Type="http://schemas.openxmlformats.org/officeDocument/2006/relationships/hyperlink" Target="http://uk.wikipedia.org/wiki/%D0%A2%D0%B2%D0%B0%D1%80%D0%B8%D0%BD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F%D1%83%D0%BB%D1%8F%D1%86%D1%96%D1%8F" TargetMode="External"/><Relationship Id="rId2" Type="http://schemas.openxmlformats.org/officeDocument/2006/relationships/hyperlink" Target="http://uk.wikipedia.org/wiki/%D0%92%D0%B8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uk.wikipedia.org/wiki/%D0%95%D0%BA%D0%BE%D1%81%D0%B8%D1%81%D1%82%D0%B5%D0%BC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88" y="1285875"/>
            <a:ext cx="6172200" cy="1214438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FF0000"/>
                </a:solidFill>
              </a:rPr>
              <a:t>Популяції</a:t>
            </a:r>
            <a:r>
              <a:rPr lang="uk-UA" sz="4000" dirty="0" smtClean="0"/>
              <a:t> </a:t>
            </a:r>
            <a:endParaRPr lang="ru-RU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75" y="5357813"/>
            <a:ext cx="4314825" cy="857250"/>
          </a:xfrm>
        </p:spPr>
        <p:txBody>
          <a:bodyPr>
            <a:normAutofit fontScale="85000" lnSpcReduction="10000"/>
          </a:bodyPr>
          <a:lstStyle/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solidFill>
                  <a:srgbClr val="0070C0"/>
                </a:solidFill>
              </a:rPr>
              <a:t>Популяція</a:t>
            </a:r>
            <a:r>
              <a:rPr lang="ru-RU" dirty="0" smtClean="0">
                <a:solidFill>
                  <a:srgbClr val="0070C0"/>
                </a:solidFill>
              </a:rPr>
              <a:t> (лат.</a:t>
            </a:r>
            <a:r>
              <a:rPr lang="en-US" dirty="0" err="1" smtClean="0">
                <a:solidFill>
                  <a:srgbClr val="0070C0"/>
                </a:solidFill>
              </a:rPr>
              <a:t>populatio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endParaRPr lang="uk-UA" dirty="0" smtClean="0">
              <a:solidFill>
                <a:srgbClr val="0070C0"/>
              </a:solidFill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rgbClr val="0070C0"/>
                </a:solidFill>
              </a:rPr>
              <a:t>від</a:t>
            </a:r>
            <a:r>
              <a:rPr lang="ru-RU" dirty="0" smtClean="0">
                <a:solidFill>
                  <a:srgbClr val="0070C0"/>
                </a:solidFill>
              </a:rPr>
              <a:t> (</a:t>
            </a:r>
            <a:r>
              <a:rPr lang="uk-UA" dirty="0" smtClean="0">
                <a:solidFill>
                  <a:srgbClr val="0070C0"/>
                </a:solidFill>
              </a:rPr>
              <a:t>латинського</a:t>
            </a:r>
            <a:r>
              <a:rPr lang="ru-RU" dirty="0" smtClean="0">
                <a:solidFill>
                  <a:srgbClr val="0070C0"/>
                </a:solidFill>
              </a:rPr>
              <a:t>) </a:t>
            </a:r>
            <a:r>
              <a:rPr lang="en-US" dirty="0" err="1" smtClean="0">
                <a:solidFill>
                  <a:srgbClr val="0070C0"/>
                </a:solidFill>
              </a:rPr>
              <a:t>populus</a:t>
            </a:r>
            <a:r>
              <a:rPr lang="en-US" dirty="0" smtClean="0">
                <a:solidFill>
                  <a:srgbClr val="0070C0"/>
                </a:solidFill>
              </a:rPr>
              <a:t> — </a:t>
            </a:r>
            <a:r>
              <a:rPr lang="ru-RU" b="1" dirty="0" smtClean="0">
                <a:solidFill>
                  <a:srgbClr val="0070C0"/>
                </a:solidFill>
              </a:rPr>
              <a:t>народ, </a:t>
            </a:r>
            <a:r>
              <a:rPr lang="uk-UA" b="1" dirty="0" smtClean="0">
                <a:solidFill>
                  <a:srgbClr val="0070C0"/>
                </a:solidFill>
              </a:rPr>
              <a:t>населення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27088" y="-30163"/>
            <a:ext cx="74676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Популяційні хвилі.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1" name="Содержимое 9"/>
          <p:cNvSpPr>
            <a:spLocks noGrp="1"/>
          </p:cNvSpPr>
          <p:nvPr>
            <p:ph idx="1"/>
          </p:nvPr>
        </p:nvSpPr>
        <p:spPr>
          <a:xfrm>
            <a:off x="214313" y="1214438"/>
            <a:ext cx="8358187" cy="1042987"/>
          </a:xfrm>
        </p:spPr>
        <p:txBody>
          <a:bodyPr/>
          <a:lstStyle/>
          <a:p>
            <a:r>
              <a:rPr lang="uk-UA" smtClean="0"/>
              <a:t>Різке коливання чисельності популяцій під впливом різних факторів.</a:t>
            </a:r>
            <a:endParaRPr lang="ru-RU" smtClean="0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428875"/>
            <a:ext cx="312102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43188"/>
            <a:ext cx="51403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677275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Регуляція чисельності популяцій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5605" name="Содержимое 9"/>
          <p:cNvSpPr>
            <a:spLocks noGrp="1"/>
          </p:cNvSpPr>
          <p:nvPr>
            <p:ph sz="half" idx="1"/>
          </p:nvPr>
        </p:nvSpPr>
        <p:spPr>
          <a:xfrm>
            <a:off x="428625" y="1857375"/>
            <a:ext cx="4067175" cy="2857500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2000" smtClean="0"/>
              <a:t>Якщо потомству однієї пари мух створити протягом п'яти місяців ідеальні умови для розмноження, то вся земна куля була б покрита шаром мух товщиною в 14 метрів!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600" i="1" smtClean="0"/>
              <a:t>Приклад Карла Ліннея: 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1600" i="1" smtClean="0"/>
              <a:t>"Потомство пари мух з'їсть мертвого коня скоріше ніж лев"</a:t>
            </a:r>
          </a:p>
        </p:txBody>
      </p:sp>
      <p:sp>
        <p:nvSpPr>
          <p:cNvPr id="25604" name="Содержимое 8"/>
          <p:cNvSpPr>
            <a:spLocks noGrp="1"/>
          </p:cNvSpPr>
          <p:nvPr>
            <p:ph sz="quarter" idx="2"/>
          </p:nvPr>
        </p:nvSpPr>
        <p:spPr>
          <a:xfrm>
            <a:off x="4500563" y="928688"/>
            <a:ext cx="4143375" cy="1143000"/>
          </a:xfrm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800" b="1" i="1" smtClean="0"/>
              <a:t>Ємність середовища життя </a:t>
            </a:r>
            <a:r>
              <a:rPr lang="uk-UA" sz="1800" i="1" smtClean="0"/>
              <a:t>– спроможність забезпечити нормальну життєдіяльність популяції</a:t>
            </a:r>
            <a:endParaRPr lang="ru-RU" sz="1800" i="1" smtClean="0"/>
          </a:p>
        </p:txBody>
      </p:sp>
      <p:sp>
        <p:nvSpPr>
          <p:cNvPr id="22536" name="Содержимое 8"/>
          <p:cNvSpPr>
            <a:spLocks noGrp="1"/>
          </p:cNvSpPr>
          <p:nvPr>
            <p:ph sz="quarter" idx="3"/>
          </p:nvPr>
        </p:nvSpPr>
        <p:spPr>
          <a:xfrm>
            <a:off x="468313" y="928688"/>
            <a:ext cx="3889375" cy="857250"/>
          </a:xfrm>
          <a:ln>
            <a:solidFill>
              <a:schemeClr val="accent3"/>
            </a:solidFill>
          </a:ln>
        </p:spPr>
        <p:txBody>
          <a:bodyPr>
            <a:normAutofit fontScale="85000" lnSpcReduction="10000"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z="1800" b="1" i="1" dirty="0" smtClean="0"/>
              <a:t>Біологічний потенціал – </a:t>
            </a:r>
            <a:r>
              <a:rPr lang="uk-UA" sz="1800" i="1" dirty="0" smtClean="0"/>
              <a:t>теоретичний максимум нащадків від однієї пари батьків.</a:t>
            </a:r>
            <a:endParaRPr lang="ru-RU" sz="1800" i="1" dirty="0" smtClean="0"/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85775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9"/>
          <p:cNvSpPr txBox="1">
            <a:spLocks/>
          </p:cNvSpPr>
          <p:nvPr/>
        </p:nvSpPr>
        <p:spPr bwMode="auto">
          <a:xfrm>
            <a:off x="4429125" y="2286000"/>
            <a:ext cx="4067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kumimoji="0" lang="uk-UA" sz="2000" dirty="0">
                <a:latin typeface="+mn-lt"/>
              </a:rPr>
              <a:t>Для нормального мешкання однієї пари соколів необхідна зграя птахів</a:t>
            </a:r>
            <a:r>
              <a:rPr kumimoji="0" lang="uk-UA" sz="1600" i="1" dirty="0">
                <a:latin typeface="+mn-lt"/>
              </a:rPr>
              <a:t>.</a:t>
            </a:r>
          </a:p>
        </p:txBody>
      </p:sp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357688"/>
            <a:ext cx="14319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857750"/>
            <a:ext cx="22145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42875"/>
            <a:ext cx="378618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FF0000"/>
                </a:solidFill>
              </a:rPr>
              <a:t>Словник</a:t>
            </a: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7786687" cy="3071812"/>
          </a:xfrm>
        </p:spPr>
        <p:txBody>
          <a:bodyPr/>
          <a:lstStyle/>
          <a:p>
            <a:r>
              <a:rPr lang="ru-RU" smtClean="0"/>
              <a:t>ПОПУЛЯЦ</a:t>
            </a:r>
            <a:r>
              <a:rPr lang="uk-UA" smtClean="0"/>
              <a:t>ІЯ</a:t>
            </a:r>
          </a:p>
          <a:p>
            <a:r>
              <a:rPr lang="uk-UA" smtClean="0"/>
              <a:t>СТРУКТУРА ПОПУЛЯЦІЇ</a:t>
            </a:r>
          </a:p>
          <a:p>
            <a:r>
              <a:rPr lang="uk-UA" smtClean="0"/>
              <a:t>ПОПУЛЯЦІЙНІ ХВИЛІ</a:t>
            </a:r>
          </a:p>
          <a:p>
            <a:r>
              <a:rPr lang="uk-UA" smtClean="0"/>
              <a:t>БІОЛОГІЧНИЙ ПОТЕНЦІА</a:t>
            </a:r>
          </a:p>
          <a:p>
            <a:r>
              <a:rPr lang="uk-UA" smtClean="0"/>
              <a:t>ЄМНІСТЬ СЕРЕДОВИЩА ЖИТТЯ</a:t>
            </a:r>
          </a:p>
          <a:p>
            <a:r>
              <a:rPr lang="uk-UA" smtClean="0"/>
              <a:t>ГОМЕОСТАЗ ПОПУЛЯЦІЇ</a:t>
            </a:r>
          </a:p>
          <a:p>
            <a:endParaRPr lang="uk-UA" smtClean="0"/>
          </a:p>
          <a:p>
            <a:endParaRPr lang="ru-RU" smtClean="0"/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572000"/>
            <a:ext cx="25717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643563"/>
            <a:ext cx="5857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5768975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572000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387850"/>
            <a:ext cx="2571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Біологічний вид – </a:t>
            </a:r>
            <a:r>
              <a:rPr lang="uk-UA" sz="2000" dirty="0" smtClean="0"/>
              <a:t>сукупність популяцій особин, що мають однакову будову і можуть вільно схрещуватись</a:t>
            </a:r>
            <a:r>
              <a:rPr lang="uk-UA" dirty="0" smtClean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Ареал виду – </a:t>
            </a:r>
            <a:r>
              <a:rPr lang="uk-UA" sz="2000" dirty="0" smtClean="0"/>
              <a:t>територія на, якій мешкають особини певного виду</a:t>
            </a:r>
            <a:r>
              <a:rPr lang="uk-UA" dirty="0" smtClean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Стать біологічна – </a:t>
            </a:r>
            <a:r>
              <a:rPr lang="uk-UA" sz="2000" dirty="0" smtClean="0"/>
              <a:t>сукупність ознак які відрізняють жіночий організм від чоловічого.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Міграція – </a:t>
            </a:r>
            <a:r>
              <a:rPr lang="uk-UA" sz="2000" dirty="0" smtClean="0"/>
              <a:t>періодичне переміщення </a:t>
            </a:r>
            <a:r>
              <a:rPr lang="uk-UA" sz="2000" dirty="0" smtClean="0">
                <a:hlinkClick r:id="rId2" tooltip="Тварини"/>
              </a:rPr>
              <a:t>тварин</a:t>
            </a:r>
            <a:r>
              <a:rPr lang="uk-UA" sz="2000" dirty="0" smtClean="0"/>
              <a:t> «туди і назад»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Життєва форма – </a:t>
            </a:r>
            <a:r>
              <a:rPr lang="uk-UA" sz="2000" dirty="0" smtClean="0"/>
              <a:t>знайдемо у підручнику(ст. 167)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/>
              <a:t>Гомеостаз – </a:t>
            </a:r>
            <a:r>
              <a:rPr lang="ru-RU" sz="2000" dirty="0" smtClean="0"/>
              <a:t>стан </a:t>
            </a:r>
            <a:r>
              <a:rPr lang="ru-RU" sz="2000" dirty="0" err="1" smtClean="0">
                <a:hlinkClick r:id="rId3" tooltip="Рівновага"/>
              </a:rPr>
              <a:t>рівноваги</a:t>
            </a:r>
            <a:r>
              <a:rPr lang="ru-RU" sz="2000" dirty="0" smtClean="0"/>
              <a:t> </a:t>
            </a:r>
            <a:r>
              <a:rPr lang="uk-UA" sz="2000" dirty="0" smtClean="0"/>
              <a:t>динамічного середовища, в якому відбуваються біологічні процеси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uk-UA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uk-UA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357563"/>
            <a:ext cx="12065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49291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ЕКОЛОГІЧНА НІША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5400675" cy="1643063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mtClean="0"/>
              <a:t>Описує взаємовідносини </a:t>
            </a:r>
            <a:r>
              <a:rPr lang="uk-UA" smtClean="0">
                <a:hlinkClick r:id="rId2" tooltip="Вид"/>
              </a:rPr>
              <a:t>виду</a:t>
            </a:r>
            <a:r>
              <a:rPr lang="uk-UA" smtClean="0"/>
              <a:t> або </a:t>
            </a:r>
            <a:r>
              <a:rPr lang="uk-UA" smtClean="0">
                <a:hlinkClick r:id="rId3" tooltip="Популяція"/>
              </a:rPr>
              <a:t>популяції</a:t>
            </a:r>
            <a:r>
              <a:rPr lang="uk-UA" smtClean="0"/>
              <a:t> з </a:t>
            </a:r>
            <a:r>
              <a:rPr lang="uk-UA" smtClean="0">
                <a:hlinkClick r:id="rId4" tooltip="Екосистема"/>
              </a:rPr>
              <a:t>екосистемою</a:t>
            </a:r>
            <a:r>
              <a:rPr lang="uk-UA" smtClean="0"/>
              <a:t>, та їхнє в ній розташування.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143000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86125"/>
            <a:ext cx="1571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57188" y="5500688"/>
            <a:ext cx="3471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/>
              <a:t>Чарльз Сазерленд Елтон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0070C0"/>
                </a:solidFill>
              </a:rPr>
              <a:t>Життєві форми організмів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268760"/>
            <a:ext cx="2867025" cy="4048125"/>
          </a:xfrm>
          <a:noFill/>
        </p:spPr>
      </p:pic>
      <p:pic>
        <p:nvPicPr>
          <p:cNvPr id="174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1268760"/>
            <a:ext cx="3930650" cy="4059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001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Популяція</a:t>
            </a:r>
            <a:endParaRPr lang="uk-UA" sz="6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8435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050" y="2667000"/>
            <a:ext cx="2857500" cy="1905000"/>
          </a:xfrm>
          <a:noFill/>
        </p:spPr>
      </p:pic>
      <p:sp>
        <p:nvSpPr>
          <p:cNvPr id="1843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42875" y="1000125"/>
            <a:ext cx="8572500" cy="1143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 sz="2000" smtClean="0"/>
              <a:t>Сукупність особин одного виду, які тривалий час мешкають у певній частині свого ареалу частково чи повністю ізольовано від інших подібних угрупувань</a:t>
            </a:r>
            <a:endParaRPr lang="ru-RU" sz="2000" smtClean="0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86250"/>
            <a:ext cx="15001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71688"/>
            <a:ext cx="15001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643438"/>
            <a:ext cx="166211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Популяційна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структура виду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2533" name="Текст 5"/>
          <p:cNvSpPr>
            <a:spLocks noGrp="1"/>
          </p:cNvSpPr>
          <p:nvPr>
            <p:ph type="body" idx="1"/>
          </p:nvPr>
        </p:nvSpPr>
        <p:spPr>
          <a:xfrm>
            <a:off x="285750" y="1214438"/>
            <a:ext cx="8043863" cy="658812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mtClean="0"/>
              <a:t>Чим різноманітніші умови існування , до яких адаптований вид, тим більша кількість популяцій</a:t>
            </a: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08013" y="1447800"/>
            <a:ext cx="3930650" cy="34893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 smtClean="0"/>
              <a:t>Популяції вовка в Україні</a:t>
            </a:r>
            <a:endParaRPr lang="ru-RU" dirty="0"/>
          </a:p>
        </p:txBody>
      </p:sp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249488"/>
            <a:ext cx="37147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286000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357438"/>
            <a:ext cx="10001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786188"/>
            <a:ext cx="1000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786188"/>
            <a:ext cx="8588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428875"/>
            <a:ext cx="5953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357563"/>
            <a:ext cx="5953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48713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Статева структура популяцій</a:t>
            </a:r>
            <a:endParaRPr lang="uk-UA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143000"/>
            <a:ext cx="8143875" cy="785813"/>
          </a:xfrm>
        </p:spPr>
        <p:txBody>
          <a:bodyPr>
            <a:normAutofit fontScale="925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smtClean="0"/>
              <a:t>Статева структура популяції вовка сірого</a:t>
            </a:r>
            <a:endParaRPr lang="ru-RU" smtClean="0"/>
          </a:p>
        </p:txBody>
      </p:sp>
      <p:graphicFrame>
        <p:nvGraphicFramePr>
          <p:cNvPr id="20484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284663" y="1628775"/>
          <a:ext cx="4138612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Диаграмма" r:id="rId3" imgW="3991043" imgH="4581435" progId="Excel.Chart.8">
                  <p:embed/>
                </p:oleObj>
              </mc:Choice>
              <mc:Fallback>
                <p:oleObj name="Диаграмма" r:id="rId3" imgW="3991043" imgH="4581435" progId="Excel.Char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628775"/>
                        <a:ext cx="4138612" cy="475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31432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95750"/>
            <a:ext cx="31480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0975" y="1600200"/>
            <a:ext cx="1527175" cy="1114425"/>
          </a:xfr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0513" y="376238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Екологічна структура популяцій</a:t>
            </a:r>
            <a:b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(форми існування в середині популяцій)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14313" y="1571625"/>
            <a:ext cx="118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Прайди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786063"/>
            <a:ext cx="15716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214313" y="2786063"/>
            <a:ext cx="118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Гаремы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214813"/>
            <a:ext cx="155575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285750" y="4214813"/>
            <a:ext cx="928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/>
              <a:t>Зграї</a:t>
            </a:r>
            <a:endParaRPr lang="ru-RU"/>
          </a:p>
        </p:txBody>
      </p:sp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500188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Прямоугольник 10"/>
          <p:cNvSpPr>
            <a:spLocks noChangeArrowheads="1"/>
          </p:cNvSpPr>
          <p:nvPr/>
        </p:nvSpPr>
        <p:spPr bwMode="auto">
          <a:xfrm>
            <a:off x="4643438" y="1571625"/>
            <a:ext cx="954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Стада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429000"/>
            <a:ext cx="18764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Прямоугольник 12"/>
          <p:cNvSpPr>
            <a:spLocks noChangeArrowheads="1"/>
          </p:cNvSpPr>
          <p:nvPr/>
        </p:nvSpPr>
        <p:spPr bwMode="auto">
          <a:xfrm>
            <a:off x="5072063" y="3571875"/>
            <a:ext cx="1166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/>
              <a:t>Колонії</a:t>
            </a:r>
          </a:p>
        </p:txBody>
      </p:sp>
      <p:pic>
        <p:nvPicPr>
          <p:cNvPr id="215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072063"/>
            <a:ext cx="16002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5072063" y="5214938"/>
            <a:ext cx="135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/>
              <a:t>Сімейна </a:t>
            </a:r>
          </a:p>
          <a:p>
            <a:pPr eaLnBrk="1" hangingPunct="1"/>
            <a:r>
              <a:rPr lang="uk-UA"/>
              <a:t>пара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популяції</Template>
  <TotalTime>3</TotalTime>
  <Words>274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Verdana</vt:lpstr>
      <vt:lpstr>Wingdings</vt:lpstr>
      <vt:lpstr>Wingdings 2</vt:lpstr>
      <vt:lpstr>Аспект</vt:lpstr>
      <vt:lpstr>Диаграмма</vt:lpstr>
      <vt:lpstr>Популяції </vt:lpstr>
      <vt:lpstr>Словник </vt:lpstr>
      <vt:lpstr>Презентация PowerPoint</vt:lpstr>
      <vt:lpstr>ЕКОЛОГІЧНА НІША</vt:lpstr>
      <vt:lpstr>Життєві форми організмів</vt:lpstr>
      <vt:lpstr>Популяція</vt:lpstr>
      <vt:lpstr>Популяційна структура виду</vt:lpstr>
      <vt:lpstr>    Статева структура популяцій</vt:lpstr>
      <vt:lpstr>Екологічна структура популяцій (форми існування в середині популяцій)</vt:lpstr>
      <vt:lpstr>Популяційні хвилі.</vt:lpstr>
      <vt:lpstr>Регуляція чисельності популяцій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Популяції </dc:title>
  <dc:creator>Андрей Плаксиенко</dc:creator>
  <cp:lastModifiedBy>Андрей Плаксиенко</cp:lastModifiedBy>
  <cp:revision>1</cp:revision>
  <dcterms:created xsi:type="dcterms:W3CDTF">2014-02-09T19:43:49Z</dcterms:created>
  <dcterms:modified xsi:type="dcterms:W3CDTF">2014-02-09T19:46:53Z</dcterms:modified>
</cp:coreProperties>
</file>