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288241-E22B-439A-8944-D20607AB57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4C4EFB-9778-4B3D-B5D9-AA45E36B1E0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0"/>
            <a:ext cx="8001024" cy="147218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dirty="0" smtClean="0">
                <a:ln/>
                <a:solidFill>
                  <a:schemeClr val="accent3"/>
                </a:solidFill>
                <a:effectLst/>
              </a:rPr>
              <a:t>Характеристика Мини </a:t>
            </a:r>
            <a:r>
              <a:rPr lang="uk-UA" b="1" dirty="0" err="1" smtClean="0">
                <a:ln/>
                <a:solidFill>
                  <a:schemeClr val="accent3"/>
                </a:solidFill>
                <a:effectLst/>
              </a:rPr>
              <a:t>Мазайла</a:t>
            </a:r>
            <a:r>
              <a:rPr lang="uk-UA" b="1" dirty="0" smtClean="0">
                <a:ln/>
                <a:solidFill>
                  <a:schemeClr val="accent3"/>
                </a:solidFill>
                <a:effectLst/>
              </a:rPr>
              <a:t> та Лини </a:t>
            </a:r>
            <a:r>
              <a:rPr lang="uk-UA" b="1" dirty="0" err="1" smtClean="0">
                <a:ln/>
                <a:solidFill>
                  <a:schemeClr val="accent3"/>
                </a:solidFill>
                <a:effectLst/>
              </a:rPr>
              <a:t>М</a:t>
            </a:r>
            <a:r>
              <a:rPr lang="uk-UA" b="1" dirty="0" err="1" smtClean="0">
                <a:ln/>
                <a:solidFill>
                  <a:schemeClr val="accent3"/>
                </a:solidFill>
                <a:effectLst/>
              </a:rPr>
              <a:t>азайло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5929330"/>
            <a:ext cx="7406640" cy="928670"/>
          </a:xfrm>
        </p:spPr>
        <p:txBody>
          <a:bodyPr/>
          <a:lstStyle/>
          <a:p>
            <a:pPr algn="r"/>
            <a:r>
              <a:rPr lang="uk-UA" dirty="0" smtClean="0"/>
              <a:t>Виконала учениця 11-А класу</a:t>
            </a:r>
          </a:p>
          <a:p>
            <a:pPr algn="r"/>
            <a:r>
              <a:rPr lang="uk-UA" dirty="0" smtClean="0"/>
              <a:t>Ковальова Анастасія</a:t>
            </a:r>
            <a:endParaRPr lang="ru-RU" dirty="0"/>
          </a:p>
        </p:txBody>
      </p:sp>
      <p:pic>
        <p:nvPicPr>
          <p:cNvPr id="4" name="Рисунок 3" descr="Микола-Куліш-Мина-Мазайло-скорочено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500174"/>
            <a:ext cx="5786478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Мина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Мазайло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—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твір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який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порушує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проблеми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актуальні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 за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життя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автора, так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зараз. І в 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третьому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тисячолітті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можна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побачити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політичні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джерела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суспільний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ґрунт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найбанальніших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побутових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явищ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тільки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новому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оберті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історичної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спіралі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головна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мета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М.Куліша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на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мій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погляд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протиставлення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зіткненні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 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цих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кумедних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кожен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по-своєму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образів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заради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об’єктивного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>
              <a:buNone/>
            </a:pP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висвітлення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проблеми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українізації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20-30-х </a:t>
            </a:r>
            <a:r>
              <a:rPr lang="ru-RU" sz="2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років</a:t>
            </a:r>
            <a:r>
              <a:rPr lang="ru-RU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8000000c0_Myna_Mazajlo_poster_750_1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8143900" cy="6858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uk-UA" sz="7200" b="1" dirty="0" smtClean="0">
                <a:ln/>
                <a:solidFill>
                  <a:schemeClr val="accent3"/>
                </a:solidFill>
              </a:rPr>
              <a:t>Дякую за увагу!</a:t>
            </a:r>
            <a:endParaRPr lang="ru-RU" sz="72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ykola_Kul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00300"/>
            <a:ext cx="3286116" cy="445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Микола</a:t>
            </a:r>
            <a:r>
              <a:rPr lang="ru-RU" sz="2400" dirty="0" smtClean="0"/>
              <a:t> </a:t>
            </a:r>
            <a:r>
              <a:rPr lang="ru-RU" sz="2400" dirty="0" smtClean="0"/>
              <a:t>Гурович </a:t>
            </a:r>
            <a:r>
              <a:rPr lang="ru-RU" sz="2400" dirty="0" err="1" smtClean="0"/>
              <a:t>Куліш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творцем</a:t>
            </a:r>
            <a:r>
              <a:rPr lang="ru-RU" sz="2400" dirty="0" smtClean="0"/>
              <a:t> «</a:t>
            </a:r>
            <a:r>
              <a:rPr lang="ru-RU" sz="2400" dirty="0" err="1" smtClean="0"/>
              <a:t>модерної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драми</a:t>
            </a:r>
            <a:r>
              <a:rPr lang="ru-RU" sz="2400" dirty="0" smtClean="0"/>
              <a:t>».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комедія</a:t>
            </a:r>
            <a:r>
              <a:rPr lang="ru-RU" sz="2400" dirty="0" smtClean="0"/>
              <a:t> </a:t>
            </a:r>
            <a:r>
              <a:rPr lang="ru-RU" sz="2400" dirty="0" smtClean="0"/>
              <a:t>«Мина </a:t>
            </a:r>
            <a:r>
              <a:rPr lang="ru-RU" sz="2400" dirty="0" err="1" smtClean="0"/>
              <a:t>Мазайло</a:t>
            </a:r>
            <a:r>
              <a:rPr lang="ru-RU" sz="2400" dirty="0" smtClean="0"/>
              <a:t>» </a:t>
            </a:r>
            <a:r>
              <a:rPr lang="ru-RU" sz="2400" dirty="0" err="1" smtClean="0"/>
              <a:t>змушує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читачів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замислюватися</a:t>
            </a:r>
            <a:r>
              <a:rPr lang="ru-RU" sz="2400" dirty="0" smtClean="0"/>
              <a:t> </a:t>
            </a:r>
            <a:r>
              <a:rPr lang="ru-RU" sz="2400" dirty="0" smtClean="0"/>
              <a:t>над </a:t>
            </a:r>
            <a:r>
              <a:rPr lang="ru-RU" sz="2400" dirty="0" err="1" smtClean="0"/>
              <a:t>тими</a:t>
            </a:r>
            <a:r>
              <a:rPr lang="ru-RU" sz="2400" dirty="0" smtClean="0"/>
              <a:t> </a:t>
            </a:r>
            <a:r>
              <a:rPr lang="ru-RU" sz="2400" dirty="0" smtClean="0"/>
              <a:t>проблемами </a:t>
            </a:r>
            <a:r>
              <a:rPr lang="ru-RU" sz="2400" dirty="0" err="1" smtClean="0"/>
              <a:t>сьогодення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коріння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сягає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далеке</a:t>
            </a:r>
            <a:r>
              <a:rPr lang="ru-RU" sz="2400" dirty="0" smtClean="0"/>
              <a:t> </a:t>
            </a:r>
            <a:r>
              <a:rPr lang="ru-RU" sz="2400" dirty="0" err="1" smtClean="0"/>
              <a:t>минуле</a:t>
            </a:r>
            <a:r>
              <a:rPr lang="ru-RU" sz="2400" dirty="0" smtClean="0"/>
              <a:t>. </a:t>
            </a:r>
            <a:r>
              <a:rPr lang="ru-RU" sz="2400" dirty="0" smtClean="0"/>
              <a:t>Сюжет </a:t>
            </a:r>
            <a:r>
              <a:rPr lang="ru-RU" sz="2400" dirty="0" err="1" smtClean="0"/>
              <a:t>п'єси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новий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перегукується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Мольєра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Карпенка-Карого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у </a:t>
            </a:r>
            <a:r>
              <a:rPr lang="ru-RU" sz="2400" dirty="0" err="1" smtClean="0"/>
              <a:t>переосмисленні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Куліша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знаходить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нове</a:t>
            </a:r>
            <a:r>
              <a:rPr lang="ru-RU" sz="2400" dirty="0" smtClean="0"/>
              <a:t>, </a:t>
            </a:r>
            <a:r>
              <a:rPr lang="ru-RU" sz="2400" dirty="0" smtClean="0"/>
              <a:t>            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</a:t>
            </a:r>
            <a:r>
              <a:rPr lang="ru-RU" sz="2400" dirty="0" err="1" smtClean="0"/>
              <a:t>яскраве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наповнення</a:t>
            </a:r>
            <a:r>
              <a:rPr lang="ru-RU" sz="2400" dirty="0" smtClean="0"/>
              <a:t> — </a:t>
            </a:r>
            <a:r>
              <a:rPr lang="ru-RU" sz="2400" dirty="0" err="1" smtClean="0"/>
              <a:t>письменник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</a:t>
            </a:r>
            <a:r>
              <a:rPr lang="ru-RU" sz="2400" dirty="0" err="1" smtClean="0"/>
              <a:t>торкається</a:t>
            </a:r>
            <a:r>
              <a:rPr lang="ru-RU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err="1" smtClean="0"/>
              <a:t>другорядності</a:t>
            </a:r>
            <a:r>
              <a:rPr lang="ru-RU" sz="2400" dirty="0" smtClean="0"/>
              <a:t>»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</a:t>
            </a:r>
            <a:r>
              <a:rPr lang="ru-RU" sz="2400" dirty="0" err="1" smtClean="0"/>
              <a:t>нації</a:t>
            </a:r>
            <a:r>
              <a:rPr lang="ru-RU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err="1" smtClean="0"/>
              <a:t>свідомості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українців</a:t>
            </a:r>
            <a:r>
              <a:rPr lang="ru-RU" sz="2400" dirty="0" smtClean="0"/>
              <a:t>.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Образи</a:t>
            </a:r>
            <a:r>
              <a:rPr lang="ru-RU" sz="2400" dirty="0" smtClean="0"/>
              <a:t> </a:t>
            </a:r>
            <a:r>
              <a:rPr lang="ru-RU" sz="2400" dirty="0" err="1" smtClean="0"/>
              <a:t>п’єси</a:t>
            </a:r>
            <a:r>
              <a:rPr lang="ru-RU" sz="2400" dirty="0" smtClean="0"/>
              <a:t> 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</a:t>
            </a:r>
            <a:r>
              <a:rPr lang="ru-RU" sz="2400" dirty="0" err="1" smtClean="0"/>
              <a:t>важко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поділити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позитивні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негативні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</a:t>
            </a:r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персонажі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одночасно</a:t>
            </a:r>
            <a:r>
              <a:rPr lang="ru-RU" sz="2400" dirty="0" smtClean="0"/>
              <a:t> </a:t>
            </a:r>
            <a:r>
              <a:rPr lang="ru-RU" sz="2400" dirty="0" err="1" smtClean="0"/>
              <a:t>типові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живі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вони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притримуються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протилежних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</a:t>
            </a:r>
            <a:r>
              <a:rPr lang="ru-RU" sz="2400" dirty="0" err="1" smtClean="0"/>
              <a:t>поглядів</a:t>
            </a:r>
            <a:r>
              <a:rPr lang="ru-RU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явище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українізації</a:t>
            </a:r>
            <a:r>
              <a:rPr lang="ru-RU" sz="2400" dirty="0" smtClean="0"/>
              <a:t>. І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</a:t>
            </a:r>
            <a:r>
              <a:rPr lang="ru-RU" sz="2400" dirty="0" err="1" smtClean="0"/>
              <a:t>основний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конфлікт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твору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3922210" cy="93978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dirty="0" smtClean="0">
                <a:ln/>
                <a:solidFill>
                  <a:schemeClr val="accent3"/>
                </a:solidFill>
                <a:effectLst/>
              </a:rPr>
              <a:t>Мина </a:t>
            </a:r>
            <a:r>
              <a:rPr lang="uk-UA" b="1" dirty="0" err="1" smtClean="0">
                <a:ln/>
                <a:solidFill>
                  <a:schemeClr val="accent3"/>
                </a:solidFill>
                <a:effectLst/>
              </a:rPr>
              <a:t>Мазайло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uk-UA" sz="2400" dirty="0" smtClean="0"/>
              <a:t>Цитати:</a:t>
            </a:r>
          </a:p>
          <a:p>
            <a:r>
              <a:rPr lang="ru-RU" sz="2400" dirty="0" smtClean="0"/>
              <a:t>«</a:t>
            </a:r>
            <a:r>
              <a:rPr lang="ru-RU" sz="2400" i="1" dirty="0" err="1" smtClean="0"/>
              <a:t>Двадцять</a:t>
            </a:r>
            <a:r>
              <a:rPr lang="ru-RU" sz="2400" i="1" dirty="0" smtClean="0"/>
              <a:t> три роки, кажу, </a:t>
            </a:r>
            <a:r>
              <a:rPr lang="ru-RU" sz="2400" i="1" dirty="0" err="1" smtClean="0"/>
              <a:t>носю</a:t>
            </a:r>
            <a:r>
              <a:rPr lang="ru-RU" sz="2400" i="1" dirty="0" smtClean="0"/>
              <a:t> я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прізвище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воно</a:t>
            </a:r>
            <a:r>
              <a:rPr lang="ru-RU" sz="2400" i="1" dirty="0" smtClean="0"/>
              <a:t>, як </a:t>
            </a:r>
            <a:r>
              <a:rPr lang="ru-RU" sz="2400" i="1" dirty="0" err="1" smtClean="0"/>
              <a:t>віспа</a:t>
            </a:r>
            <a:r>
              <a:rPr lang="ru-RU" sz="2400" i="1" dirty="0" smtClean="0"/>
              <a:t> на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err="1" smtClean="0"/>
              <a:t>житті</a:t>
            </a:r>
            <a:r>
              <a:rPr lang="ru-RU" sz="2400" i="1" dirty="0" smtClean="0"/>
              <a:t> </a:t>
            </a:r>
            <a:r>
              <a:rPr lang="ru-RU" sz="2400" i="1" dirty="0" smtClean="0"/>
              <a:t>— </a:t>
            </a:r>
            <a:r>
              <a:rPr lang="ru-RU" sz="2400" i="1" dirty="0" err="1" smtClean="0"/>
              <a:t>Мазайло</a:t>
            </a:r>
            <a:r>
              <a:rPr lang="ru-RU" sz="2400" i="1" dirty="0" smtClean="0"/>
              <a:t>!.. </a:t>
            </a:r>
            <a:r>
              <a:rPr lang="ru-RU" sz="2400" i="1" dirty="0" err="1" smtClean="0"/>
              <a:t>Ще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малим</a:t>
            </a:r>
            <a:r>
              <a:rPr lang="ru-RU" sz="2400" i="1" dirty="0" smtClean="0"/>
              <a:t>, як </a:t>
            </a:r>
            <a:r>
              <a:rPr lang="ru-RU" sz="2400" i="1" dirty="0" err="1" smtClean="0"/>
              <a:t>оддав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батько</a:t>
            </a:r>
            <a:r>
              <a:rPr lang="ru-RU" sz="2400" i="1" dirty="0" smtClean="0"/>
              <a:t> в город до </a:t>
            </a:r>
            <a:r>
              <a:rPr lang="ru-RU" sz="2400" i="1" dirty="0" err="1" smtClean="0"/>
              <a:t>школи</a:t>
            </a:r>
            <a:r>
              <a:rPr lang="ru-RU" sz="2400" i="1" dirty="0" smtClean="0"/>
              <a:t>,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err="1" smtClean="0"/>
              <a:t>першого</a:t>
            </a:r>
            <a:r>
              <a:rPr lang="ru-RU" sz="2400" i="1" dirty="0" smtClean="0"/>
              <a:t> </a:t>
            </a:r>
            <a:r>
              <a:rPr lang="ru-RU" sz="2400" i="1" dirty="0" smtClean="0"/>
              <a:t>ж дня на </a:t>
            </a:r>
            <a:r>
              <a:rPr lang="ru-RU" sz="2400" i="1" dirty="0" err="1" smtClean="0"/>
              <a:t>регіт</a:t>
            </a:r>
            <a:r>
              <a:rPr lang="ru-RU" sz="2400" i="1" dirty="0" smtClean="0"/>
              <a:t> </a:t>
            </a:r>
            <a:r>
              <a:rPr lang="ru-RU" sz="2400" i="1" dirty="0" smtClean="0"/>
              <a:t>взяли: </a:t>
            </a:r>
            <a:r>
              <a:rPr lang="ru-RU" sz="2400" i="1" dirty="0" err="1" smtClean="0"/>
              <a:t>Мазайло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Жодна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гімназистка</a:t>
            </a:r>
            <a:r>
              <a:rPr lang="ru-RU" sz="2400" i="1" dirty="0" smtClean="0"/>
              <a:t> не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err="1" smtClean="0"/>
              <a:t>хотіла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гУ</a:t>
            </a:r>
            <a:r>
              <a:rPr lang="ru-RU" sz="2400" i="1" dirty="0" smtClean="0"/>
              <a:t> л яти — </a:t>
            </a:r>
            <a:r>
              <a:rPr lang="ru-RU" sz="2400" i="1" dirty="0" err="1" smtClean="0"/>
              <a:t>Мазайло</a:t>
            </a:r>
            <a:r>
              <a:rPr lang="ru-RU" sz="2400" i="1" dirty="0" smtClean="0"/>
              <a:t>! За репетитора не </a:t>
            </a:r>
            <a:r>
              <a:rPr lang="ru-RU" sz="2400" i="1" dirty="0" smtClean="0"/>
              <a:t>брали </a:t>
            </a:r>
            <a:r>
              <a:rPr lang="ru-RU" sz="2400" i="1" dirty="0" smtClean="0"/>
              <a:t>— </a:t>
            </a:r>
            <a:r>
              <a:rPr lang="ru-RU" sz="2400" i="1" dirty="0" err="1" smtClean="0"/>
              <a:t>Мазайло</a:t>
            </a:r>
            <a:r>
              <a:rPr lang="ru-RU" sz="2400" i="1" dirty="0" smtClean="0"/>
              <a:t>! На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службу </a:t>
            </a:r>
            <a:r>
              <a:rPr lang="ru-RU" sz="2400" i="1" dirty="0" smtClean="0"/>
              <a:t>не </a:t>
            </a:r>
            <a:r>
              <a:rPr lang="ru-RU" sz="2400" i="1" dirty="0" err="1" smtClean="0"/>
              <a:t>приймали</a:t>
            </a:r>
            <a:r>
              <a:rPr lang="ru-RU" sz="2400" i="1" dirty="0" smtClean="0"/>
              <a:t> — </a:t>
            </a:r>
            <a:r>
              <a:rPr lang="ru-RU" sz="2400" i="1" dirty="0" err="1" smtClean="0"/>
              <a:t>Мазайло</a:t>
            </a:r>
            <a:r>
              <a:rPr lang="ru-RU" sz="2400" i="1" dirty="0" smtClean="0"/>
              <a:t>! Од </a:t>
            </a:r>
            <a:r>
              <a:rPr lang="ru-RU" sz="2400" i="1" dirty="0" err="1" smtClean="0"/>
              <a:t>кохання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відмовлялися</a:t>
            </a:r>
            <a:r>
              <a:rPr lang="ru-RU" sz="2400" i="1" dirty="0" smtClean="0"/>
              <a:t> —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err="1" smtClean="0"/>
              <a:t>Мазайло</a:t>
            </a:r>
            <a:r>
              <a:rPr lang="ru-RU" sz="2400" i="1" dirty="0" smtClean="0"/>
              <a:t>!»</a:t>
            </a:r>
            <a:r>
              <a:rPr lang="uk-UA" sz="2400" i="1" dirty="0" smtClean="0"/>
              <a:t>   </a:t>
            </a:r>
          </a:p>
          <a:p>
            <a:r>
              <a:rPr lang="ru-RU" sz="2400" dirty="0" smtClean="0"/>
              <a:t>«</a:t>
            </a:r>
            <a:r>
              <a:rPr lang="ru-RU" sz="2400" i="1" dirty="0" smtClean="0"/>
              <a:t>Заставлю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виб’ю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голови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дур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українськийі</a:t>
            </a:r>
            <a:r>
              <a:rPr lang="ru-RU" sz="2400" i="1" dirty="0" smtClean="0"/>
              <a:t> </a:t>
            </a:r>
            <a:r>
              <a:rPr lang="ru-RU" sz="2400" i="1" dirty="0" smtClean="0"/>
              <a:t>.А </a:t>
            </a:r>
            <a:r>
              <a:rPr lang="ru-RU" sz="2400" i="1" dirty="0" smtClean="0"/>
              <a:t>як </a:t>
            </a:r>
            <a:r>
              <a:rPr lang="ru-RU" sz="2400" i="1" dirty="0" err="1" smtClean="0"/>
              <a:t>ні</a:t>
            </a:r>
            <a:r>
              <a:rPr lang="ru-RU" sz="2400" i="1" dirty="0" smtClean="0"/>
              <a:t> — то через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труп </a:t>
            </a:r>
            <a:r>
              <a:rPr lang="ru-RU" sz="2400" i="1" dirty="0" smtClean="0"/>
              <a:t>переступлю. Через труп</a:t>
            </a:r>
            <a:r>
              <a:rPr lang="ru-RU" sz="2400" i="1" dirty="0" smtClean="0"/>
              <a:t>!</a:t>
            </a:r>
            <a:r>
              <a:rPr lang="ru-RU" sz="2400" dirty="0" smtClean="0"/>
              <a:t>..»</a:t>
            </a:r>
          </a:p>
          <a:p>
            <a:r>
              <a:rPr lang="ru-RU" sz="2400" dirty="0" smtClean="0"/>
              <a:t>«</a:t>
            </a:r>
            <a:r>
              <a:rPr lang="ru-RU" sz="2400" i="1" dirty="0" err="1" smtClean="0"/>
              <a:t>Українцями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звуться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хто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вчить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нещасних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службовців</a:t>
            </a:r>
            <a:r>
              <a:rPr lang="ru-RU" sz="2400" i="1" dirty="0" smtClean="0"/>
              <a:t> так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err="1" smtClean="0"/>
              <a:t>званої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української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мови</a:t>
            </a:r>
            <a:r>
              <a:rPr lang="ru-RU" sz="2400" i="1" dirty="0" smtClean="0"/>
              <a:t>. Не </a:t>
            </a:r>
            <a:r>
              <a:rPr lang="ru-RU" sz="2400" i="1" dirty="0" err="1" smtClean="0"/>
              <a:t>малоруської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Тарасошевченківської</a:t>
            </a:r>
            <a:r>
              <a:rPr lang="ru-RU" sz="2400" i="1" dirty="0" smtClean="0"/>
              <a:t>,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а </a:t>
            </a:r>
            <a:r>
              <a:rPr lang="ru-RU" sz="2400" i="1" dirty="0" err="1" smtClean="0"/>
              <a:t>української</a:t>
            </a:r>
            <a:r>
              <a:rPr lang="ru-RU" sz="2400" i="1" dirty="0" smtClean="0"/>
              <a:t> </a:t>
            </a:r>
            <a:r>
              <a:rPr lang="ru-RU" sz="2400" i="1" dirty="0" smtClean="0"/>
              <a:t>—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наша </a:t>
            </a:r>
            <a:r>
              <a:rPr lang="ru-RU" sz="2400" i="1" dirty="0" err="1" smtClean="0"/>
              <a:t>малоросійська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трагедія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«</a:t>
            </a:r>
            <a:r>
              <a:rPr lang="ru-RU" sz="2400" i="1" dirty="0" err="1" smtClean="0"/>
              <a:t>Нічого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вашої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українізації</a:t>
            </a:r>
            <a:r>
              <a:rPr lang="ru-RU" sz="2400" i="1" dirty="0" smtClean="0"/>
              <a:t> не </a:t>
            </a:r>
            <a:r>
              <a:rPr lang="ru-RU" sz="2400" i="1" dirty="0" err="1" smtClean="0"/>
              <a:t>вийде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вам факт, а </a:t>
            </a:r>
            <a:r>
              <a:rPr lang="ru-RU" sz="2400" i="1" dirty="0" err="1" smtClean="0"/>
              <a:t>якщо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вийде</a:t>
            </a:r>
            <a:r>
              <a:rPr lang="ru-RU" sz="2400" i="1" dirty="0" smtClean="0"/>
              <a:t>, то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пшик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бульбочкою</a:t>
            </a:r>
            <a:r>
              <a:rPr lang="ru-RU" sz="2400" i="1" dirty="0" smtClean="0"/>
              <a:t> —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вам </a:t>
            </a:r>
            <a:r>
              <a:rPr lang="ru-RU" sz="2400" i="1" dirty="0" err="1" smtClean="0"/>
              <a:t>другий</a:t>
            </a:r>
            <a:r>
              <a:rPr lang="ru-RU" sz="2400" i="1" dirty="0" smtClean="0"/>
              <a:t> факт, </a:t>
            </a:r>
            <a:r>
              <a:rPr lang="ru-RU" sz="2400" i="1" dirty="0" err="1" smtClean="0"/>
              <a:t>бо</a:t>
            </a:r>
            <a:r>
              <a:rPr lang="ru-RU" sz="2400" i="1" dirty="0" smtClean="0"/>
              <a:t> так </a:t>
            </a:r>
            <a:r>
              <a:rPr lang="ru-RU" sz="2400" i="1" dirty="0" err="1" smtClean="0"/>
              <a:t>каже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моє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серце</a:t>
            </a:r>
            <a:r>
              <a:rPr lang="ru-RU" sz="2400" dirty="0" smtClean="0"/>
              <a:t>…»</a:t>
            </a:r>
            <a:endParaRPr lang="ru-RU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                         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    </a:t>
            </a:r>
            <a:r>
              <a:rPr lang="ru-RU" sz="2600" dirty="0" smtClean="0">
                <a:latin typeface="Calibri" pitchFamily="34" charset="0"/>
              </a:rPr>
              <a:t>Мина </a:t>
            </a:r>
            <a:r>
              <a:rPr lang="ru-RU" sz="2600" dirty="0" err="1" smtClean="0">
                <a:latin typeface="Calibri" pitchFamily="34" charset="0"/>
              </a:rPr>
              <a:t>Мазайло</a:t>
            </a:r>
            <a:r>
              <a:rPr lang="ru-RU" sz="2600" dirty="0" smtClean="0">
                <a:latin typeface="Calibri" pitchFamily="34" charset="0"/>
              </a:rPr>
              <a:t> – </a:t>
            </a:r>
            <a:r>
              <a:rPr lang="ru-RU" sz="2600" dirty="0" err="1" smtClean="0">
                <a:latin typeface="Calibri" pitchFamily="34" charset="0"/>
              </a:rPr>
              <a:t>українець</a:t>
            </a:r>
            <a:r>
              <a:rPr lang="ru-RU" sz="2600" dirty="0" smtClean="0">
                <a:latin typeface="Calibri" pitchFamily="34" charset="0"/>
              </a:rPr>
              <a:t> за 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походженням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міщанин</a:t>
            </a:r>
            <a:r>
              <a:rPr lang="ru-RU" sz="2600" dirty="0" smtClean="0">
                <a:latin typeface="Calibri" pitchFamily="34" charset="0"/>
              </a:rPr>
              <a:t>,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харківський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службовець</a:t>
            </a:r>
            <a:r>
              <a:rPr lang="ru-RU" sz="2600" dirty="0" smtClean="0">
                <a:latin typeface="Calibri" pitchFamily="34" charset="0"/>
              </a:rPr>
              <a:t>. </a:t>
            </a:r>
            <a:r>
              <a:rPr lang="ru-RU" sz="2600" dirty="0" err="1" smtClean="0">
                <a:latin typeface="Calibri" pitchFamily="34" charset="0"/>
              </a:rPr>
              <a:t>Він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вирішує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змінити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своє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українське</a:t>
            </a:r>
            <a:r>
              <a:rPr lang="ru-RU" sz="2600" dirty="0" smtClean="0">
                <a:latin typeface="Calibri" pitchFamily="34" charset="0"/>
              </a:rPr>
              <a:t> «</a:t>
            </a:r>
            <a:r>
              <a:rPr lang="ru-RU" sz="2600" dirty="0" err="1" smtClean="0">
                <a:latin typeface="Calibri" pitchFamily="34" charset="0"/>
              </a:rPr>
              <a:t>плебейське</a:t>
            </a:r>
            <a:r>
              <a:rPr lang="ru-RU" sz="2600" dirty="0" smtClean="0">
                <a:latin typeface="Calibri" pitchFamily="34" charset="0"/>
              </a:rPr>
              <a:t>» </a:t>
            </a:r>
            <a:r>
              <a:rPr lang="ru-RU" sz="2600" dirty="0" smtClean="0">
                <a:latin typeface="Calibri" pitchFamily="34" charset="0"/>
              </a:rPr>
              <a:t>       </a:t>
            </a:r>
            <a:r>
              <a:rPr lang="ru-RU" sz="2600" dirty="0" err="1" smtClean="0">
                <a:latin typeface="Calibri" pitchFamily="34" charset="0"/>
              </a:rPr>
              <a:t>прізвище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на </a:t>
            </a:r>
            <a:r>
              <a:rPr lang="ru-RU" sz="2600" dirty="0" err="1" smtClean="0">
                <a:latin typeface="Calibri" pitchFamily="34" charset="0"/>
              </a:rPr>
              <a:t>щось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більш</a:t>
            </a:r>
            <a:r>
              <a:rPr lang="ru-RU" sz="2600" dirty="0" smtClean="0">
                <a:latin typeface="Calibri" pitchFamily="34" charset="0"/>
              </a:rPr>
              <a:t> 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милозвучне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російське</a:t>
            </a:r>
            <a:r>
              <a:rPr lang="ru-RU" sz="2600" dirty="0" smtClean="0">
                <a:latin typeface="Calibri" pitchFamily="34" charset="0"/>
              </a:rPr>
              <a:t>. </a:t>
            </a:r>
            <a:r>
              <a:rPr lang="ru-RU" sz="2600" dirty="0" err="1" smtClean="0">
                <a:latin typeface="Calibri" pitchFamily="34" charset="0"/>
              </a:rPr>
              <a:t>Він</a:t>
            </a:r>
            <a:r>
              <a:rPr lang="ru-RU" sz="2600" dirty="0" smtClean="0">
                <a:latin typeface="Calibri" pitchFamily="34" charset="0"/>
              </a:rPr>
              <a:t> 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вважає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що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саме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прізвище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стає</a:t>
            </a:r>
            <a:r>
              <a:rPr lang="ru-RU" sz="2600" dirty="0" smtClean="0">
                <a:latin typeface="Calibri" pitchFamily="34" charset="0"/>
              </a:rPr>
              <a:t> на 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заваді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його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щастю</a:t>
            </a:r>
            <a:r>
              <a:rPr lang="ru-RU" sz="2600" dirty="0" smtClean="0">
                <a:latin typeface="Calibri" pitchFamily="34" charset="0"/>
              </a:rPr>
              <a:t>, не </a:t>
            </a:r>
            <a:r>
              <a:rPr lang="ru-RU" sz="2600" dirty="0" err="1" smtClean="0">
                <a:latin typeface="Calibri" pitchFamily="34" charset="0"/>
              </a:rPr>
              <a:t>дає</a:t>
            </a:r>
            <a:r>
              <a:rPr lang="ru-RU" sz="2600" dirty="0" smtClean="0">
                <a:latin typeface="Calibri" pitchFamily="34" charset="0"/>
              </a:rPr>
              <a:t> 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отримати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підвищення</a:t>
            </a:r>
            <a:r>
              <a:rPr lang="ru-RU" sz="2600" dirty="0" smtClean="0">
                <a:latin typeface="Calibri" pitchFamily="34" charset="0"/>
              </a:rPr>
              <a:t> на </a:t>
            </a:r>
            <a:r>
              <a:rPr lang="ru-RU" sz="2600" dirty="0" err="1" smtClean="0">
                <a:latin typeface="Calibri" pitchFamily="34" charset="0"/>
              </a:rPr>
              <a:t>службі</a:t>
            </a:r>
            <a:r>
              <a:rPr lang="ru-RU" sz="2600" dirty="0" smtClean="0">
                <a:latin typeface="Calibri" pitchFamily="34" charset="0"/>
              </a:rPr>
              <a:t>, 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що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через </a:t>
            </a:r>
            <a:r>
              <a:rPr lang="ru-RU" sz="2600" dirty="0" err="1" smtClean="0">
                <a:latin typeface="Calibri" pitchFamily="34" charset="0"/>
              </a:rPr>
              <a:t>прізвище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оточуючі</a:t>
            </a:r>
            <a:r>
              <a:rPr lang="ru-RU" sz="2600" dirty="0" smtClean="0">
                <a:latin typeface="Calibri" pitchFamily="34" charset="0"/>
              </a:rPr>
              <a:t> 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ставляться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до </a:t>
            </a:r>
            <a:r>
              <a:rPr lang="ru-RU" sz="2600" dirty="0" err="1" smtClean="0">
                <a:latin typeface="Calibri" pitchFamily="34" charset="0"/>
              </a:rPr>
              <a:t>нього</a:t>
            </a:r>
            <a:r>
              <a:rPr lang="ru-RU" sz="2600" dirty="0" smtClean="0">
                <a:latin typeface="Calibri" pitchFamily="34" charset="0"/>
              </a:rPr>
              <a:t> без </a:t>
            </a:r>
            <a:r>
              <a:rPr lang="ru-RU" sz="2600" dirty="0" err="1" smtClean="0">
                <a:latin typeface="Calibri" pitchFamily="34" charset="0"/>
              </a:rPr>
              <a:t>належної</a:t>
            </a:r>
            <a:r>
              <a:rPr lang="ru-RU" sz="2600" dirty="0" smtClean="0">
                <a:latin typeface="Calibri" pitchFamily="34" charset="0"/>
              </a:rPr>
              <a:t> 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</a:rPr>
              <a:t>                                     </a:t>
            </a:r>
            <a:r>
              <a:rPr lang="ru-RU" sz="2600" dirty="0" err="1" smtClean="0">
                <a:latin typeface="Calibri" pitchFamily="34" charset="0"/>
              </a:rPr>
              <a:t>поваги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тощо</a:t>
            </a:r>
            <a:endParaRPr lang="ru-RU" sz="2600" dirty="0">
              <a:latin typeface="Calibri" pitchFamily="34" charset="0"/>
            </a:endParaRPr>
          </a:p>
        </p:txBody>
      </p:sp>
      <p:pic>
        <p:nvPicPr>
          <p:cNvPr id="4" name="Рисунок 3" descr="143030_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2852"/>
            <a:ext cx="3929058" cy="671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д</a:t>
            </a:r>
            <a:r>
              <a:rPr lang="ru-RU" sz="2600" dirty="0" smtClean="0"/>
              <a:t>ля </a:t>
            </a:r>
            <a:r>
              <a:rPr lang="ru-RU" sz="2600" dirty="0" err="1" smtClean="0"/>
              <a:t>нього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українське</a:t>
            </a:r>
            <a:r>
              <a:rPr lang="ru-RU" sz="2600" dirty="0" smtClean="0"/>
              <a:t> </a:t>
            </a:r>
            <a:r>
              <a:rPr lang="ru-RU" sz="2600" dirty="0" err="1" smtClean="0"/>
              <a:t>прізвище</a:t>
            </a:r>
            <a:r>
              <a:rPr lang="ru-RU" sz="2600" dirty="0" smtClean="0"/>
              <a:t> – </a:t>
            </a:r>
            <a:r>
              <a:rPr lang="ru-RU" sz="2600" dirty="0" err="1" smtClean="0"/>
              <a:t>показник</a:t>
            </a:r>
            <a:r>
              <a:rPr lang="ru-RU" sz="2600" dirty="0" smtClean="0"/>
              <a:t> </a:t>
            </a:r>
            <a:r>
              <a:rPr lang="ru-RU" sz="2600" dirty="0" err="1" smtClean="0"/>
              <a:t>низького</a:t>
            </a:r>
            <a:r>
              <a:rPr lang="ru-RU" sz="2600" dirty="0" smtClean="0"/>
              <a:t> </a:t>
            </a:r>
          </a:p>
          <a:p>
            <a:pPr>
              <a:buNone/>
            </a:pPr>
            <a:r>
              <a:rPr lang="ru-RU" sz="2600" dirty="0" err="1" smtClean="0"/>
              <a:t>походження</a:t>
            </a:r>
            <a:r>
              <a:rPr lang="ru-RU" sz="2600" dirty="0" smtClean="0"/>
              <a:t>, </a:t>
            </a:r>
            <a:r>
              <a:rPr lang="ru-RU" sz="2600" dirty="0" err="1" smtClean="0"/>
              <a:t>ніби</a:t>
            </a:r>
            <a:r>
              <a:rPr lang="ru-RU" sz="2600" dirty="0" smtClean="0"/>
              <a:t> </a:t>
            </a:r>
            <a:r>
              <a:rPr lang="ru-RU" sz="2600" dirty="0" err="1" smtClean="0"/>
              <a:t>натяк</a:t>
            </a:r>
            <a:r>
              <a:rPr lang="ru-RU" sz="2600" dirty="0" smtClean="0"/>
              <a:t> на «</a:t>
            </a:r>
            <a:r>
              <a:rPr lang="ru-RU" sz="2600" dirty="0" err="1" smtClean="0"/>
              <a:t>другосортність</a:t>
            </a:r>
            <a:r>
              <a:rPr lang="ru-RU" sz="2600" dirty="0" smtClean="0"/>
              <a:t>»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людини</a:t>
            </a:r>
            <a:endParaRPr lang="ru-RU" sz="2600" dirty="0" smtClean="0"/>
          </a:p>
          <a:p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згоден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малоросом</a:t>
            </a:r>
            <a:r>
              <a:rPr lang="ru-RU" sz="2800" dirty="0" smtClean="0"/>
              <a:t>, </a:t>
            </a:r>
            <a:r>
              <a:rPr lang="ru-RU" sz="2800" dirty="0" err="1" smtClean="0"/>
              <a:t>аби</a:t>
            </a:r>
            <a:r>
              <a:rPr lang="ru-RU" sz="2800" dirty="0" smtClean="0"/>
              <a:t> не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українцем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ближчим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великої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endParaRPr lang="ru-RU" sz="2800" dirty="0" smtClean="0"/>
          </a:p>
          <a:p>
            <a:r>
              <a:rPr lang="uk-UA" sz="2800" dirty="0" smtClean="0"/>
              <a:t>з</a:t>
            </a:r>
            <a:r>
              <a:rPr lang="uk-UA" sz="2800" dirty="0" smtClean="0"/>
              <a:t>вик принижуватись перед начальством</a:t>
            </a:r>
          </a:p>
          <a:p>
            <a:r>
              <a:rPr lang="ru-RU" sz="2800" dirty="0" smtClean="0"/>
              <a:t>легко </a:t>
            </a:r>
            <a:r>
              <a:rPr lang="ru-RU" sz="2800" dirty="0" err="1" smtClean="0"/>
              <a:t>забув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славний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козацький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рід</a:t>
            </a:r>
            <a:r>
              <a:rPr lang="ru-RU" sz="2800" dirty="0" smtClean="0"/>
              <a:t>, </a:t>
            </a:r>
            <a:r>
              <a:rPr lang="ru-RU" sz="2800" dirty="0" err="1" smtClean="0"/>
              <a:t>бо</a:t>
            </a:r>
            <a:r>
              <a:rPr lang="ru-RU" sz="2800" dirty="0" smtClean="0"/>
              <a:t> в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міщанському</a:t>
            </a:r>
            <a:r>
              <a:rPr lang="ru-RU" sz="2800" dirty="0" smtClean="0"/>
              <a:t>  </a:t>
            </a:r>
            <a:r>
              <a:rPr lang="ru-RU" sz="2800" dirty="0" err="1" smtClean="0"/>
              <a:t>оточенні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соціальній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ситуації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того </a:t>
            </a:r>
            <a:r>
              <a:rPr lang="ru-RU" sz="2800" dirty="0" smtClean="0"/>
              <a:t>часу (а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вже</a:t>
            </a:r>
            <a:r>
              <a:rPr lang="ru-RU" sz="2800" dirty="0" smtClean="0"/>
              <a:t> </a:t>
            </a:r>
            <a:r>
              <a:rPr lang="ru-RU" sz="2800" dirty="0" err="1" smtClean="0"/>
              <a:t>радянські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часи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пропаганду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вали </a:t>
            </a:r>
            <a:r>
              <a:rPr lang="ru-RU" sz="2800" dirty="0" err="1" smtClean="0"/>
              <a:t>зовсім</a:t>
            </a:r>
            <a:r>
              <a:rPr lang="ru-RU" sz="2800" dirty="0" smtClean="0"/>
              <a:t>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цінності</a:t>
            </a:r>
            <a:r>
              <a:rPr lang="ru-RU" sz="2800" dirty="0" smtClean="0"/>
              <a:t>)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smtClean="0"/>
              <a:t>неактуально</a:t>
            </a:r>
          </a:p>
          <a:p>
            <a:r>
              <a:rPr lang="ru-RU" sz="2800" dirty="0" err="1" smtClean="0"/>
              <a:t>несміливий</a:t>
            </a:r>
            <a:r>
              <a:rPr lang="ru-RU" sz="2800" dirty="0" smtClean="0"/>
              <a:t> </a:t>
            </a:r>
            <a:r>
              <a:rPr lang="ru-RU" sz="2800" dirty="0" smtClean="0"/>
              <a:t>на </a:t>
            </a:r>
            <a:r>
              <a:rPr lang="ru-RU" sz="2800" dirty="0" err="1" smtClean="0"/>
              <a:t>службі</a:t>
            </a:r>
            <a:r>
              <a:rPr lang="ru-RU" sz="2800" dirty="0" smtClean="0"/>
              <a:t>, Мина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грубим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деспотичним</a:t>
            </a:r>
            <a:r>
              <a:rPr lang="ru-RU" sz="2800" dirty="0" smtClean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сім'ї</a:t>
            </a:r>
            <a:endParaRPr lang="ru-RU" sz="2600" dirty="0" smtClean="0"/>
          </a:p>
          <a:p>
            <a:endParaRPr lang="ru-RU" sz="2600" dirty="0" smtClean="0"/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2800" dirty="0" smtClean="0"/>
              <a:t>При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Мина як </a:t>
            </a:r>
            <a:r>
              <a:rPr lang="ru-RU" sz="2800" dirty="0" err="1" smtClean="0"/>
              <a:t>особистість</a:t>
            </a:r>
            <a:r>
              <a:rPr lang="ru-RU" sz="2800" dirty="0" smtClean="0"/>
              <a:t> не </a:t>
            </a:r>
            <a:r>
              <a:rPr lang="ru-RU" sz="2800" dirty="0" err="1" smtClean="0"/>
              <a:t>являє</a:t>
            </a:r>
            <a:r>
              <a:rPr lang="ru-RU" sz="2800" dirty="0" smtClean="0"/>
              <a:t> собою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нічого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видатного</a:t>
            </a:r>
            <a:r>
              <a:rPr lang="ru-RU" sz="2800" dirty="0" smtClean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далеко не </a:t>
            </a:r>
            <a:r>
              <a:rPr lang="ru-RU" sz="2800" dirty="0" err="1" smtClean="0"/>
              <a:t>розумний</a:t>
            </a:r>
            <a:r>
              <a:rPr lang="ru-RU" sz="2800" dirty="0" smtClean="0"/>
              <a:t>, ми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нічого</a:t>
            </a:r>
            <a:r>
              <a:rPr lang="ru-RU" sz="2800" dirty="0" smtClean="0"/>
              <a:t> </a:t>
            </a:r>
            <a:r>
              <a:rPr lang="ru-RU" sz="2800" dirty="0" smtClean="0"/>
              <a:t>не </a:t>
            </a:r>
            <a:r>
              <a:rPr lang="ru-RU" sz="2800" dirty="0" err="1" smtClean="0"/>
              <a:t>знаємо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здібності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таланти</a:t>
            </a:r>
            <a:r>
              <a:rPr lang="ru-RU" sz="2800" dirty="0" smtClean="0"/>
              <a:t>. Ми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бачимо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одержимим</a:t>
            </a:r>
            <a:r>
              <a:rPr lang="ru-RU" sz="2800" dirty="0" smtClean="0"/>
              <a:t> глупою </a:t>
            </a:r>
            <a:r>
              <a:rPr lang="ru-RU" sz="2800" dirty="0" err="1" smtClean="0"/>
              <a:t>ідеєю</a:t>
            </a:r>
            <a:r>
              <a:rPr lang="ru-RU" sz="2800" dirty="0" smtClean="0"/>
              <a:t>, без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почуття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гідності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чванливим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сварливим</a:t>
            </a:r>
            <a:r>
              <a:rPr lang="ru-RU" sz="2800" dirty="0" smtClean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смішний</a:t>
            </a:r>
            <a:r>
              <a:rPr lang="ru-RU" sz="2800" dirty="0" smtClean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своєму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прагненні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на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краще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змінивши</a:t>
            </a:r>
            <a:r>
              <a:rPr lang="ru-RU" sz="2800" dirty="0" smtClean="0"/>
              <a:t> </a:t>
            </a:r>
            <a:r>
              <a:rPr lang="ru-RU" sz="2800" dirty="0" err="1" smtClean="0"/>
              <a:t>прізвище</a:t>
            </a:r>
            <a:r>
              <a:rPr lang="ru-RU" sz="2800" dirty="0" smtClean="0"/>
              <a:t> та </a:t>
            </a:r>
            <a:r>
              <a:rPr lang="ru-RU" sz="2800" dirty="0" err="1" smtClean="0"/>
              <a:t>глухий</a:t>
            </a:r>
            <a:r>
              <a:rPr lang="ru-RU" sz="2800" dirty="0" smtClean="0"/>
              <a:t> до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аргументів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ідеї</a:t>
            </a:r>
            <a:endParaRPr lang="ru-RU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Мина-Мазайло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357694"/>
            <a:ext cx="5572164" cy="236440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3195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4686"/>
            <a:ext cx="5286380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err="1" smtClean="0"/>
              <a:t>Українізацію</a:t>
            </a:r>
            <a:r>
              <a:rPr lang="ru-RU" sz="2600" dirty="0" smtClean="0"/>
              <a:t>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</a:t>
            </a:r>
            <a:r>
              <a:rPr lang="ru-RU" sz="2600" dirty="0" err="1" smtClean="0"/>
              <a:t>сприймає</a:t>
            </a:r>
            <a:r>
              <a:rPr lang="ru-RU" sz="2600" dirty="0" smtClean="0"/>
              <a:t> як </a:t>
            </a:r>
            <a:r>
              <a:rPr lang="ru-RU" sz="2600" dirty="0" err="1" smtClean="0"/>
              <a:t>спробу</a:t>
            </a:r>
            <a:r>
              <a:rPr lang="ru-RU" sz="2600" dirty="0" smtClean="0"/>
              <a:t> </a:t>
            </a:r>
            <a:r>
              <a:rPr lang="ru-RU" sz="2600" dirty="0" err="1" smtClean="0"/>
              <a:t>зробити</a:t>
            </a:r>
            <a:r>
              <a:rPr lang="ru-RU" sz="2600" dirty="0" smtClean="0"/>
              <a:t>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«</a:t>
            </a:r>
            <a:r>
              <a:rPr lang="ru-RU" sz="2600" dirty="0" err="1" smtClean="0"/>
              <a:t>провінціалом</a:t>
            </a:r>
            <a:r>
              <a:rPr lang="ru-RU" sz="2600" dirty="0" smtClean="0"/>
              <a:t>, </a:t>
            </a:r>
            <a:r>
              <a:rPr lang="ru-RU" sz="2600" dirty="0" err="1" smtClean="0"/>
              <a:t>другосортним</a:t>
            </a:r>
            <a:r>
              <a:rPr lang="ru-RU" sz="2600" dirty="0" smtClean="0"/>
              <a:t> </a:t>
            </a:r>
            <a:r>
              <a:rPr lang="ru-RU" sz="2600" dirty="0" err="1" smtClean="0"/>
              <a:t>службовцем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не </a:t>
            </a:r>
            <a:r>
              <a:rPr lang="ru-RU" sz="2600" dirty="0" err="1" smtClean="0"/>
              <a:t>давати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мені</a:t>
            </a:r>
            <a:r>
              <a:rPr lang="ru-RU" sz="2600" dirty="0" smtClean="0"/>
              <a:t> </a:t>
            </a:r>
            <a:r>
              <a:rPr lang="ru-RU" sz="2600" dirty="0" smtClean="0"/>
              <a:t>ходи на </a:t>
            </a:r>
            <a:r>
              <a:rPr lang="ru-RU" sz="2600" dirty="0" err="1" smtClean="0"/>
              <a:t>вищі</a:t>
            </a:r>
            <a:r>
              <a:rPr lang="ru-RU" sz="2600" dirty="0" smtClean="0"/>
              <a:t> посади». </a:t>
            </a:r>
            <a:r>
              <a:rPr lang="ru-RU" sz="2600" dirty="0" err="1" smtClean="0"/>
              <a:t>Він</a:t>
            </a:r>
            <a:r>
              <a:rPr lang="ru-RU" sz="2600" dirty="0" smtClean="0"/>
              <a:t>,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дружина та дочка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смішні</a:t>
            </a:r>
            <a:r>
              <a:rPr lang="ru-RU" sz="2600" dirty="0" smtClean="0"/>
              <a:t>, </a:t>
            </a:r>
            <a:r>
              <a:rPr lang="ru-RU" sz="2600" dirty="0" err="1" smtClean="0"/>
              <a:t>бо</a:t>
            </a:r>
            <a:r>
              <a:rPr lang="ru-RU" sz="2600" dirty="0" smtClean="0"/>
              <a:t> </a:t>
            </a:r>
            <a:r>
              <a:rPr lang="ru-RU" sz="2600" dirty="0" err="1" smtClean="0"/>
              <a:t>відхрещуючись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усього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українського</a:t>
            </a:r>
            <a:r>
              <a:rPr lang="ru-RU" sz="2600" dirty="0" smtClean="0"/>
              <a:t>,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виставляючи</a:t>
            </a:r>
            <a:r>
              <a:rPr lang="ru-RU" sz="2600" dirty="0" smtClean="0"/>
              <a:t> </a:t>
            </a:r>
            <a:r>
              <a:rPr lang="ru-RU" sz="2600" dirty="0" smtClean="0"/>
              <a:t>себе «</a:t>
            </a:r>
            <a:r>
              <a:rPr lang="ru-RU" sz="2600" dirty="0" err="1" smtClean="0"/>
              <a:t>руськими</a:t>
            </a:r>
            <a:r>
              <a:rPr lang="ru-RU" sz="2600" dirty="0" smtClean="0"/>
              <a:t>», вони разом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тим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навіть</a:t>
            </a:r>
            <a:r>
              <a:rPr lang="ru-RU" sz="2600" dirty="0" smtClean="0"/>
              <a:t> </a:t>
            </a:r>
            <a:r>
              <a:rPr lang="ru-RU" sz="2600" dirty="0" smtClean="0"/>
              <a:t>не </a:t>
            </a:r>
            <a:r>
              <a:rPr lang="ru-RU" sz="2600" dirty="0" err="1" smtClean="0"/>
              <a:t>вміють</a:t>
            </a:r>
            <a:r>
              <a:rPr lang="ru-RU" sz="2600" dirty="0" smtClean="0"/>
              <a:t> правильно </a:t>
            </a:r>
            <a:r>
              <a:rPr lang="ru-RU" sz="2600" dirty="0" err="1" smtClean="0"/>
              <a:t>розмовляти</a:t>
            </a:r>
            <a:r>
              <a:rPr lang="ru-RU" sz="2600" dirty="0" smtClean="0"/>
              <a:t> </a:t>
            </a:r>
            <a:r>
              <a:rPr lang="ru-RU" sz="2600" dirty="0" err="1" smtClean="0"/>
              <a:t>російською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мовою</a:t>
            </a:r>
            <a:r>
              <a:rPr lang="ru-RU" sz="2600" dirty="0" smtClean="0"/>
              <a:t>.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Закінчується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Мазайла</a:t>
            </a:r>
            <a:r>
              <a:rPr lang="ru-RU" sz="2800" dirty="0" smtClean="0"/>
              <a:t> чисто </a:t>
            </a:r>
            <a:r>
              <a:rPr lang="ru-RU" sz="2800" dirty="0" smtClean="0"/>
              <a:t>по-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</a:t>
            </a:r>
            <a:r>
              <a:rPr lang="ru-RU" sz="2800" dirty="0" err="1" smtClean="0"/>
              <a:t>гоголівському</a:t>
            </a:r>
            <a:r>
              <a:rPr lang="ru-RU" sz="2800" dirty="0" smtClean="0"/>
              <a:t> —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«</a:t>
            </a:r>
            <a:r>
              <a:rPr lang="ru-RU" sz="2800" dirty="0" err="1" smtClean="0"/>
              <a:t>німою</a:t>
            </a:r>
            <a:r>
              <a:rPr lang="ru-RU" sz="2800" dirty="0" smtClean="0"/>
              <a:t>» сценою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</a:t>
            </a:r>
            <a:r>
              <a:rPr lang="ru-RU" sz="2800" dirty="0" err="1" smtClean="0"/>
              <a:t>повним</a:t>
            </a:r>
            <a:r>
              <a:rPr lang="ru-RU" sz="2800" dirty="0" smtClean="0"/>
              <a:t> </a:t>
            </a:r>
            <a:r>
              <a:rPr lang="ru-RU" sz="2800" dirty="0" smtClean="0"/>
              <a:t>крахом героя —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звільняють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 посади </a:t>
            </a:r>
            <a:r>
              <a:rPr lang="ru-RU" sz="2800" dirty="0" smtClean="0"/>
              <a:t>«за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</a:t>
            </a:r>
            <a:r>
              <a:rPr lang="ru-RU" sz="2800" dirty="0" err="1" smtClean="0"/>
              <a:t>систематичний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опір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</a:t>
            </a:r>
            <a:r>
              <a:rPr lang="ru-RU" sz="2800" dirty="0" err="1" smtClean="0"/>
              <a:t>українізації</a:t>
            </a:r>
            <a:r>
              <a:rPr lang="ru-RU" sz="2800" dirty="0" smtClean="0"/>
              <a:t>»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Лина </a:t>
            </a:r>
            <a:r>
              <a:rPr lang="uk-UA" b="1" i="1" dirty="0" err="1" smtClean="0">
                <a:solidFill>
                  <a:schemeClr val="accent1">
                    <a:lumMod val="50000"/>
                  </a:schemeClr>
                </a:solidFill>
              </a:rPr>
              <a:t>Мазайло</a:t>
            </a:r>
            <a:endParaRPr lang="uk-UA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/>
              <a:t>«Мене обдурив: я </a:t>
            </a:r>
            <a:r>
              <a:rPr lang="ru-RU" sz="2800" dirty="0" err="1" smtClean="0"/>
              <a:t>покохала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Мазайла</a:t>
            </a:r>
            <a:r>
              <a:rPr lang="ru-RU" sz="2800" dirty="0" smtClean="0"/>
              <a:t>, а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Мазалова»</a:t>
            </a:r>
            <a:endParaRPr lang="uk-UA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Микола-Куліш-Мина-Мазайло-скорочено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9144000" cy="5286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96646" indent="-514350"/>
            <a:r>
              <a:rPr lang="uk-UA" sz="2800" dirty="0" smtClean="0">
                <a:solidFill>
                  <a:schemeClr val="bg1"/>
                </a:solidFill>
              </a:rPr>
              <a:t>т</a:t>
            </a:r>
            <a:r>
              <a:rPr lang="uk-UA" sz="2800" dirty="0" smtClean="0">
                <a:solidFill>
                  <a:schemeClr val="bg1"/>
                </a:solidFill>
              </a:rPr>
              <a:t>ипова та неосвічена міщанка</a:t>
            </a:r>
          </a:p>
          <a:p>
            <a:pPr marL="596646" indent="-514350"/>
            <a:r>
              <a:rPr lang="ru-RU" sz="2800" dirty="0" smtClean="0"/>
              <a:t> </a:t>
            </a:r>
            <a:r>
              <a:rPr lang="ru-RU" sz="2800" dirty="0" err="1" smtClean="0"/>
              <a:t>поділяє</a:t>
            </a:r>
            <a:r>
              <a:rPr lang="ru-RU" sz="2800" dirty="0" smtClean="0"/>
              <a:t> </a:t>
            </a:r>
            <a:r>
              <a:rPr lang="ru-RU" sz="2800" dirty="0" err="1" smtClean="0"/>
              <a:t>суб’єктивно</a:t>
            </a:r>
            <a:r>
              <a:rPr lang="ru-RU" sz="2800" dirty="0" smtClean="0"/>
              <a:t> </a:t>
            </a:r>
            <a:r>
              <a:rPr lang="ru-RU" sz="2800" dirty="0" err="1" smtClean="0"/>
              <a:t>вмотивовану</a:t>
            </a:r>
            <a:r>
              <a:rPr lang="ru-RU" sz="2800" dirty="0" smtClean="0"/>
              <a:t> </a:t>
            </a:r>
            <a:r>
              <a:rPr lang="ru-RU" sz="2800" dirty="0" err="1" smtClean="0"/>
              <a:t>зневагу</a:t>
            </a:r>
            <a:r>
              <a:rPr lang="ru-RU" sz="2800" dirty="0" smtClean="0"/>
              <a:t> </a:t>
            </a:r>
          </a:p>
          <a:p>
            <a:pPr marL="596646" indent="-514350">
              <a:buNone/>
            </a:pPr>
            <a:r>
              <a:rPr lang="ru-RU" sz="2800" dirty="0" smtClean="0"/>
              <a:t>Мини </a:t>
            </a:r>
            <a:r>
              <a:rPr lang="ru-RU" sz="2800" dirty="0" smtClean="0"/>
              <a:t>до </a:t>
            </a:r>
            <a:r>
              <a:rPr lang="ru-RU" sz="2800" dirty="0" err="1" smtClean="0"/>
              <a:t>всього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українського</a:t>
            </a:r>
            <a:endParaRPr lang="ru-RU" sz="2800" dirty="0" smtClean="0"/>
          </a:p>
          <a:p>
            <a:pPr marL="596646" indent="-514350"/>
            <a:r>
              <a:rPr lang="ru-RU" sz="2800" dirty="0" err="1" smtClean="0"/>
              <a:t>показово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копіює</a:t>
            </a:r>
            <a:r>
              <a:rPr lang="ru-RU" sz="2800" dirty="0" smtClean="0"/>
              <a:t> </a:t>
            </a:r>
            <a:r>
              <a:rPr lang="ru-RU" sz="2800" dirty="0" err="1" smtClean="0"/>
              <a:t>шляхетних</a:t>
            </a:r>
            <a:r>
              <a:rPr lang="ru-RU" sz="2800" dirty="0" smtClean="0"/>
              <a:t> дам, </a:t>
            </a:r>
            <a:r>
              <a:rPr lang="ru-RU" sz="2800" dirty="0" err="1" smtClean="0"/>
              <a:t>кокетує</a:t>
            </a:r>
            <a:r>
              <a:rPr lang="ru-RU" sz="2800" dirty="0" smtClean="0"/>
              <a:t>, </a:t>
            </a:r>
          </a:p>
          <a:p>
            <a:pPr marL="596646" indent="-514350">
              <a:buNone/>
            </a:pPr>
            <a:r>
              <a:rPr lang="ru-RU" sz="2800" dirty="0" err="1" smtClean="0"/>
              <a:t>ахає</a:t>
            </a:r>
            <a:r>
              <a:rPr lang="ru-RU" sz="2800" dirty="0" smtClean="0"/>
              <a:t> </a:t>
            </a:r>
            <a:r>
              <a:rPr lang="ru-RU" sz="2800" dirty="0" smtClean="0"/>
              <a:t>та </a:t>
            </a:r>
            <a:r>
              <a:rPr lang="ru-RU" sz="2800" dirty="0" err="1" smtClean="0"/>
              <a:t>хапається</a:t>
            </a:r>
            <a:r>
              <a:rPr lang="ru-RU" sz="2800" dirty="0" smtClean="0"/>
              <a:t> </a:t>
            </a:r>
            <a:r>
              <a:rPr lang="ru-RU" sz="2800" dirty="0" smtClean="0"/>
              <a:t>за </a:t>
            </a:r>
            <a:r>
              <a:rPr lang="ru-RU" sz="2800" dirty="0" err="1" smtClean="0"/>
              <a:t>серце</a:t>
            </a:r>
            <a:endParaRPr lang="ru-RU" sz="2800" dirty="0" smtClean="0"/>
          </a:p>
          <a:p>
            <a:pPr marL="596646" indent="-514350"/>
            <a:r>
              <a:rPr lang="ru-RU" sz="2800" dirty="0" smtClean="0"/>
              <a:t>з</a:t>
            </a:r>
            <a:r>
              <a:rPr lang="ru-RU" sz="2800" dirty="0" smtClean="0"/>
              <a:t> дочкою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smtClean="0"/>
              <a:t>собою </a:t>
            </a:r>
            <a:r>
              <a:rPr lang="ru-RU" sz="2800" dirty="0" err="1" smtClean="0"/>
              <a:t>гризуться</a:t>
            </a:r>
            <a:r>
              <a:rPr lang="ru-RU" sz="2800" dirty="0" smtClean="0"/>
              <a:t>, як собаки, 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err="1" smtClean="0"/>
              <a:t>зовсім</a:t>
            </a:r>
            <a:r>
              <a:rPr lang="ru-RU" sz="2800" dirty="0" smtClean="0"/>
              <a:t> </a:t>
            </a:r>
            <a:r>
              <a:rPr lang="ru-RU" sz="2800" dirty="0" smtClean="0"/>
              <a:t>не </a:t>
            </a:r>
            <a:r>
              <a:rPr lang="ru-RU" sz="2800" dirty="0" err="1" smtClean="0"/>
              <a:t>поважають</a:t>
            </a:r>
            <a:r>
              <a:rPr lang="ru-RU" sz="2800" dirty="0" smtClean="0"/>
              <a:t> </a:t>
            </a:r>
            <a:r>
              <a:rPr lang="ru-RU" sz="2800" dirty="0" smtClean="0"/>
              <a:t>одна </a:t>
            </a:r>
            <a:r>
              <a:rPr lang="ru-RU" sz="2800" dirty="0" smtClean="0"/>
              <a:t>одну</a:t>
            </a:r>
          </a:p>
          <a:p>
            <a:pPr marL="596646" indent="-514350"/>
            <a:r>
              <a:rPr lang="ru-RU" sz="2800" dirty="0" err="1" smtClean="0"/>
              <a:t>ї</a:t>
            </a:r>
            <a:r>
              <a:rPr lang="ru-RU" sz="2800" dirty="0" err="1" smtClean="0"/>
              <a:t>ї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пліток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підглядань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err="1" smtClean="0"/>
              <a:t>обговорення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нарядів</a:t>
            </a:r>
            <a:r>
              <a:rPr lang="ru-RU" sz="2800" dirty="0" smtClean="0"/>
              <a:t> тих, </a:t>
            </a:r>
            <a:r>
              <a:rPr lang="ru-RU" sz="2800" dirty="0" err="1" smtClean="0"/>
              <a:t>хто</a:t>
            </a:r>
            <a:r>
              <a:rPr lang="ru-RU" sz="2800" dirty="0" smtClean="0"/>
              <a:t> «добре </a:t>
            </a:r>
            <a:r>
              <a:rPr lang="ru-RU" sz="2800" dirty="0" err="1" smtClean="0"/>
              <a:t>влаштувався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smtClean="0"/>
              <a:t>у </a:t>
            </a:r>
            <a:r>
              <a:rPr lang="ru-RU" sz="2800" dirty="0" err="1" smtClean="0"/>
              <a:t>житті</a:t>
            </a:r>
            <a:r>
              <a:rPr lang="ru-RU" sz="2800" dirty="0" smtClean="0"/>
              <a:t>». Усе,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суперечить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поглядам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err="1" smtClean="0"/>
              <a:t>піддається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жорсткому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осуду</a:t>
            </a:r>
            <a:endParaRPr lang="ru-RU" sz="2800" dirty="0" smtClean="0"/>
          </a:p>
          <a:p>
            <a:pPr marL="596646" indent="-514350"/>
            <a:r>
              <a:rPr lang="ru-RU" sz="2800" dirty="0" err="1" smtClean="0"/>
              <a:t>неосвічена</a:t>
            </a:r>
            <a:r>
              <a:rPr lang="ru-RU" sz="2800" dirty="0" smtClean="0"/>
              <a:t> та глупа, вона </a:t>
            </a:r>
            <a:r>
              <a:rPr lang="ru-RU" sz="2800" dirty="0" err="1" smtClean="0"/>
              <a:t>всерйоз</a:t>
            </a:r>
            <a:r>
              <a:rPr lang="ru-RU" sz="2800" dirty="0" smtClean="0"/>
              <a:t> </a:t>
            </a:r>
            <a:r>
              <a:rPr lang="ru-RU" sz="2800" dirty="0" err="1" smtClean="0"/>
              <a:t>хоче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err="1" smtClean="0"/>
              <a:t>проклясти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сина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зголосився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батькову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err="1" smtClean="0"/>
              <a:t>примху</a:t>
            </a:r>
            <a:endParaRPr lang="ru-RU" sz="2800" dirty="0" smtClean="0"/>
          </a:p>
          <a:p>
            <a:pPr marL="596646" indent="-514350">
              <a:buNone/>
            </a:pPr>
            <a:endParaRPr lang="ru-RU" sz="2800" dirty="0" smtClean="0"/>
          </a:p>
          <a:p>
            <a:pPr marL="596646" indent="-514350">
              <a:buNone/>
            </a:pPr>
            <a:endParaRPr lang="uk-U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541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Характеристика Мини Мазайла та Лини Мазайло</vt:lpstr>
      <vt:lpstr>Слайд 2</vt:lpstr>
      <vt:lpstr>Мина Мазайло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2014-12-01T16:33:20Z</dcterms:created>
  <dcterms:modified xsi:type="dcterms:W3CDTF">2014-12-01T18:45:06Z</dcterms:modified>
</cp:coreProperties>
</file>