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7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9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1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8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E3E5-8BBB-4AC8-A6D0-296D37285177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2406-8957-4262-AA23-835C02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15000" dirty="0" smtClean="0">
                <a:solidFill>
                  <a:schemeClr val="bg2">
                    <a:lumMod val="75000"/>
                  </a:schemeClr>
                </a:solidFill>
                <a:latin typeface="Amadeus" panose="02000506020000020002" pitchFamily="2" charset="0"/>
              </a:rPr>
              <a:t>Артюр Рембо</a:t>
            </a:r>
            <a:endParaRPr lang="ru-RU" sz="15000" dirty="0">
              <a:solidFill>
                <a:schemeClr val="bg2">
                  <a:lumMod val="75000"/>
                </a:schemeClr>
              </a:solidFill>
              <a:latin typeface="Amadeus" panose="0200050602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456384" cy="611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atin typeface="Ariston" panose="03000400000000000000" pitchFamily="66" charset="0"/>
              </a:rPr>
              <a:t>Всесвітня</a:t>
            </a:r>
            <a:r>
              <a:rPr lang="ru-RU" sz="2400" b="1" dirty="0" smtClean="0">
                <a:latin typeface="Ariston" panose="03000400000000000000" pitchFamily="66" charset="0"/>
              </a:rPr>
              <a:t> слава </a:t>
            </a:r>
            <a:r>
              <a:rPr lang="ru-RU" sz="2400" b="1" dirty="0" err="1" smtClean="0">
                <a:latin typeface="Ariston" panose="03000400000000000000" pitchFamily="66" charset="0"/>
              </a:rPr>
              <a:t>прийшла</a:t>
            </a:r>
            <a:r>
              <a:rPr lang="ru-RU" sz="2400" b="1" dirty="0" smtClean="0">
                <a:latin typeface="Ariston" panose="03000400000000000000" pitchFamily="66" charset="0"/>
              </a:rPr>
              <a:t> до </a:t>
            </a:r>
            <a:r>
              <a:rPr lang="ru-RU" sz="2400" b="1" dirty="0" err="1" smtClean="0">
                <a:latin typeface="Ariston" panose="03000400000000000000" pitchFamily="66" charset="0"/>
              </a:rPr>
              <a:t>поета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після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смерті</a:t>
            </a:r>
            <a:r>
              <a:rPr lang="ru-RU" sz="2400" b="1" dirty="0" smtClean="0">
                <a:latin typeface="Ariston" panose="03000400000000000000" pitchFamily="66" charset="0"/>
              </a:rPr>
              <a:t>. </a:t>
            </a:r>
            <a:r>
              <a:rPr lang="ru-RU" sz="2400" b="1" dirty="0" err="1" smtClean="0">
                <a:latin typeface="Ariston" panose="03000400000000000000" pitchFamily="66" charset="0"/>
              </a:rPr>
              <a:t>Ім'я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А.Рембо</a:t>
            </a:r>
            <a:r>
              <a:rPr lang="ru-RU" sz="2400" b="1" dirty="0" smtClean="0">
                <a:latin typeface="Ariston" panose="03000400000000000000" pitchFamily="66" charset="0"/>
              </a:rPr>
              <a:t> стало символом </a:t>
            </a:r>
            <a:r>
              <a:rPr lang="ru-RU" sz="2400" b="1" dirty="0" err="1" smtClean="0">
                <a:latin typeface="Ariston" panose="03000400000000000000" pitchFamily="66" charset="0"/>
              </a:rPr>
              <a:t>світового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поетичного</a:t>
            </a:r>
            <a:r>
              <a:rPr lang="ru-RU" sz="2400" b="1" dirty="0" smtClean="0">
                <a:latin typeface="Ariston" panose="03000400000000000000" pitchFamily="66" charset="0"/>
              </a:rPr>
              <a:t> авангарду. Без Рембо не </a:t>
            </a:r>
            <a:r>
              <a:rPr lang="ru-RU" sz="2400" b="1" dirty="0" err="1" smtClean="0">
                <a:latin typeface="Ariston" panose="03000400000000000000" pitchFamily="66" charset="0"/>
              </a:rPr>
              <a:t>було</a:t>
            </a:r>
            <a:r>
              <a:rPr lang="ru-RU" sz="2400" b="1" dirty="0" smtClean="0">
                <a:latin typeface="Ariston" panose="03000400000000000000" pitchFamily="66" charset="0"/>
              </a:rPr>
              <a:t> б </a:t>
            </a:r>
            <a:r>
              <a:rPr lang="ru-RU" sz="2400" b="1" dirty="0" err="1" smtClean="0">
                <a:latin typeface="Ariston" panose="03000400000000000000" pitchFamily="66" charset="0"/>
              </a:rPr>
              <a:t>великої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поетичної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революції</a:t>
            </a:r>
            <a:r>
              <a:rPr lang="ru-RU" sz="2400" b="1" dirty="0" smtClean="0">
                <a:latin typeface="Ariston" panose="03000400000000000000" pitchFamily="66" charset="0"/>
              </a:rPr>
              <a:t>  ХХ </a:t>
            </a:r>
            <a:r>
              <a:rPr lang="ru-RU" sz="2400" b="1" dirty="0" err="1" smtClean="0">
                <a:latin typeface="Ariston" panose="03000400000000000000" pitchFamily="66" charset="0"/>
              </a:rPr>
              <a:t>століття</a:t>
            </a:r>
            <a:r>
              <a:rPr lang="ru-RU" sz="2400" b="1" dirty="0" smtClean="0">
                <a:latin typeface="Ariston" panose="03000400000000000000" pitchFamily="66" charset="0"/>
              </a:rPr>
              <a:t>.</a:t>
            </a:r>
            <a:endParaRPr lang="ru-RU" sz="24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608512" cy="5937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4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>
                <a:latin typeface="Ariston" panose="03000400000000000000" pitchFamily="66" charset="0"/>
              </a:rPr>
              <a:t>Біографія</a:t>
            </a:r>
            <a:endParaRPr lang="ru-RU" sz="8800" dirty="0">
              <a:latin typeface="Ariston" panose="03000400000000000000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12776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Ariston" panose="03000400000000000000" pitchFamily="66" charset="0"/>
              </a:rPr>
              <a:t>Артюр</a:t>
            </a:r>
            <a:r>
              <a:rPr lang="ru-RU" sz="2800" b="1" dirty="0" smtClean="0">
                <a:latin typeface="Ariston" panose="03000400000000000000" pitchFamily="66" charset="0"/>
              </a:rPr>
              <a:t> Рембо (1854 — 1891)</a:t>
            </a:r>
            <a:endParaRPr lang="ru-RU" sz="2800" b="1" dirty="0">
              <a:latin typeface="Ariston" panose="03000400000000000000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35032"/>
            <a:ext cx="69151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latin typeface="Ariston" panose="03000400000000000000" pitchFamily="66" charset="0"/>
              </a:rPr>
              <a:t>Народився</a:t>
            </a:r>
            <a:r>
              <a:rPr lang="ru-RU" sz="2600" b="1" dirty="0" smtClean="0">
                <a:latin typeface="Ariston" panose="03000400000000000000" pitchFamily="66" charset="0"/>
              </a:rPr>
              <a:t> Рембо   1854  р.  на  </a:t>
            </a:r>
            <a:r>
              <a:rPr lang="ru-RU" sz="2600" b="1" dirty="0" err="1" smtClean="0">
                <a:latin typeface="Ariston" panose="03000400000000000000" pitchFamily="66" charset="0"/>
              </a:rPr>
              <a:t>півночі</a:t>
            </a:r>
            <a:r>
              <a:rPr lang="ru-RU" sz="2600" b="1" dirty="0" smtClean="0">
                <a:latin typeface="Ariston" panose="03000400000000000000" pitchFamily="66" charset="0"/>
              </a:rPr>
              <a:t>  </a:t>
            </a:r>
            <a:r>
              <a:rPr lang="ru-RU" sz="2600" b="1" dirty="0" err="1" smtClean="0">
                <a:latin typeface="Ariston" panose="03000400000000000000" pitchFamily="66" charset="0"/>
              </a:rPr>
              <a:t>Франції</a:t>
            </a:r>
            <a:r>
              <a:rPr lang="ru-RU" sz="2600" b="1" dirty="0" smtClean="0">
                <a:latin typeface="Ariston" panose="03000400000000000000" pitchFamily="66" charset="0"/>
              </a:rPr>
              <a:t>,  у  </a:t>
            </a:r>
            <a:r>
              <a:rPr lang="ru-RU" sz="2600" b="1" dirty="0" err="1" smtClean="0">
                <a:latin typeface="Ariston" panose="03000400000000000000" pitchFamily="66" charset="0"/>
              </a:rPr>
              <a:t>Шарлевілі</a:t>
            </a:r>
            <a:r>
              <a:rPr lang="ru-RU" sz="2600" b="1" dirty="0" smtClean="0">
                <a:latin typeface="Ariston" panose="03000400000000000000" pitchFamily="66" charset="0"/>
              </a:rPr>
              <a:t>, «</a:t>
            </a:r>
            <a:r>
              <a:rPr lang="ru-RU" sz="2600" b="1" dirty="0" err="1" smtClean="0">
                <a:latin typeface="Ariston" panose="03000400000000000000" pitchFamily="66" charset="0"/>
              </a:rPr>
              <a:t>найідіотськішому</a:t>
            </a:r>
            <a:r>
              <a:rPr lang="ru-RU" sz="2600" b="1" dirty="0" smtClean="0">
                <a:latin typeface="Ariston" panose="03000400000000000000" pitchFamily="66" charset="0"/>
              </a:rPr>
              <a:t> з </a:t>
            </a:r>
            <a:r>
              <a:rPr lang="ru-RU" sz="2600" b="1" dirty="0" err="1" smtClean="0">
                <a:latin typeface="Ariston" panose="03000400000000000000" pitchFamily="66" charset="0"/>
              </a:rPr>
              <a:t>усіх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провінційних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міст</a:t>
            </a:r>
            <a:r>
              <a:rPr lang="ru-RU" sz="2600" b="1" dirty="0" smtClean="0">
                <a:latin typeface="Ariston" panose="03000400000000000000" pitchFamily="66" charset="0"/>
              </a:rPr>
              <a:t>», за </a:t>
            </a:r>
            <a:r>
              <a:rPr lang="ru-RU" sz="2600" b="1" dirty="0" err="1" smtClean="0">
                <a:latin typeface="Ariston" panose="03000400000000000000" pitchFamily="66" charset="0"/>
              </a:rPr>
              <a:t>його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висловом</a:t>
            </a:r>
            <a:r>
              <a:rPr lang="ru-RU" sz="2600" b="1" dirty="0" smtClean="0">
                <a:latin typeface="Ariston" panose="03000400000000000000" pitchFamily="66" charset="0"/>
              </a:rPr>
              <a:t>. </a:t>
            </a:r>
            <a:r>
              <a:rPr lang="ru-RU" sz="2600" b="1" dirty="0" err="1" smtClean="0">
                <a:latin typeface="Ariston" panose="03000400000000000000" pitchFamily="66" charset="0"/>
              </a:rPr>
              <a:t>Дитинство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майбутнього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поета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минало</a:t>
            </a:r>
            <a:r>
              <a:rPr lang="ru-RU" sz="2600" b="1" dirty="0" smtClean="0">
                <a:latin typeface="Ariston" panose="03000400000000000000" pitchFamily="66" charset="0"/>
              </a:rPr>
              <a:t> у </a:t>
            </a:r>
            <a:r>
              <a:rPr lang="ru-RU" sz="2600" b="1" dirty="0" err="1" smtClean="0">
                <a:latin typeface="Ariston" panose="03000400000000000000" pitchFamily="66" charset="0"/>
              </a:rPr>
              <a:t>непримиренному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конфлікті</a:t>
            </a:r>
            <a:r>
              <a:rPr lang="ru-RU" sz="2600" b="1" dirty="0" smtClean="0">
                <a:latin typeface="Ariston" panose="03000400000000000000" pitchFamily="66" charset="0"/>
              </a:rPr>
              <a:t> з родиною, </a:t>
            </a:r>
            <a:r>
              <a:rPr lang="ru-RU" sz="2600" b="1" dirty="0" err="1" smtClean="0">
                <a:latin typeface="Ariston" panose="03000400000000000000" pitchFamily="66" charset="0"/>
              </a:rPr>
              <a:t>що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була</a:t>
            </a:r>
            <a:r>
              <a:rPr lang="ru-RU" sz="2600" b="1" dirty="0" smtClean="0">
                <a:latin typeface="Ariston" panose="03000400000000000000" pitchFamily="66" charset="0"/>
              </a:rPr>
              <a:t> прообразом того </a:t>
            </a:r>
            <a:r>
              <a:rPr lang="ru-RU" sz="2600" b="1" dirty="0" err="1" smtClean="0">
                <a:latin typeface="Ariston" panose="03000400000000000000" pitchFamily="66" charset="0"/>
              </a:rPr>
              <a:t>обмеженого</a:t>
            </a:r>
            <a:r>
              <a:rPr lang="ru-RU" sz="2600" b="1" dirty="0" smtClean="0">
                <a:latin typeface="Ariston" panose="03000400000000000000" pitchFamily="66" charset="0"/>
              </a:rPr>
              <a:t> буржуазного </a:t>
            </a:r>
            <a:r>
              <a:rPr lang="ru-RU" sz="2600" b="1" dirty="0" err="1" smtClean="0">
                <a:latin typeface="Ariston" panose="03000400000000000000" pitchFamily="66" charset="0"/>
              </a:rPr>
              <a:t>оточення</a:t>
            </a:r>
            <a:r>
              <a:rPr lang="ru-RU" sz="2600" b="1" dirty="0" smtClean="0">
                <a:latin typeface="Ariston" panose="03000400000000000000" pitchFamily="66" charset="0"/>
              </a:rPr>
              <a:t>, з </a:t>
            </a:r>
            <a:r>
              <a:rPr lang="ru-RU" sz="2600" b="1" dirty="0" err="1" smtClean="0">
                <a:latin typeface="Ariston" panose="03000400000000000000" pitchFamily="66" charset="0"/>
              </a:rPr>
              <a:t>яким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він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воював</a:t>
            </a:r>
            <a:r>
              <a:rPr lang="ru-RU" sz="2600" b="1" dirty="0" smtClean="0">
                <a:latin typeface="Ariston" panose="03000400000000000000" pitchFamily="66" charset="0"/>
              </a:rPr>
              <a:t> до </a:t>
            </a:r>
            <a:r>
              <a:rPr lang="ru-RU" sz="2600" b="1" dirty="0" err="1" smtClean="0">
                <a:latin typeface="Ariston" panose="03000400000000000000" pitchFamily="66" charset="0"/>
              </a:rPr>
              <a:t>останньої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миті</a:t>
            </a:r>
            <a:r>
              <a:rPr lang="ru-RU" sz="2600" b="1" dirty="0" smtClean="0">
                <a:latin typeface="Ariston" panose="03000400000000000000" pitchFamily="66" charset="0"/>
              </a:rPr>
              <a:t> </a:t>
            </a:r>
            <a:r>
              <a:rPr lang="ru-RU" sz="2600" b="1" dirty="0" err="1" smtClean="0">
                <a:latin typeface="Ariston" panose="03000400000000000000" pitchFamily="66" charset="0"/>
              </a:rPr>
              <a:t>свого</a:t>
            </a:r>
            <a:r>
              <a:rPr lang="ru-RU" sz="2600" b="1" dirty="0" smtClean="0">
                <a:latin typeface="Ariston" panose="03000400000000000000" pitchFamily="66" charset="0"/>
              </a:rPr>
              <a:t> земного шляху. </a:t>
            </a:r>
            <a:endParaRPr lang="ru-RU" sz="26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ston" panose="03000400000000000000" pitchFamily="66" charset="0"/>
              </a:rPr>
              <a:t>Способу </a:t>
            </a:r>
            <a:r>
              <a:rPr lang="ru-RU" sz="2800" b="1" dirty="0" err="1" smtClean="0">
                <a:latin typeface="Ariston" panose="03000400000000000000" pitchFamily="66" charset="0"/>
              </a:rPr>
              <a:t>життя</a:t>
            </a:r>
            <a:r>
              <a:rPr lang="ru-RU" sz="2800" b="1" dirty="0" smtClean="0">
                <a:latin typeface="Ariston" panose="03000400000000000000" pitchFamily="66" charset="0"/>
              </a:rPr>
              <a:t> Рембо </a:t>
            </a:r>
            <a:r>
              <a:rPr lang="ru-RU" sz="2800" b="1" dirty="0" err="1" smtClean="0">
                <a:latin typeface="Ariston" panose="03000400000000000000" pitchFamily="66" charset="0"/>
              </a:rPr>
              <a:t>відповідали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його</a:t>
            </a:r>
            <a:r>
              <a:rPr lang="ru-RU" sz="2800" b="1" dirty="0" smtClean="0">
                <a:latin typeface="Ariston" panose="03000400000000000000" pitchFamily="66" charset="0"/>
              </a:rPr>
              <a:t> погляди - </a:t>
            </a:r>
            <a:r>
              <a:rPr lang="ru-RU" sz="2800" b="1" dirty="0" err="1" smtClean="0">
                <a:latin typeface="Ariston" panose="03000400000000000000" pitchFamily="66" charset="0"/>
              </a:rPr>
              <a:t>радикальні</a:t>
            </a:r>
            <a:r>
              <a:rPr lang="ru-RU" sz="2800" b="1" dirty="0" smtClean="0">
                <a:latin typeface="Ariston" panose="03000400000000000000" pitchFamily="66" charset="0"/>
              </a:rPr>
              <a:t> й </a:t>
            </a:r>
            <a:r>
              <a:rPr lang="ru-RU" sz="2800" b="1" dirty="0" err="1" smtClean="0">
                <a:latin typeface="Ariston" panose="03000400000000000000" pitchFamily="66" charset="0"/>
              </a:rPr>
              <a:t>несподівані</a:t>
            </a:r>
            <a:r>
              <a:rPr lang="ru-RU" sz="2800" b="1" dirty="0" smtClean="0">
                <a:latin typeface="Ariston" panose="03000400000000000000" pitchFamily="66" charset="0"/>
              </a:rPr>
              <a:t>. </a:t>
            </a:r>
            <a:r>
              <a:rPr lang="ru-RU" sz="2800" b="1" dirty="0" err="1" smtClean="0">
                <a:latin typeface="Ariston" panose="03000400000000000000" pitchFamily="66" charset="0"/>
              </a:rPr>
              <a:t>Він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був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послідовним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бунтівником</a:t>
            </a:r>
            <a:r>
              <a:rPr lang="ru-RU" sz="2800" b="1" dirty="0" smtClean="0">
                <a:latin typeface="Ariston" panose="03000400000000000000" pitchFamily="66" charset="0"/>
              </a:rPr>
              <a:t> і </a:t>
            </a:r>
            <a:r>
              <a:rPr lang="ru-RU" sz="2800" b="1" dirty="0" err="1" smtClean="0">
                <a:latin typeface="Ariston" panose="03000400000000000000" pitchFamily="66" charset="0"/>
              </a:rPr>
              <a:t>рішуче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відмовлявся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від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усіх</a:t>
            </a:r>
            <a:r>
              <a:rPr lang="ru-RU" sz="2800" b="1" dirty="0" smtClean="0">
                <a:latin typeface="Ariston" panose="03000400000000000000" pitchFamily="66" charset="0"/>
              </a:rPr>
              <a:t> форм </a:t>
            </a:r>
            <a:r>
              <a:rPr lang="ru-RU" sz="2800" b="1" dirty="0" err="1" smtClean="0">
                <a:latin typeface="Ariston" panose="03000400000000000000" pitchFamily="66" charset="0"/>
              </a:rPr>
              <a:t>цивілізації</a:t>
            </a:r>
            <a:r>
              <a:rPr lang="ru-RU" sz="2800" b="1" dirty="0" smtClean="0">
                <a:latin typeface="Ariston" panose="03000400000000000000" pitchFamily="66" charset="0"/>
              </a:rPr>
              <a:t>, яку </a:t>
            </a:r>
            <a:r>
              <a:rPr lang="ru-RU" sz="2800" b="1" dirty="0" err="1" smtClean="0">
                <a:latin typeface="Ariston" panose="03000400000000000000" pitchFamily="66" charset="0"/>
              </a:rPr>
              <a:t>оголосив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втіленням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буржуазності</a:t>
            </a:r>
            <a:r>
              <a:rPr lang="ru-RU" sz="2800" b="1" dirty="0" smtClean="0">
                <a:latin typeface="Ariston" panose="03000400000000000000" pitchFamily="66" charset="0"/>
              </a:rPr>
              <a:t>. У </a:t>
            </a:r>
            <a:r>
              <a:rPr lang="ru-RU" sz="2800" b="1" dirty="0" err="1" smtClean="0">
                <a:latin typeface="Ariston" panose="03000400000000000000" pitchFamily="66" charset="0"/>
              </a:rPr>
              <a:t>віршах</a:t>
            </a:r>
            <a:r>
              <a:rPr lang="ru-RU" sz="2800" b="1" dirty="0" smtClean="0">
                <a:latin typeface="Ariston" panose="03000400000000000000" pitchFamily="66" charset="0"/>
              </a:rPr>
              <a:t> Рембо </a:t>
            </a:r>
            <a:r>
              <a:rPr lang="ru-RU" sz="2800" b="1" dirty="0" err="1" smtClean="0">
                <a:latin typeface="Ariston" panose="03000400000000000000" pitchFamily="66" charset="0"/>
              </a:rPr>
              <a:t>висловлює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співчуття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тим</a:t>
            </a:r>
            <a:r>
              <a:rPr lang="ru-RU" sz="2800" b="1" dirty="0" smtClean="0">
                <a:latin typeface="Ariston" panose="03000400000000000000" pitchFamily="66" charset="0"/>
              </a:rPr>
              <a:t>, </a:t>
            </a:r>
            <a:r>
              <a:rPr lang="ru-RU" sz="2800" b="1" dirty="0" err="1" smtClean="0">
                <a:latin typeface="Ariston" panose="03000400000000000000" pitchFamily="66" charset="0"/>
              </a:rPr>
              <a:t>хто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страждає</a:t>
            </a:r>
            <a:r>
              <a:rPr lang="ru-RU" sz="2800" b="1" dirty="0" smtClean="0">
                <a:latin typeface="Ariston" panose="03000400000000000000" pitchFamily="66" charset="0"/>
              </a:rPr>
              <a:t>: </a:t>
            </a:r>
            <a:r>
              <a:rPr lang="ru-RU" sz="2800" b="1" dirty="0" err="1" smtClean="0">
                <a:latin typeface="Ariston" panose="03000400000000000000" pitchFamily="66" charset="0"/>
              </a:rPr>
              <a:t>бідним</a:t>
            </a:r>
            <a:r>
              <a:rPr lang="ru-RU" sz="2800" b="1" dirty="0" smtClean="0">
                <a:latin typeface="Ariston" panose="03000400000000000000" pitchFamily="66" charset="0"/>
              </a:rPr>
              <a:t>, сиротам, </a:t>
            </a:r>
            <a:r>
              <a:rPr lang="ru-RU" sz="2800" b="1" dirty="0" err="1" smtClean="0">
                <a:latin typeface="Ariston" panose="03000400000000000000" pitchFamily="66" charset="0"/>
              </a:rPr>
              <a:t>робітникам</a:t>
            </a:r>
            <a:r>
              <a:rPr lang="ru-RU" sz="2800" b="1" dirty="0" smtClean="0">
                <a:latin typeface="Ariston" panose="03000400000000000000" pitchFamily="66" charset="0"/>
              </a:rPr>
              <a:t>, солдатам.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30689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atin typeface="Ariston" panose="03000400000000000000" pitchFamily="66" charset="0"/>
              </a:rPr>
              <a:t>Типовим</a:t>
            </a:r>
            <a:r>
              <a:rPr lang="ru-RU" sz="2800" b="1" dirty="0" smtClean="0">
                <a:latin typeface="Ariston" panose="03000400000000000000" pitchFamily="66" charset="0"/>
              </a:rPr>
              <a:t> у </a:t>
            </a:r>
            <a:r>
              <a:rPr lang="ru-RU" sz="2800" b="1" dirty="0" err="1" smtClean="0">
                <a:latin typeface="Ariston" panose="03000400000000000000" pitchFamily="66" charset="0"/>
              </a:rPr>
              <a:t>цьому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плані</a:t>
            </a:r>
            <a:r>
              <a:rPr lang="ru-RU" sz="2800" b="1" dirty="0" smtClean="0">
                <a:latin typeface="Ariston" panose="03000400000000000000" pitchFamily="66" charset="0"/>
              </a:rPr>
              <a:t>  є </a:t>
            </a:r>
            <a:r>
              <a:rPr lang="ru-RU" sz="2800" b="1" dirty="0" err="1" smtClean="0">
                <a:latin typeface="Ariston" panose="03000400000000000000" pitchFamily="66" charset="0"/>
              </a:rPr>
              <a:t>вірш</a:t>
            </a:r>
            <a:r>
              <a:rPr lang="ru-RU" sz="2800" b="1" dirty="0" smtClean="0">
                <a:latin typeface="Ariston" panose="03000400000000000000" pitchFamily="66" charset="0"/>
              </a:rPr>
              <a:t> «Руки </a:t>
            </a:r>
            <a:r>
              <a:rPr lang="ru-RU" sz="2800" b="1" dirty="0" err="1" smtClean="0">
                <a:latin typeface="Ariston" panose="03000400000000000000" pitchFamily="66" charset="0"/>
              </a:rPr>
              <a:t>Жанни-Марі</a:t>
            </a:r>
            <a:r>
              <a:rPr lang="ru-RU" sz="2800" b="1" dirty="0" smtClean="0">
                <a:latin typeface="Ariston" panose="03000400000000000000" pitchFamily="66" charset="0"/>
              </a:rPr>
              <a:t>». </a:t>
            </a:r>
            <a:endParaRPr lang="ru-RU" sz="28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Ariston" panose="03000400000000000000" pitchFamily="66" charset="0"/>
              </a:rPr>
              <a:t>Руки - </a:t>
            </a:r>
            <a:r>
              <a:rPr lang="ru-RU" sz="2800" b="1" dirty="0" err="1" smtClean="0">
                <a:latin typeface="Ariston" panose="03000400000000000000" pitchFamily="66" charset="0"/>
              </a:rPr>
              <a:t>втілення</a:t>
            </a:r>
            <a:r>
              <a:rPr lang="ru-RU" sz="2800" b="1" dirty="0" smtClean="0">
                <a:latin typeface="Ariston" panose="03000400000000000000" pitchFamily="66" charset="0"/>
              </a:rPr>
              <a:t> народного болю - </a:t>
            </a:r>
            <a:r>
              <a:rPr lang="ru-RU" sz="2800" b="1" dirty="0" err="1" smtClean="0">
                <a:latin typeface="Ariston" panose="03000400000000000000" pitchFamily="66" charset="0"/>
              </a:rPr>
              <a:t>створені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лише</a:t>
            </a:r>
            <a:r>
              <a:rPr lang="ru-RU" sz="2800" b="1" dirty="0" smtClean="0">
                <a:latin typeface="Ariston" panose="03000400000000000000" pitchFamily="66" charset="0"/>
              </a:rPr>
              <a:t> для того, </a:t>
            </a:r>
            <a:r>
              <a:rPr lang="ru-RU" sz="2800" b="1" dirty="0" err="1" smtClean="0">
                <a:latin typeface="Ariston" panose="03000400000000000000" pitchFamily="66" charset="0"/>
              </a:rPr>
              <a:t>щоб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сіяти</a:t>
            </a:r>
            <a:r>
              <a:rPr lang="ru-RU" sz="2800" b="1" dirty="0" smtClean="0">
                <a:latin typeface="Ariston" panose="03000400000000000000" pitchFamily="66" charset="0"/>
              </a:rPr>
              <a:t> смерть ворогам. </a:t>
            </a:r>
            <a:endParaRPr lang="en-US" sz="2800" b="1" dirty="0" smtClean="0">
              <a:latin typeface="Ariston" panose="03000400000000000000" pitchFamily="66" charset="0"/>
            </a:endParaRPr>
          </a:p>
          <a:p>
            <a:pPr marL="0" indent="0">
              <a:buNone/>
            </a:pPr>
            <a:endParaRPr lang="ru-RU" b="1" dirty="0" smtClean="0">
              <a:latin typeface="Ariston" panose="03000400000000000000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ston" panose="03000400000000000000" pitchFamily="66" charset="0"/>
              </a:rPr>
              <a:t>                 </a:t>
            </a:r>
            <a:r>
              <a:rPr lang="ru-RU" b="1" dirty="0" err="1" smtClean="0">
                <a:latin typeface="Ariston" panose="03000400000000000000" pitchFamily="66" charset="0"/>
              </a:rPr>
              <a:t>Зате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вп'ялися</a:t>
            </a:r>
            <a:r>
              <a:rPr lang="ru-RU" b="1" dirty="0" smtClean="0">
                <a:latin typeface="Ariston" panose="03000400000000000000" pitchFamily="66" charset="0"/>
              </a:rPr>
              <a:t> б вам у </a:t>
            </a:r>
            <a:r>
              <a:rPr lang="ru-RU" b="1" dirty="0" err="1" smtClean="0">
                <a:latin typeface="Ariston" panose="03000400000000000000" pitchFamily="66" charset="0"/>
              </a:rPr>
              <a:t>шиї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latin typeface="Ariston" panose="03000400000000000000" pitchFamily="66" charset="0"/>
              </a:rPr>
              <a:t>                 </a:t>
            </a:r>
            <a:r>
              <a:rPr lang="ru-RU" b="1" dirty="0" err="1" smtClean="0">
                <a:latin typeface="Ariston" panose="03000400000000000000" pitchFamily="66" charset="0"/>
              </a:rPr>
              <a:t>Ці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сильні</a:t>
            </a:r>
            <a:r>
              <a:rPr lang="ru-RU" b="1" dirty="0" smtClean="0">
                <a:latin typeface="Ariston" panose="03000400000000000000" pitchFamily="66" charset="0"/>
              </a:rPr>
              <a:t> руки </a:t>
            </a:r>
            <a:r>
              <a:rPr lang="ru-RU" b="1" dirty="0" err="1" smtClean="0">
                <a:latin typeface="Ariston" panose="03000400000000000000" pitchFamily="66" charset="0"/>
              </a:rPr>
              <a:t>залюбки</a:t>
            </a:r>
            <a:r>
              <a:rPr lang="ru-RU" b="1" dirty="0" smtClean="0">
                <a:latin typeface="Ariston" panose="03000400000000000000" pitchFamily="66" charset="0"/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latin typeface="Ariston" panose="03000400000000000000" pitchFamily="66" charset="0"/>
              </a:rPr>
              <a:t>                 Вони б вас </a:t>
            </a:r>
            <a:r>
              <a:rPr lang="ru-RU" b="1" dirty="0" err="1" smtClean="0">
                <a:latin typeface="Ariston" panose="03000400000000000000" pitchFamily="66" charset="0"/>
              </a:rPr>
              <a:t>всіх</a:t>
            </a:r>
            <a:r>
              <a:rPr lang="ru-RU" b="1" dirty="0" smtClean="0">
                <a:latin typeface="Ariston" panose="03000400000000000000" pitchFamily="66" charset="0"/>
              </a:rPr>
              <a:t> передушили, </a:t>
            </a:r>
          </a:p>
          <a:p>
            <a:pPr marL="0" indent="0">
              <a:buNone/>
            </a:pPr>
            <a:r>
              <a:rPr lang="ru-RU" b="1" dirty="0" smtClean="0">
                <a:latin typeface="Ariston" panose="03000400000000000000" pitchFamily="66" charset="0"/>
              </a:rPr>
              <a:t>                 </a:t>
            </a:r>
            <a:r>
              <a:rPr lang="ru-RU" b="1" dirty="0" err="1" smtClean="0">
                <a:latin typeface="Ariston" panose="03000400000000000000" pitchFamily="66" charset="0"/>
              </a:rPr>
              <a:t>Нікчемні</a:t>
            </a:r>
            <a:r>
              <a:rPr lang="ru-RU" b="1" dirty="0" smtClean="0">
                <a:latin typeface="Ariston" panose="03000400000000000000" pitchFamily="66" charset="0"/>
              </a:rPr>
              <a:t>, </a:t>
            </a:r>
            <a:r>
              <a:rPr lang="ru-RU" b="1" dirty="0" err="1" smtClean="0">
                <a:latin typeface="Ariston" panose="03000400000000000000" pitchFamily="66" charset="0"/>
              </a:rPr>
              <a:t>пещені</a:t>
            </a:r>
            <a:r>
              <a:rPr lang="ru-RU" b="1" dirty="0" smtClean="0">
                <a:latin typeface="Ariston" panose="03000400000000000000" pitchFamily="66" charset="0"/>
              </a:rPr>
              <a:t> ляльки!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ston" panose="03000400000000000000" pitchFamily="66" charset="0"/>
              </a:rPr>
              <a:t>Ось </a:t>
            </a:r>
            <a:r>
              <a:rPr lang="ru-RU" b="1" dirty="0" err="1" smtClean="0">
                <a:latin typeface="Ariston" panose="03000400000000000000" pitchFamily="66" charset="0"/>
              </a:rPr>
              <a:t>такі</a:t>
            </a:r>
            <a:r>
              <a:rPr lang="ru-RU" b="1" dirty="0" smtClean="0">
                <a:latin typeface="Ariston" panose="03000400000000000000" pitchFamily="66" charset="0"/>
              </a:rPr>
              <a:t> руки </a:t>
            </a:r>
            <a:r>
              <a:rPr lang="ru-RU" b="1" dirty="0" err="1" smtClean="0">
                <a:latin typeface="Ariston" panose="03000400000000000000" pitchFamily="66" charset="0"/>
              </a:rPr>
              <a:t>цілує</a:t>
            </a:r>
            <a:r>
              <a:rPr lang="ru-RU" b="1" dirty="0" smtClean="0">
                <a:latin typeface="Ariston" panose="03000400000000000000" pitchFamily="66" charset="0"/>
              </a:rPr>
              <a:t> поет  «</a:t>
            </a:r>
            <a:r>
              <a:rPr lang="ru-RU" b="1" dirty="0" err="1" smtClean="0">
                <a:latin typeface="Ariston" panose="03000400000000000000" pitchFamily="66" charset="0"/>
              </a:rPr>
              <a:t>святими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цілунками</a:t>
            </a:r>
            <a:r>
              <a:rPr lang="ru-RU" b="1" dirty="0" smtClean="0">
                <a:latin typeface="Ariston" panose="03000400000000000000" pitchFamily="66" charset="0"/>
              </a:rPr>
              <a:t> Бунтаря!». </a:t>
            </a:r>
            <a:r>
              <a:rPr lang="ru-RU" b="1" dirty="0" err="1" smtClean="0">
                <a:latin typeface="Ariston" panose="03000400000000000000" pitchFamily="66" charset="0"/>
              </a:rPr>
              <a:t>Вірш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вражає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своєю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агресивністю</a:t>
            </a:r>
            <a:r>
              <a:rPr lang="ru-RU" b="1" dirty="0" smtClean="0">
                <a:latin typeface="Ariston" panose="03000400000000000000" pitchFamily="66" charset="0"/>
              </a:rPr>
              <a:t>, </a:t>
            </a:r>
            <a:r>
              <a:rPr lang="ru-RU" b="1" dirty="0" err="1" smtClean="0">
                <a:latin typeface="Ariston" panose="03000400000000000000" pitchFamily="66" charset="0"/>
              </a:rPr>
              <a:t>різкою</a:t>
            </a:r>
            <a:r>
              <a:rPr lang="ru-RU" b="1" dirty="0" smtClean="0">
                <a:latin typeface="Ariston" panose="03000400000000000000" pitchFamily="66" charset="0"/>
              </a:rPr>
              <a:t>, </a:t>
            </a:r>
            <a:r>
              <a:rPr lang="ru-RU" b="1" dirty="0" err="1" smtClean="0">
                <a:latin typeface="Ariston" panose="03000400000000000000" pitchFamily="66" charset="0"/>
              </a:rPr>
              <a:t>навантаженою</a:t>
            </a:r>
            <a:r>
              <a:rPr lang="ru-RU" b="1" dirty="0" smtClean="0">
                <a:latin typeface="Ariston" panose="03000400000000000000" pitchFamily="66" charset="0"/>
              </a:rPr>
              <a:t> негативною </a:t>
            </a:r>
            <a:r>
              <a:rPr lang="ru-RU" b="1" dirty="0" err="1" smtClean="0">
                <a:latin typeface="Ariston" panose="03000400000000000000" pitchFamily="66" charset="0"/>
              </a:rPr>
              <a:t>енергією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лексикою</a:t>
            </a:r>
            <a:r>
              <a:rPr lang="ru-RU" b="1" dirty="0" smtClean="0">
                <a:latin typeface="Ariston" panose="03000400000000000000" pitchFamily="66" charset="0"/>
              </a:rPr>
              <a:t>. </a:t>
            </a:r>
            <a:r>
              <a:rPr lang="ru-RU" b="1" dirty="0" err="1" smtClean="0">
                <a:latin typeface="Ariston" panose="03000400000000000000" pitchFamily="66" charset="0"/>
              </a:rPr>
              <a:t>Це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виклик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світові</a:t>
            </a:r>
            <a:r>
              <a:rPr lang="ru-RU" b="1" dirty="0" smtClean="0">
                <a:latin typeface="Ariston" panose="03000400000000000000" pitchFamily="66" charset="0"/>
              </a:rPr>
              <a:t>, для </a:t>
            </a:r>
            <a:r>
              <a:rPr lang="ru-RU" b="1" dirty="0" err="1" smtClean="0">
                <a:latin typeface="Ariston" panose="03000400000000000000" pitchFamily="66" charset="0"/>
              </a:rPr>
              <a:t>якого</a:t>
            </a:r>
            <a:r>
              <a:rPr lang="ru-RU" b="1" dirty="0" smtClean="0">
                <a:latin typeface="Ariston" panose="03000400000000000000" pitchFamily="66" charset="0"/>
              </a:rPr>
              <a:t> поет, </a:t>
            </a:r>
            <a:r>
              <a:rPr lang="ru-RU" b="1" dirty="0" err="1" smtClean="0">
                <a:latin typeface="Ariston" panose="03000400000000000000" pitchFamily="66" charset="0"/>
              </a:rPr>
              <a:t>крім</a:t>
            </a:r>
            <a:r>
              <a:rPr lang="ru-RU" b="1" dirty="0" smtClean="0">
                <a:latin typeface="Ariston" panose="03000400000000000000" pitchFamily="66" charset="0"/>
              </a:rPr>
              <a:t> </a:t>
            </a:r>
            <a:r>
              <a:rPr lang="ru-RU" b="1" dirty="0" err="1" smtClean="0">
                <a:latin typeface="Ariston" panose="03000400000000000000" pitchFamily="66" charset="0"/>
              </a:rPr>
              <a:t>смерті</a:t>
            </a:r>
            <a:r>
              <a:rPr lang="ru-RU" b="1" dirty="0" smtClean="0">
                <a:latin typeface="Ariston" panose="03000400000000000000" pitchFamily="66" charset="0"/>
              </a:rPr>
              <a:t>, </a:t>
            </a:r>
            <a:r>
              <a:rPr lang="ru-RU" b="1" dirty="0" err="1" smtClean="0">
                <a:latin typeface="Ariston" panose="03000400000000000000" pitchFamily="66" charset="0"/>
              </a:rPr>
              <a:t>нічого</a:t>
            </a:r>
            <a:r>
              <a:rPr lang="ru-RU" b="1" dirty="0" smtClean="0">
                <a:latin typeface="Ariston" panose="03000400000000000000" pitchFamily="66" charset="0"/>
              </a:rPr>
              <a:t> не </a:t>
            </a:r>
            <a:r>
              <a:rPr lang="ru-RU" b="1" dirty="0" err="1" smtClean="0">
                <a:latin typeface="Ariston" panose="03000400000000000000" pitchFamily="66" charset="0"/>
              </a:rPr>
              <a:t>передбачає</a:t>
            </a:r>
            <a:r>
              <a:rPr lang="ru-RU" b="1" dirty="0" smtClean="0">
                <a:latin typeface="Ariston" panose="03000400000000000000" pitchFamily="66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Ariston" panose="03000400000000000000" pitchFamily="66" charset="0"/>
              </a:rPr>
              <a:t>Протягом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наступних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п'яти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років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Артюр</a:t>
            </a:r>
            <a:r>
              <a:rPr lang="ru-RU" sz="2800" b="1" dirty="0" smtClean="0">
                <a:latin typeface="Ariston" panose="03000400000000000000" pitchFamily="66" charset="0"/>
              </a:rPr>
              <a:t> Рембо </a:t>
            </a:r>
            <a:r>
              <a:rPr lang="ru-RU" sz="2800" b="1" dirty="0" err="1" smtClean="0">
                <a:latin typeface="Ariston" panose="03000400000000000000" pitchFamily="66" charset="0"/>
              </a:rPr>
              <a:t>цілком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віддається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творчості</a:t>
            </a:r>
            <a:r>
              <a:rPr lang="ru-RU" sz="2800" b="1" dirty="0" smtClean="0">
                <a:latin typeface="Ariston" panose="03000400000000000000" pitchFamily="66" charset="0"/>
              </a:rPr>
              <a:t>, </a:t>
            </a:r>
            <a:r>
              <a:rPr lang="ru-RU" sz="2800" b="1" dirty="0" err="1" smtClean="0">
                <a:latin typeface="Ariston" panose="03000400000000000000" pitchFamily="66" charset="0"/>
              </a:rPr>
              <a:t>більшу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частину</a:t>
            </a:r>
            <a:r>
              <a:rPr lang="ru-RU" sz="2800" b="1" dirty="0" smtClean="0">
                <a:latin typeface="Ariston" panose="03000400000000000000" pitchFamily="66" charset="0"/>
              </a:rPr>
              <a:t> часу </a:t>
            </a:r>
            <a:r>
              <a:rPr lang="ru-RU" sz="2800" b="1" dirty="0" err="1" smtClean="0">
                <a:latin typeface="Ariston" panose="03000400000000000000" pitchFamily="66" charset="0"/>
              </a:rPr>
              <a:t>мандруючи</a:t>
            </a:r>
            <a:r>
              <a:rPr lang="ru-RU" sz="2800" b="1" dirty="0" smtClean="0">
                <a:latin typeface="Ariston" panose="03000400000000000000" pitchFamily="66" charset="0"/>
              </a:rPr>
              <a:t> з Полем Верленом </a:t>
            </a:r>
            <a:r>
              <a:rPr lang="ru-RU" sz="2800" b="1" dirty="0" err="1" smtClean="0">
                <a:latin typeface="Ariston" panose="03000400000000000000" pitchFamily="66" charset="0"/>
              </a:rPr>
              <a:t>північною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Європою</a:t>
            </a:r>
            <a:r>
              <a:rPr lang="ru-RU" sz="2800" b="1" dirty="0" smtClean="0">
                <a:latin typeface="Ariston" panose="03000400000000000000" pitchFamily="66" charset="0"/>
              </a:rPr>
              <a:t>, </a:t>
            </a:r>
            <a:r>
              <a:rPr lang="ru-RU" sz="2800" b="1" dirty="0" err="1" smtClean="0">
                <a:latin typeface="Ariston" panose="03000400000000000000" pitchFamily="66" charset="0"/>
              </a:rPr>
              <a:t>їхні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стосунки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припиняються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після</a:t>
            </a:r>
            <a:r>
              <a:rPr lang="ru-RU" sz="2800" b="1" dirty="0" smtClean="0">
                <a:latin typeface="Ariston" panose="03000400000000000000" pitchFamily="66" charset="0"/>
              </a:rPr>
              <a:t> 10 </a:t>
            </a:r>
            <a:r>
              <a:rPr lang="ru-RU" sz="2800" b="1" dirty="0" err="1" smtClean="0">
                <a:latin typeface="Ariston" panose="03000400000000000000" pitchFamily="66" charset="0"/>
              </a:rPr>
              <a:t>липня</a:t>
            </a:r>
            <a:r>
              <a:rPr lang="ru-RU" sz="2800" b="1" dirty="0" smtClean="0">
                <a:latin typeface="Ariston" panose="03000400000000000000" pitchFamily="66" charset="0"/>
              </a:rPr>
              <a:t> 1873 року, коли Верлен  поранив </a:t>
            </a:r>
            <a:r>
              <a:rPr lang="ru-RU" sz="2800" b="1" dirty="0" err="1" smtClean="0">
                <a:latin typeface="Ariston" panose="03000400000000000000" pitchFamily="66" charset="0"/>
              </a:rPr>
              <a:t>свого</a:t>
            </a:r>
            <a:r>
              <a:rPr lang="ru-RU" sz="2800" b="1" dirty="0" smtClean="0">
                <a:latin typeface="Ariston" panose="03000400000000000000" pitchFamily="66" charset="0"/>
              </a:rPr>
              <a:t> друга </a:t>
            </a:r>
            <a:r>
              <a:rPr lang="ru-RU" sz="2800" b="1" dirty="0" err="1" smtClean="0">
                <a:latin typeface="Ariston" panose="03000400000000000000" pitchFamily="66" charset="0"/>
              </a:rPr>
              <a:t>пострілом</a:t>
            </a:r>
            <a:r>
              <a:rPr lang="ru-RU" sz="2800" b="1" dirty="0" smtClean="0">
                <a:latin typeface="Ariston" panose="03000400000000000000" pitchFamily="66" charset="0"/>
              </a:rPr>
              <a:t> з револьвера і </a:t>
            </a:r>
            <a:r>
              <a:rPr lang="ru-RU" sz="2800" b="1" dirty="0" err="1" smtClean="0">
                <a:latin typeface="Ariston" panose="03000400000000000000" pitchFamily="66" charset="0"/>
              </a:rPr>
              <a:t>потрапив</a:t>
            </a:r>
            <a:r>
              <a:rPr lang="ru-RU" sz="2800" b="1" dirty="0" smtClean="0">
                <a:latin typeface="Ariston" panose="03000400000000000000" pitchFamily="66" charset="0"/>
              </a:rPr>
              <a:t> до </a:t>
            </a:r>
            <a:r>
              <a:rPr lang="ru-RU" sz="2800" b="1" dirty="0" err="1" smtClean="0">
                <a:latin typeface="Ariston" panose="03000400000000000000" pitchFamily="66" charset="0"/>
              </a:rPr>
              <a:t>в'язниці</a:t>
            </a:r>
            <a:r>
              <a:rPr lang="ru-RU" sz="2800" b="1" dirty="0" smtClean="0">
                <a:latin typeface="Ariston" panose="03000400000000000000" pitchFamily="66" charset="0"/>
              </a:rPr>
              <a:t>. </a:t>
            </a:r>
            <a:r>
              <a:rPr lang="ru-RU" sz="2800" b="1" dirty="0" err="1" smtClean="0">
                <a:latin typeface="Ariston" panose="03000400000000000000" pitchFamily="66" charset="0"/>
              </a:rPr>
              <a:t>Поети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зустрічаються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востаннє</a:t>
            </a:r>
            <a:r>
              <a:rPr lang="ru-RU" sz="2800" b="1" dirty="0" smtClean="0">
                <a:latin typeface="Ariston" panose="03000400000000000000" pitchFamily="66" charset="0"/>
              </a:rPr>
              <a:t> 1875 р. у </a:t>
            </a:r>
            <a:r>
              <a:rPr lang="ru-RU" sz="2800" b="1" dirty="0" err="1" smtClean="0">
                <a:latin typeface="Ariston" panose="03000400000000000000" pitchFamily="66" charset="0"/>
              </a:rPr>
              <a:t>Штутгарті</a:t>
            </a:r>
            <a:r>
              <a:rPr lang="ru-RU" sz="2800" b="1" dirty="0" smtClean="0">
                <a:latin typeface="Ariston" panose="03000400000000000000" pitchFamily="66" charset="0"/>
              </a:rPr>
              <a:t>, </a:t>
            </a:r>
            <a:r>
              <a:rPr lang="ru-RU" sz="2800" b="1" dirty="0" err="1" smtClean="0">
                <a:latin typeface="Ariston" panose="03000400000000000000" pitchFamily="66" charset="0"/>
              </a:rPr>
              <a:t>щоб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розійтися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назавжди</a:t>
            </a:r>
            <a:r>
              <a:rPr lang="ru-RU" sz="2800" b="1" dirty="0" smtClean="0">
                <a:latin typeface="Ariston" panose="03000400000000000000" pitchFamily="66" charset="0"/>
              </a:rPr>
              <a:t>. </a:t>
            </a:r>
            <a:r>
              <a:rPr lang="ru-RU" sz="2800" b="1" dirty="0" err="1" smtClean="0">
                <a:latin typeface="Ariston" panose="03000400000000000000" pitchFamily="66" charset="0"/>
              </a:rPr>
              <a:t>Десь</a:t>
            </a:r>
            <a:r>
              <a:rPr lang="ru-RU" sz="2800" b="1" dirty="0" smtClean="0">
                <a:latin typeface="Ariston" panose="03000400000000000000" pitchFamily="66" charset="0"/>
              </a:rPr>
              <a:t> у </a:t>
            </a:r>
            <a:r>
              <a:rPr lang="ru-RU" sz="2800" b="1" dirty="0" err="1" smtClean="0">
                <a:latin typeface="Ariston" panose="03000400000000000000" pitchFamily="66" charset="0"/>
              </a:rPr>
              <a:t>цей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період</a:t>
            </a:r>
            <a:r>
              <a:rPr lang="ru-RU" sz="2800" b="1" dirty="0" smtClean="0">
                <a:latin typeface="Ariston" panose="03000400000000000000" pitchFamily="66" charset="0"/>
              </a:rPr>
              <a:t> Рембо </a:t>
            </a:r>
            <a:r>
              <a:rPr lang="ru-RU" sz="2800" b="1" dirty="0" err="1" smtClean="0">
                <a:latin typeface="Ariston" panose="03000400000000000000" pitchFamily="66" charset="0"/>
              </a:rPr>
              <a:t>вирішує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кинути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писати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вірші</a:t>
            </a:r>
            <a:r>
              <a:rPr lang="ru-RU" sz="2800" b="1" dirty="0" smtClean="0">
                <a:latin typeface="Ariston" panose="03000400000000000000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latin typeface="Ariston" panose="03000400000000000000" pitchFamily="66" charset="0"/>
              </a:rPr>
              <a:t>Після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розриву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стосунків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із</a:t>
            </a:r>
            <a:r>
              <a:rPr lang="ru-RU" sz="2800" b="1" dirty="0" smtClean="0">
                <a:latin typeface="Ariston" panose="03000400000000000000" pitchFamily="66" charset="0"/>
              </a:rPr>
              <a:t> Верленом, Рембо </a:t>
            </a:r>
            <a:r>
              <a:rPr lang="ru-RU" sz="2800" b="1" dirty="0" err="1" smtClean="0">
                <a:latin typeface="Ariston" panose="03000400000000000000" pitchFamily="66" charset="0"/>
              </a:rPr>
              <a:t>охопила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глибока</a:t>
            </a:r>
            <a:r>
              <a:rPr lang="ru-RU" sz="2800" b="1" dirty="0" smtClean="0">
                <a:latin typeface="Ariston" panose="03000400000000000000" pitchFamily="66" charset="0"/>
              </a:rPr>
              <a:t> духовна криза. </a:t>
            </a:r>
            <a:r>
              <a:rPr lang="ru-RU" sz="2800" b="1" dirty="0" err="1" smtClean="0">
                <a:latin typeface="Ariston" panose="03000400000000000000" pitchFamily="66" charset="0"/>
              </a:rPr>
              <a:t>Він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розчарувався</a:t>
            </a:r>
            <a:r>
              <a:rPr lang="ru-RU" sz="2800" b="1" dirty="0" smtClean="0">
                <a:latin typeface="Ariston" panose="03000400000000000000" pitchFamily="66" charset="0"/>
              </a:rPr>
              <a:t> в </a:t>
            </a:r>
            <a:r>
              <a:rPr lang="ru-RU" sz="2800" b="1" dirty="0" err="1" smtClean="0">
                <a:latin typeface="Ariston" panose="03000400000000000000" pitchFamily="66" charset="0"/>
              </a:rPr>
              <a:t>силі</a:t>
            </a:r>
            <a:r>
              <a:rPr lang="ru-RU" sz="2800" b="1" dirty="0" smtClean="0">
                <a:latin typeface="Ariston" panose="03000400000000000000" pitchFamily="66" charset="0"/>
              </a:rPr>
              <a:t> слова як </a:t>
            </a:r>
            <a:r>
              <a:rPr lang="ru-RU" sz="2800" b="1" dirty="0" err="1" smtClean="0">
                <a:latin typeface="Ariston" panose="03000400000000000000" pitchFamily="66" charset="0"/>
              </a:rPr>
              <a:t>засобу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перебудови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Всесвіту</a:t>
            </a:r>
            <a:r>
              <a:rPr lang="ru-RU" sz="2800" b="1" dirty="0" smtClean="0">
                <a:latin typeface="Ariston" panose="03000400000000000000" pitchFamily="66" charset="0"/>
              </a:rPr>
              <a:t>. </a:t>
            </a:r>
            <a:r>
              <a:rPr lang="ru-RU" sz="2800" b="1" dirty="0" err="1" smtClean="0">
                <a:latin typeface="Ariston" panose="03000400000000000000" pitchFamily="66" charset="0"/>
              </a:rPr>
              <a:t>Подальша</a:t>
            </a:r>
            <a:r>
              <a:rPr lang="ru-RU" sz="2800" b="1" dirty="0" smtClean="0">
                <a:latin typeface="Ariston" panose="03000400000000000000" pitchFamily="66" charset="0"/>
              </a:rPr>
              <a:t> доля </a:t>
            </a:r>
            <a:r>
              <a:rPr lang="ru-RU" sz="2800" b="1" dirty="0" err="1" smtClean="0">
                <a:latin typeface="Ariston" panose="03000400000000000000" pitchFamily="66" charset="0"/>
              </a:rPr>
              <a:t>його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віршів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поета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більше</a:t>
            </a:r>
            <a:r>
              <a:rPr lang="ru-RU" sz="2800" b="1" dirty="0" smtClean="0">
                <a:latin typeface="Ariston" panose="03000400000000000000" pitchFamily="66" charset="0"/>
              </a:rPr>
              <a:t> не </a:t>
            </a:r>
            <a:r>
              <a:rPr lang="ru-RU" sz="2800" b="1" dirty="0" err="1" smtClean="0">
                <a:latin typeface="Ariston" panose="03000400000000000000" pitchFamily="66" charset="0"/>
              </a:rPr>
              <a:t>цікавить</a:t>
            </a:r>
            <a:r>
              <a:rPr lang="ru-RU" sz="2800" b="1" dirty="0" smtClean="0">
                <a:latin typeface="Ariston" panose="03000400000000000000" pitchFamily="66" charset="0"/>
              </a:rPr>
              <a:t>, а про те, </a:t>
            </a:r>
            <a:r>
              <a:rPr lang="ru-RU" sz="2800" b="1" dirty="0" err="1" smtClean="0">
                <a:latin typeface="Ariston" panose="03000400000000000000" pitchFamily="66" charset="0"/>
              </a:rPr>
              <a:t>що</a:t>
            </a:r>
            <a:r>
              <a:rPr lang="ru-RU" sz="2800" b="1" dirty="0" smtClean="0">
                <a:latin typeface="Ariston" panose="03000400000000000000" pitchFamily="66" charset="0"/>
              </a:rPr>
              <a:t> став </a:t>
            </a:r>
            <a:r>
              <a:rPr lang="ru-RU" sz="2800" b="1" dirty="0" err="1" smtClean="0">
                <a:latin typeface="Ariston" panose="03000400000000000000" pitchFamily="66" charset="0"/>
              </a:rPr>
              <a:t>відомий</a:t>
            </a:r>
            <a:r>
              <a:rPr lang="ru-RU" sz="2800" b="1" dirty="0" smtClean="0">
                <a:latin typeface="Ariston" panose="03000400000000000000" pitchFamily="66" charset="0"/>
              </a:rPr>
              <a:t> , </a:t>
            </a:r>
            <a:r>
              <a:rPr lang="ru-RU" sz="2800" b="1" dirty="0" err="1" smtClean="0">
                <a:latin typeface="Ariston" panose="03000400000000000000" pitchFamily="66" charset="0"/>
              </a:rPr>
              <a:t>він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майже</a:t>
            </a: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r>
              <a:rPr lang="ru-RU" sz="2800" b="1" dirty="0" err="1" smtClean="0">
                <a:latin typeface="Ariston" panose="03000400000000000000" pitchFamily="66" charset="0"/>
              </a:rPr>
              <a:t>нічого</a:t>
            </a:r>
            <a:r>
              <a:rPr lang="ru-RU" sz="2800" b="1" dirty="0" smtClean="0">
                <a:latin typeface="Ariston" panose="03000400000000000000" pitchFamily="66" charset="0"/>
              </a:rPr>
              <a:t> не </a:t>
            </a:r>
            <a:r>
              <a:rPr lang="ru-RU" sz="2800" b="1" dirty="0" err="1" smtClean="0">
                <a:latin typeface="Ariston" panose="03000400000000000000" pitchFamily="66" charset="0"/>
              </a:rPr>
              <a:t>знає</a:t>
            </a:r>
            <a:r>
              <a:rPr lang="ru-RU" sz="2800" b="1" dirty="0" smtClean="0">
                <a:latin typeface="Ariston" panose="03000400000000000000" pitchFamily="66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ston" panose="03000400000000000000" pitchFamily="66" charset="0"/>
              </a:rPr>
              <a:t>За </a:t>
            </a:r>
            <a:r>
              <a:rPr lang="ru-RU" sz="2400" b="1" dirty="0" err="1" smtClean="0">
                <a:latin typeface="Ariston" panose="03000400000000000000" pitchFamily="66" charset="0"/>
              </a:rPr>
              <a:t>життя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він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опублікував</a:t>
            </a:r>
            <a:r>
              <a:rPr lang="ru-RU" sz="2400" b="1" dirty="0" smtClean="0">
                <a:latin typeface="Ariston" panose="03000400000000000000" pitchFamily="66" charset="0"/>
              </a:rPr>
              <a:t> два </a:t>
            </a:r>
            <a:r>
              <a:rPr lang="ru-RU" sz="2400" b="1" dirty="0" err="1" smtClean="0">
                <a:latin typeface="Ariston" panose="03000400000000000000" pitchFamily="66" charset="0"/>
              </a:rPr>
              <a:t>чи</a:t>
            </a:r>
            <a:r>
              <a:rPr lang="ru-RU" sz="2400" b="1" dirty="0" smtClean="0">
                <a:latin typeface="Ariston" panose="03000400000000000000" pitchFamily="66" charset="0"/>
              </a:rPr>
              <a:t> три </a:t>
            </a:r>
            <a:r>
              <a:rPr lang="ru-RU" sz="2400" b="1" dirty="0" err="1" smtClean="0">
                <a:latin typeface="Ariston" panose="03000400000000000000" pitchFamily="66" charset="0"/>
              </a:rPr>
              <a:t>вірші</a:t>
            </a:r>
            <a:r>
              <a:rPr lang="ru-RU" sz="2400" b="1" dirty="0" smtClean="0">
                <a:latin typeface="Ariston" panose="03000400000000000000" pitchFamily="66" charset="0"/>
              </a:rPr>
              <a:t> та свою </a:t>
            </a:r>
            <a:r>
              <a:rPr lang="ru-RU" sz="2400" b="1" dirty="0" err="1" smtClean="0">
                <a:latin typeface="Ariston" panose="03000400000000000000" pitchFamily="66" charset="0"/>
              </a:rPr>
              <a:t>останню</a:t>
            </a:r>
            <a:r>
              <a:rPr lang="ru-RU" sz="2400" b="1" dirty="0" smtClean="0">
                <a:latin typeface="Ariston" panose="03000400000000000000" pitchFamily="66" charset="0"/>
              </a:rPr>
              <a:t> книжку «Сезон у </a:t>
            </a:r>
            <a:r>
              <a:rPr lang="ru-RU" sz="2400" b="1" dirty="0" err="1" smtClean="0">
                <a:latin typeface="Ariston" panose="03000400000000000000" pitchFamily="66" charset="0"/>
              </a:rPr>
              <a:t>пеклі</a:t>
            </a:r>
            <a:r>
              <a:rPr lang="ru-RU" sz="2400" b="1" dirty="0" smtClean="0">
                <a:latin typeface="Ariston" panose="03000400000000000000" pitchFamily="66" charset="0"/>
              </a:rPr>
              <a:t>», яку </a:t>
            </a:r>
            <a:r>
              <a:rPr lang="ru-RU" sz="2400" b="1" dirty="0" err="1" smtClean="0">
                <a:latin typeface="Ariston" panose="03000400000000000000" pitchFamily="66" charset="0"/>
              </a:rPr>
              <a:t>ніхто</a:t>
            </a:r>
            <a:r>
              <a:rPr lang="ru-RU" sz="2400" b="1" dirty="0" smtClean="0">
                <a:latin typeface="Ariston" panose="03000400000000000000" pitchFamily="66" charset="0"/>
              </a:rPr>
              <a:t> не </a:t>
            </a:r>
            <a:r>
              <a:rPr lang="ru-RU" sz="2400" b="1" dirty="0" err="1" smtClean="0">
                <a:latin typeface="Ariston" panose="03000400000000000000" pitchFamily="66" charset="0"/>
              </a:rPr>
              <a:t>хотів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купувати</a:t>
            </a:r>
            <a:r>
              <a:rPr lang="ru-RU" sz="2400" b="1" dirty="0" smtClean="0">
                <a:latin typeface="Ariston" panose="03000400000000000000" pitchFamily="66" charset="0"/>
              </a:rPr>
              <a:t>. Але й те, </a:t>
            </a:r>
            <a:r>
              <a:rPr lang="ru-RU" sz="2400" b="1" dirty="0" err="1" smtClean="0">
                <a:latin typeface="Ariston" panose="03000400000000000000" pitchFamily="66" charset="0"/>
              </a:rPr>
              <a:t>що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було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Артюром</a:t>
            </a:r>
            <a:r>
              <a:rPr lang="ru-RU" sz="2400" b="1" dirty="0" smtClean="0">
                <a:latin typeface="Ariston" panose="03000400000000000000" pitchFamily="66" charset="0"/>
              </a:rPr>
              <a:t> Рембо </a:t>
            </a:r>
            <a:r>
              <a:rPr lang="ru-RU" sz="2400" b="1" dirty="0" err="1" smtClean="0">
                <a:latin typeface="Ariston" panose="03000400000000000000" pitchFamily="66" charset="0"/>
              </a:rPr>
              <a:t>зроблено</a:t>
            </a:r>
            <a:r>
              <a:rPr lang="ru-RU" sz="2400" b="1" dirty="0" smtClean="0">
                <a:latin typeface="Ariston" panose="03000400000000000000" pitchFamily="66" charset="0"/>
              </a:rPr>
              <a:t>, без </a:t>
            </a:r>
            <a:r>
              <a:rPr lang="ru-RU" sz="2400" b="1" dirty="0" err="1" smtClean="0">
                <a:latin typeface="Ariston" panose="03000400000000000000" pitchFamily="66" charset="0"/>
              </a:rPr>
              <a:t>перебільшення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можна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вважати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революцією</a:t>
            </a:r>
            <a:r>
              <a:rPr lang="ru-RU" sz="2400" b="1" dirty="0" smtClean="0">
                <a:latin typeface="Ariston" panose="03000400000000000000" pitchFamily="66" charset="0"/>
              </a:rPr>
              <a:t> в </a:t>
            </a:r>
            <a:r>
              <a:rPr lang="ru-RU" sz="2400" b="1" dirty="0" err="1" smtClean="0">
                <a:latin typeface="Ariston" panose="03000400000000000000" pitchFamily="66" charset="0"/>
              </a:rPr>
              <a:t>поезії</a:t>
            </a:r>
            <a:r>
              <a:rPr lang="ru-RU" sz="2400" b="1" dirty="0" smtClean="0">
                <a:latin typeface="Ariston" panose="03000400000000000000" pitchFamily="66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latin typeface="Ariston" panose="03000400000000000000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ston" panose="03000400000000000000" pitchFamily="66" charset="0"/>
              </a:rPr>
              <a:t>В 1891 </a:t>
            </a:r>
            <a:r>
              <a:rPr lang="ru-RU" sz="2400" b="1" dirty="0" err="1" smtClean="0">
                <a:latin typeface="Ariston" panose="03000400000000000000" pitchFamily="66" charset="0"/>
              </a:rPr>
              <a:t>році</a:t>
            </a:r>
            <a:r>
              <a:rPr lang="ru-RU" sz="2400" b="1" dirty="0" smtClean="0">
                <a:latin typeface="Ariston" panose="03000400000000000000" pitchFamily="66" charset="0"/>
              </a:rPr>
              <a:t> у </a:t>
            </a:r>
            <a:r>
              <a:rPr lang="ru-RU" sz="2400" b="1" dirty="0" err="1" smtClean="0">
                <a:latin typeface="Ariston" panose="03000400000000000000" pitchFamily="66" charset="0"/>
              </a:rPr>
              <a:t>нього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виникла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пухлина</a:t>
            </a:r>
            <a:r>
              <a:rPr lang="ru-RU" sz="2400" b="1" dirty="0" smtClean="0">
                <a:latin typeface="Ariston" panose="03000400000000000000" pitchFamily="66" charset="0"/>
              </a:rPr>
              <a:t> правого </a:t>
            </a:r>
            <a:r>
              <a:rPr lang="ru-RU" sz="2400" b="1" dirty="0" err="1" smtClean="0">
                <a:latin typeface="Ariston" panose="03000400000000000000" pitchFamily="66" charset="0"/>
              </a:rPr>
              <a:t>коліна</a:t>
            </a:r>
            <a:r>
              <a:rPr lang="ru-RU" sz="2400" b="1" dirty="0" smtClean="0">
                <a:latin typeface="Ariston" panose="03000400000000000000" pitchFamily="66" charset="0"/>
              </a:rPr>
              <a:t>, яка </a:t>
            </a:r>
            <a:r>
              <a:rPr lang="ru-RU" sz="2400" b="1" dirty="0" err="1" smtClean="0">
                <a:latin typeface="Ariston" panose="03000400000000000000" pitchFamily="66" charset="0"/>
              </a:rPr>
              <a:t>виявилася</a:t>
            </a:r>
            <a:r>
              <a:rPr lang="ru-RU" sz="2400" b="1" dirty="0" smtClean="0">
                <a:latin typeface="Ariston" panose="03000400000000000000" pitchFamily="66" charset="0"/>
              </a:rPr>
              <a:t> саркомою — </a:t>
            </a:r>
            <a:r>
              <a:rPr lang="ru-RU" sz="2400" b="1" dirty="0" err="1" smtClean="0">
                <a:latin typeface="Ariston" panose="03000400000000000000" pitchFamily="66" charset="0"/>
              </a:rPr>
              <a:t>наслідок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сифілісу</a:t>
            </a:r>
            <a:r>
              <a:rPr lang="ru-RU" sz="2400" b="1" dirty="0" smtClean="0">
                <a:latin typeface="Ariston" panose="03000400000000000000" pitchFamily="66" charset="0"/>
              </a:rPr>
              <a:t>. 10 листопада того ж року </a:t>
            </a:r>
            <a:r>
              <a:rPr lang="ru-RU" sz="2400" b="1" dirty="0" err="1" smtClean="0">
                <a:latin typeface="Ariston" panose="03000400000000000000" pitchFamily="66" charset="0"/>
              </a:rPr>
              <a:t>він</a:t>
            </a:r>
            <a:r>
              <a:rPr lang="ru-RU" sz="2400" b="1" dirty="0" smtClean="0">
                <a:latin typeface="Ariston" panose="03000400000000000000" pitchFamily="66" charset="0"/>
              </a:rPr>
              <a:t> помер у </a:t>
            </a:r>
            <a:r>
              <a:rPr lang="ru-RU" sz="2400" b="1" dirty="0" err="1" smtClean="0">
                <a:latin typeface="Ariston" panose="03000400000000000000" pitchFamily="66" charset="0"/>
              </a:rPr>
              <a:t>марсельській</a:t>
            </a: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r>
              <a:rPr lang="ru-RU" sz="2400" b="1" dirty="0" err="1" smtClean="0">
                <a:latin typeface="Ariston" panose="03000400000000000000" pitchFamily="66" charset="0"/>
              </a:rPr>
              <a:t>лікарні</a:t>
            </a:r>
            <a:r>
              <a:rPr lang="ru-RU" sz="2400" b="1" dirty="0" smtClean="0">
                <a:latin typeface="Ariston" panose="03000400000000000000" pitchFamily="66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latin typeface="Ariston" panose="03000400000000000000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ston" panose="03000400000000000000" pitchFamily="66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43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404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Артюр Рембо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Артюр Рембо</dc:title>
  <dc:creator>Admin</dc:creator>
  <cp:lastModifiedBy>Admin</cp:lastModifiedBy>
  <cp:revision>9</cp:revision>
  <dcterms:created xsi:type="dcterms:W3CDTF">2014-03-11T14:04:54Z</dcterms:created>
  <dcterms:modified xsi:type="dcterms:W3CDTF">2014-03-11T15:31:35Z</dcterms:modified>
</cp:coreProperties>
</file>