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CCFF"/>
    <a:srgbClr val="8585EF"/>
    <a:srgbClr val="003300"/>
    <a:srgbClr val="996633"/>
    <a:srgbClr val="66FF33"/>
    <a:srgbClr val="619565"/>
    <a:srgbClr val="5C884A"/>
    <a:srgbClr val="3A572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8" autoAdjust="0"/>
    <p:restoredTop sz="94727" autoAdjust="0"/>
  </p:normalViewPr>
  <p:slideViewPr>
    <p:cSldViewPr>
      <p:cViewPr varScale="1">
        <p:scale>
          <a:sx n="62" d="100"/>
          <a:sy n="62" d="100"/>
        </p:scale>
        <p:origin x="-159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2FCE3-8A47-4125-B618-574CE1022A03}" type="datetimeFigureOut">
              <a:rPr lang="uk-UA" smtClean="0"/>
              <a:pPr/>
              <a:t>01.04.2015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4A123-D849-4592-BBC7-1875B7ED89F4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7772400" cy="1470025"/>
          </a:xfrm>
        </p:spPr>
        <p:txBody>
          <a:bodyPr>
            <a:normAutofit/>
          </a:bodyPr>
          <a:lstStyle/>
          <a:p>
            <a:r>
              <a:rPr lang="uk-UA" sz="8800" b="1" dirty="0" smtClean="0">
                <a:solidFill>
                  <a:srgbClr val="61956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Олесь Гончар</a:t>
            </a:r>
            <a:endParaRPr lang="uk-UA" sz="8800" b="1" dirty="0">
              <a:solidFill>
                <a:srgbClr val="619565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66" name="Picture 2" descr="http://www.day.kiev.ua/sites/default/files/u52/gonchar_oles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5835" y="2276872"/>
            <a:ext cx="4658165" cy="4104456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2852936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solidFill>
                  <a:srgbClr val="003300"/>
                </a:solidFill>
                <a:latin typeface="Monotype Corsiva" pitchFamily="66" charset="0"/>
              </a:rPr>
              <a:t>“…Життя – це той рейс,</a:t>
            </a:r>
          </a:p>
          <a:p>
            <a:pPr algn="ctr"/>
            <a:r>
              <a:rPr lang="uk-UA" sz="3600" b="1" dirty="0">
                <a:solidFill>
                  <a:srgbClr val="003300"/>
                </a:solidFill>
                <a:latin typeface="Monotype Corsiva" pitchFamily="66" charset="0"/>
              </a:rPr>
              <a:t>я</a:t>
            </a:r>
            <a:r>
              <a:rPr lang="uk-UA" sz="3600" b="1" dirty="0" smtClean="0">
                <a:solidFill>
                  <a:srgbClr val="003300"/>
                </a:solidFill>
                <a:latin typeface="Monotype Corsiva" pitchFamily="66" charset="0"/>
              </a:rPr>
              <a:t>кий не повторюється,</a:t>
            </a:r>
          </a:p>
          <a:p>
            <a:pPr algn="ctr"/>
            <a:r>
              <a:rPr lang="uk-UA" sz="3600" b="1" dirty="0">
                <a:solidFill>
                  <a:srgbClr val="003300"/>
                </a:solidFill>
                <a:latin typeface="Monotype Corsiva" pitchFamily="66" charset="0"/>
              </a:rPr>
              <a:t>і</a:t>
            </a:r>
            <a:r>
              <a:rPr lang="uk-UA" sz="3600" b="1" dirty="0" smtClean="0">
                <a:solidFill>
                  <a:srgbClr val="003300"/>
                </a:solidFill>
                <a:latin typeface="Monotype Corsiva" pitchFamily="66" charset="0"/>
              </a:rPr>
              <a:t>… його треба провести достойно ”</a:t>
            </a:r>
          </a:p>
          <a:p>
            <a:pPr algn="r"/>
            <a:r>
              <a:rPr lang="uk-UA" sz="3600" dirty="0" smtClean="0">
                <a:solidFill>
                  <a:srgbClr val="003300"/>
                </a:solidFill>
                <a:latin typeface="Monotype Corsiva" pitchFamily="66" charset="0"/>
              </a:rPr>
              <a:t>О.Гончар</a:t>
            </a:r>
            <a:endParaRPr lang="uk-UA" sz="3600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60" name="Picture 8" descr="http://upload.wikimedia.org/wikipedia/uk/a/a0/Oles_Gonchar_mone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581128"/>
            <a:ext cx="3779912" cy="1909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1900808"/>
          </a:xfrm>
        </p:spPr>
        <p:txBody>
          <a:bodyPr/>
          <a:lstStyle/>
          <a:p>
            <a:pPr marL="0" indent="361950">
              <a:buNone/>
            </a:pPr>
            <a:r>
              <a:rPr lang="ru-RU" dirty="0" smtClean="0">
                <a:latin typeface="Monotype Corsiva" pitchFamily="66" charset="0"/>
              </a:rPr>
              <a:t>Помер </a:t>
            </a:r>
            <a:r>
              <a:rPr lang="ru-RU" dirty="0" err="1" smtClean="0">
                <a:latin typeface="Monotype Corsiva" pitchFamily="66" charset="0"/>
              </a:rPr>
              <a:t>український</a:t>
            </a:r>
            <a:r>
              <a:rPr lang="ru-RU" dirty="0" smtClean="0">
                <a:latin typeface="Monotype Corsiva" pitchFamily="66" charset="0"/>
              </a:rPr>
              <a:t> </a:t>
            </a:r>
            <a:r>
              <a:rPr lang="ru-RU" dirty="0" err="1" smtClean="0">
                <a:latin typeface="Monotype Corsiva" pitchFamily="66" charset="0"/>
              </a:rPr>
              <a:t>письменник</a:t>
            </a:r>
            <a:r>
              <a:rPr lang="ru-RU" dirty="0" smtClean="0">
                <a:latin typeface="Monotype Corsiva" pitchFamily="66" charset="0"/>
              </a:rPr>
              <a:t> 14 </a:t>
            </a:r>
            <a:r>
              <a:rPr lang="ru-RU" dirty="0" err="1" smtClean="0">
                <a:latin typeface="Monotype Corsiva" pitchFamily="66" charset="0"/>
              </a:rPr>
              <a:t>липня</a:t>
            </a:r>
            <a:r>
              <a:rPr lang="ru-RU" dirty="0" smtClean="0">
                <a:latin typeface="Monotype Corsiva" pitchFamily="66" charset="0"/>
              </a:rPr>
              <a:t> 1995 року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. </a:t>
            </a:r>
            <a:r>
              <a:rPr lang="ru-RU" dirty="0" err="1" smtClean="0">
                <a:latin typeface="Monotype Corsiva" pitchFamily="66" charset="0"/>
              </a:rPr>
              <a:t>Похований</a:t>
            </a:r>
            <a:r>
              <a:rPr lang="ru-RU" dirty="0" smtClean="0">
                <a:latin typeface="Monotype Corsiva" pitchFamily="66" charset="0"/>
              </a:rPr>
              <a:t> на Байковому </a:t>
            </a:r>
            <a:r>
              <a:rPr lang="ru-RU" dirty="0" err="1" smtClean="0">
                <a:latin typeface="Monotype Corsiva" pitchFamily="66" charset="0"/>
              </a:rPr>
              <a:t>кладовищі</a:t>
            </a:r>
            <a:r>
              <a:rPr lang="ru-RU" dirty="0" smtClean="0">
                <a:latin typeface="Monotype Corsiva" pitchFamily="66" charset="0"/>
              </a:rPr>
              <a:t>. У 2001 </a:t>
            </a:r>
            <a:r>
              <a:rPr lang="ru-RU" dirty="0" err="1" smtClean="0">
                <a:latin typeface="Monotype Corsiva" pitchFamily="66" charset="0"/>
              </a:rPr>
              <a:t>році</a:t>
            </a:r>
            <a:r>
              <a:rPr lang="ru-RU" dirty="0" smtClean="0">
                <a:latin typeface="Monotype Corsiva" pitchFamily="66" charset="0"/>
              </a:rPr>
              <a:t> в </a:t>
            </a:r>
            <a:r>
              <a:rPr lang="ru-RU" dirty="0" err="1" smtClean="0">
                <a:latin typeface="Monotype Corsiva" pitchFamily="66" charset="0"/>
              </a:rPr>
              <a:t>Києві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відкрито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dirty="0" err="1" smtClean="0">
                <a:latin typeface="Monotype Corsiva" pitchFamily="66" charset="0"/>
              </a:rPr>
              <a:t>пам’ятник</a:t>
            </a:r>
            <a:r>
              <a:rPr lang="ru-RU" dirty="0" smtClean="0">
                <a:latin typeface="Monotype Corsiva" pitchFamily="66" charset="0"/>
              </a:rPr>
              <a:t> </a:t>
            </a:r>
            <a:r>
              <a:rPr lang="ru-RU" dirty="0" smtClean="0">
                <a:latin typeface="Monotype Corsiva" pitchFamily="66" charset="0"/>
              </a:rPr>
              <a:t>Гончару.</a:t>
            </a:r>
            <a:endParaRPr lang="uk-UA" dirty="0" smtClean="0">
              <a:latin typeface="Monotype Corsiva" pitchFamily="66" charset="0"/>
            </a:endParaRPr>
          </a:p>
          <a:p>
            <a:endParaRPr lang="uk-UA" dirty="0"/>
          </a:p>
        </p:txBody>
      </p:sp>
      <p:pic>
        <p:nvPicPr>
          <p:cNvPr id="23554" name="Picture 2" descr="Пам'ятник Олесю Гонча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564904"/>
            <a:ext cx="3816424" cy="3425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558" name="Picture 6" descr="http://upload.wikimedia.org/wikipedia/uk/thumb/b/b6/Oles_Honchar_monument_Kyiv.jpg/250px-Oles_Honchar_monument_Kyi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0808"/>
            <a:ext cx="4211960" cy="3167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dirty="0" smtClean="0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Літературна спадщина</a:t>
            </a:r>
            <a:endParaRPr lang="uk-UA" sz="6000" dirty="0"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51520" y="1484784"/>
            <a:ext cx="2195736" cy="864096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Романи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419872" y="1484784"/>
            <a:ext cx="2195736" cy="864096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Повісті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444208" y="1484784"/>
            <a:ext cx="2304256" cy="864096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dirty="0" smtClean="0">
                <a:latin typeface="Monotype Corsiva" pitchFamily="66" charset="0"/>
              </a:rPr>
              <a:t>Збірки оповідань</a:t>
            </a:r>
            <a:endParaRPr lang="uk-UA" sz="3200" dirty="0">
              <a:latin typeface="Monotype Corsiva" pitchFamily="66" charset="0"/>
            </a:endParaRPr>
          </a:p>
        </p:txBody>
      </p:sp>
      <p:sp>
        <p:nvSpPr>
          <p:cNvPr id="8" name="Прямоугольник с двумя вырезанными соседними углами 7"/>
          <p:cNvSpPr/>
          <p:nvPr/>
        </p:nvSpPr>
        <p:spPr>
          <a:xfrm>
            <a:off x="0" y="2780928"/>
            <a:ext cx="2771800" cy="4077072"/>
          </a:xfrm>
          <a:prstGeom prst="snip2Same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Прапороносці </a:t>
            </a: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 Таврія 1952</a:t>
            </a:r>
            <a:endParaRPr lang="uk-UA" sz="2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Перекоп 1957</a:t>
            </a: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Людина </a:t>
            </a: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і зброя, </a:t>
            </a: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1960</a:t>
            </a: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Тронка 1963</a:t>
            </a: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Собор 1968</a:t>
            </a: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Циклон 1970</a:t>
            </a:r>
          </a:p>
          <a:p>
            <a:pPr algn="ctr">
              <a:buFont typeface="Wingdings" pitchFamily="2" charset="2"/>
              <a:buChar char="§"/>
            </a:pP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Берег </a:t>
            </a: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любові </a:t>
            </a:r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 1976</a:t>
            </a:r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с двумя вырезанными соседними углами 8"/>
          <p:cNvSpPr/>
          <p:nvPr/>
        </p:nvSpPr>
        <p:spPr>
          <a:xfrm>
            <a:off x="3203848" y="2780928"/>
            <a:ext cx="2808312" cy="4077072"/>
          </a:xfrm>
          <a:prstGeom prst="snip2Same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Стокозове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полі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1941)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Земля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гуде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(1947).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Микита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Братусь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(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1950)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Щоб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світився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вогник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(1954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Партизанська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іскра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Кіноповість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(1955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/>
            <a:r>
              <a:rPr lang="uk-UA" dirty="0" smtClean="0">
                <a:solidFill>
                  <a:schemeClr val="tx1"/>
                </a:solidFill>
              </a:rPr>
              <a:t/>
            </a:r>
            <a:br>
              <a:rPr lang="uk-UA" dirty="0" smtClean="0">
                <a:solidFill>
                  <a:schemeClr val="tx1"/>
                </a:solidFill>
              </a:rPr>
            </a:b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с двумя вырезанными соседними углами 9"/>
          <p:cNvSpPr/>
          <p:nvPr/>
        </p:nvSpPr>
        <p:spPr>
          <a:xfrm>
            <a:off x="6372200" y="2780928"/>
            <a:ext cx="2771800" cy="4077072"/>
          </a:xfrm>
          <a:prstGeom prst="snip2SameRect">
            <a:avLst/>
          </a:prstGeom>
          <a:gradFill flip="none" rotWithShape="1">
            <a:gsLst>
              <a:gs pos="0">
                <a:srgbClr val="66FF99">
                  <a:tint val="66000"/>
                  <a:satMod val="160000"/>
                </a:srgbClr>
              </a:gs>
              <a:gs pos="50000">
                <a:srgbClr val="66FF99">
                  <a:tint val="44500"/>
                  <a:satMod val="160000"/>
                </a:srgbClr>
              </a:gs>
              <a:gs pos="100000">
                <a:srgbClr val="66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Новели (1949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  <a:endParaRPr lang="ru-RU" sz="20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Південь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(1951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Дорога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за хмари (1953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Новели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(1954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Чари-комиші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(1958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Маша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з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Верховини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(1959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За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мить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щастя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(1964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).</a:t>
            </a:r>
          </a:p>
          <a:p>
            <a:pPr algn="ctr">
              <a:buFont typeface="Wingdings" pitchFamily="2" charset="2"/>
              <a:buChar char="§"/>
            </a:pP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Далекі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Monotype Corsiva" pitchFamily="66" charset="0"/>
              </a:rPr>
              <a:t>вогнища</a:t>
            </a:r>
            <a:r>
              <a:rPr lang="ru-RU" sz="2000" dirty="0" smtClean="0">
                <a:solidFill>
                  <a:schemeClr val="tx1"/>
                </a:solidFill>
                <a:latin typeface="Monotype Corsiva" pitchFamily="66" charset="0"/>
              </a:rPr>
              <a:t> (1987).</a:t>
            </a:r>
            <a:endParaRPr lang="uk-UA" sz="2000" dirty="0">
              <a:solidFill>
                <a:schemeClr val="tx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7956376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«… Радянський режим… намагався зробити з Гончара слугу Системи, та не зумів. Не зміг. Не вийшло і не могло вийти. Бо Олесь Гончар – і як людина, і як громадянин, і як майстер – є втіленням українського вибору.»</a:t>
            </a:r>
            <a:endParaRPr lang="uk-UA" sz="44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8000" b="1" dirty="0" smtClean="0">
                <a:solidFill>
                  <a:schemeClr val="accent1">
                    <a:lumMod val="75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Дякую за увагу</a:t>
            </a:r>
            <a:endParaRPr lang="uk-UA" sz="8000" b="1" dirty="0">
              <a:solidFill>
                <a:schemeClr val="accent1">
                  <a:lumMod val="75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Життєвий шлях</a:t>
            </a:r>
            <a:endParaRPr lang="uk-UA" sz="6000" b="1" dirty="0"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4464496" cy="4886003"/>
          </a:xfrm>
        </p:spPr>
        <p:txBody>
          <a:bodyPr>
            <a:noAutofit/>
          </a:bodyPr>
          <a:lstStyle/>
          <a:p>
            <a:pPr marL="0" indent="361950">
              <a:buNone/>
            </a:pPr>
            <a:r>
              <a:rPr lang="uk-UA" sz="2800" dirty="0">
                <a:latin typeface="Monotype Corsiva" pitchFamily="66" charset="0"/>
              </a:rPr>
              <a:t>Народився 3 квітня 1918 року в селі Ломівка </a:t>
            </a:r>
            <a:r>
              <a:rPr lang="uk-UA" sz="2800" dirty="0" smtClean="0">
                <a:latin typeface="Monotype Corsiva" pitchFamily="66" charset="0"/>
              </a:rPr>
              <a:t>неподалік Катеринослава</a:t>
            </a:r>
            <a:r>
              <a:rPr lang="uk-UA" sz="2800" dirty="0">
                <a:latin typeface="Monotype Corsiva" pitchFamily="66" charset="0"/>
              </a:rPr>
              <a:t>. Після смерті матері, коли хлопцеві було 3 </a:t>
            </a:r>
            <a:r>
              <a:rPr lang="uk-UA" sz="2800" dirty="0" smtClean="0">
                <a:latin typeface="Monotype Corsiva" pitchFamily="66" charset="0"/>
              </a:rPr>
              <a:t>роки,його </a:t>
            </a:r>
            <a:r>
              <a:rPr lang="uk-UA" sz="2800" dirty="0">
                <a:latin typeface="Monotype Corsiva" pitchFamily="66" charset="0"/>
              </a:rPr>
              <a:t>забрали на виховання дід і бабуся в </a:t>
            </a:r>
            <a:r>
              <a:rPr lang="uk-UA" sz="2800" dirty="0" smtClean="0">
                <a:latin typeface="Monotype Corsiva" pitchFamily="66" charset="0"/>
              </a:rPr>
              <a:t>село Суха </a:t>
            </a:r>
            <a:r>
              <a:rPr lang="uk-UA" sz="2800" dirty="0">
                <a:latin typeface="Monotype Corsiva" pitchFamily="66" charset="0"/>
              </a:rPr>
              <a:t>Полтавської області. Бабуся замінила </a:t>
            </a:r>
            <a:r>
              <a:rPr lang="uk-UA" sz="2800" dirty="0" smtClean="0">
                <a:latin typeface="Monotype Corsiva" pitchFamily="66" charset="0"/>
              </a:rPr>
              <a:t>майбутньому письменникові </a:t>
            </a:r>
            <a:r>
              <a:rPr lang="uk-UA" sz="2800" dirty="0">
                <a:latin typeface="Monotype Corsiva" pitchFamily="66" charset="0"/>
              </a:rPr>
              <a:t>матір</a:t>
            </a:r>
            <a:r>
              <a:rPr lang="uk-UA" sz="2800" dirty="0" smtClean="0">
                <a:latin typeface="Monotype Corsiva" pitchFamily="66" charset="0"/>
              </a:rPr>
              <a:t>. </a:t>
            </a:r>
            <a:endParaRPr lang="uk-UA" sz="2800" dirty="0">
              <a:latin typeface="Monotype Corsiva" pitchFamily="66" charset="0"/>
            </a:endParaRPr>
          </a:p>
        </p:txBody>
      </p:sp>
      <p:sp>
        <p:nvSpPr>
          <p:cNvPr id="15364" name="AutoShape 4" descr="https://encrypted-tbn0.gstatic.com/images?q=tbn:ANd9GcTdHXaHtce9GGpooiKqEOfJZdnBkdivD1X_wpOaxry0am9C2Cn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6" name="AutoShape 6" descr="https://encrypted-tbn0.gstatic.com/images?q=tbn:ANd9GcTdHXaHtce9GGpooiKqEOfJZdnBkdivD1X_wpOaxry0am9C2Cn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5368" name="AutoShape 8" descr="https://encrypted-tbn0.gstatic.com/images?q=tbn:ANd9GcTdHXaHtce9GGpooiKqEOfJZdnBkdivD1X_wpOaxry0am9C2Cn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060848"/>
            <a:ext cx="3840427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5076056" y="5517232"/>
            <a:ext cx="40679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Gabriola" pitchFamily="82" charset="0"/>
              </a:rPr>
              <a:t>Хата-музей Олеся Гончара в </a:t>
            </a:r>
            <a:r>
              <a:rPr lang="ru-RU" sz="2800" dirty="0" err="1">
                <a:latin typeface="Gabriola" pitchFamily="82" charset="0"/>
              </a:rPr>
              <a:t>селі</a:t>
            </a:r>
            <a:r>
              <a:rPr lang="ru-RU" sz="2800" dirty="0">
                <a:latin typeface="Gabriola" pitchFamily="82" charset="0"/>
              </a:rPr>
              <a:t> Суха </a:t>
            </a:r>
            <a:r>
              <a:rPr lang="ru-RU" sz="2800" dirty="0" err="1" smtClean="0">
                <a:latin typeface="Gabriola" pitchFamily="82" charset="0"/>
              </a:rPr>
              <a:t>Полтавської</a:t>
            </a:r>
            <a:r>
              <a:rPr lang="ru-RU" sz="2800" dirty="0" smtClean="0">
                <a:latin typeface="Gabriola" pitchFamily="82" charset="0"/>
              </a:rPr>
              <a:t> </a:t>
            </a:r>
            <a:r>
              <a:rPr lang="ru-RU" sz="2800" dirty="0" err="1" smtClean="0">
                <a:latin typeface="Gabriola" pitchFamily="82" charset="0"/>
              </a:rPr>
              <a:t>області</a:t>
            </a:r>
            <a:endParaRPr lang="uk-UA" sz="2800" dirty="0">
              <a:latin typeface="Gabriola" pitchFamily="8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Навчання</a:t>
            </a:r>
            <a:endParaRPr lang="uk-UA" sz="6000" b="1" dirty="0"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1124744"/>
            <a:ext cx="5292080" cy="5445224"/>
          </a:xfrm>
        </p:spPr>
        <p:txBody>
          <a:bodyPr>
            <a:noAutofit/>
          </a:bodyPr>
          <a:lstStyle/>
          <a:p>
            <a:pPr marL="0" indent="173038" algn="r">
              <a:buSzPct val="104000"/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У </a:t>
            </a:r>
            <a:r>
              <a:rPr lang="uk-UA" sz="2800" dirty="0" smtClean="0">
                <a:latin typeface="Monotype Corsiva" pitchFamily="66" charset="0"/>
              </a:rPr>
              <a:t>1933 році закінчив семирічну школу в </a:t>
            </a:r>
            <a:r>
              <a:rPr lang="uk-UA" sz="2800" dirty="0" smtClean="0">
                <a:latin typeface="Monotype Corsiva" pitchFamily="66" charset="0"/>
              </a:rPr>
              <a:t>сусідньому селі.</a:t>
            </a:r>
          </a:p>
          <a:p>
            <a:pPr marL="0" indent="173038" algn="r">
              <a:buSzPct val="104000"/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У 1933-1937 роках навчався в Харківському технікумі журналістики імені Миколи </a:t>
            </a:r>
            <a:r>
              <a:rPr lang="uk-UA" sz="2800" dirty="0" smtClean="0">
                <a:latin typeface="Monotype Corsiva" pitchFamily="66" charset="0"/>
              </a:rPr>
              <a:t>Островського.</a:t>
            </a:r>
          </a:p>
          <a:p>
            <a:pPr marL="0" indent="173038" algn="r">
              <a:buSzPct val="104000"/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 Працював </a:t>
            </a:r>
            <a:r>
              <a:rPr lang="uk-UA" sz="2800" dirty="0" smtClean="0">
                <a:latin typeface="Monotype Corsiva" pitchFamily="66" charset="0"/>
              </a:rPr>
              <a:t>учителем у с. Мануйлівка і в Харківській обласній газеті «Ленінська зміна</a:t>
            </a:r>
            <a:r>
              <a:rPr lang="uk-UA" sz="2800" dirty="0" smtClean="0">
                <a:latin typeface="Monotype Corsiva" pitchFamily="66" charset="0"/>
              </a:rPr>
              <a:t>».</a:t>
            </a:r>
          </a:p>
          <a:p>
            <a:pPr marL="0" indent="173038" algn="r">
              <a:buSzPct val="104000"/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1938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року </a:t>
            </a:r>
            <a:r>
              <a:rPr lang="ru-RU" sz="2800" dirty="0" smtClean="0">
                <a:latin typeface="Monotype Corsiva" pitchFamily="66" charset="0"/>
              </a:rPr>
              <a:t>вступив на </a:t>
            </a:r>
            <a:r>
              <a:rPr lang="ru-RU" sz="2800" dirty="0" err="1" smtClean="0">
                <a:latin typeface="Monotype Corsiva" pitchFamily="66" charset="0"/>
              </a:rPr>
              <a:t>філологічний</a:t>
            </a:r>
            <a:r>
              <a:rPr lang="ru-RU" sz="2800" dirty="0" smtClean="0">
                <a:latin typeface="Monotype Corsiva" pitchFamily="66" charset="0"/>
              </a:rPr>
              <a:t> факультет </a:t>
            </a:r>
            <a:r>
              <a:rPr lang="ru-RU" sz="2800" dirty="0" err="1" smtClean="0">
                <a:latin typeface="Monotype Corsiva" pitchFamily="66" charset="0"/>
              </a:rPr>
              <a:t>Харківського</a:t>
            </a:r>
            <a:r>
              <a:rPr lang="ru-RU" sz="2800" dirty="0" smtClean="0">
                <a:latin typeface="Monotype Corsiva" pitchFamily="66" charset="0"/>
              </a:rPr>
              <a:t> державного </a:t>
            </a:r>
            <a:r>
              <a:rPr lang="ru-RU" sz="2800" dirty="0" err="1" smtClean="0">
                <a:latin typeface="Monotype Corsiva" pitchFamily="66" charset="0"/>
              </a:rPr>
              <a:t>університету</a:t>
            </a:r>
            <a:r>
              <a:rPr lang="ru-RU" sz="2800" dirty="0" smtClean="0">
                <a:latin typeface="Monotype Corsiva" pitchFamily="66" charset="0"/>
              </a:rPr>
              <a:t>. </a:t>
            </a:r>
            <a:endParaRPr lang="uk-UA" sz="2800" dirty="0" smtClean="0">
              <a:latin typeface="Monotype Corsiva" pitchFamily="66" charset="0"/>
            </a:endParaRPr>
          </a:p>
          <a:p>
            <a:pPr marL="0" indent="173038">
              <a:buSzPct val="104000"/>
              <a:buBlip>
                <a:blip r:embed="rId2"/>
              </a:buBlip>
            </a:pPr>
            <a:endParaRPr lang="uk-UA" dirty="0">
              <a:latin typeface="Monotype Corsiva" pitchFamily="66" charset="0"/>
            </a:endParaRPr>
          </a:p>
        </p:txBody>
      </p:sp>
      <p:sp>
        <p:nvSpPr>
          <p:cNvPr id="1026" name="AutoShape 2" descr="https://encrypted-tbn2.gstatic.com/images?q=tbn:ANd9GcQPuPeRnxWyjxOcaq0E7tRM3ICm6qCd7Bk4a3dsBVY-lldRf3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5" name="Рисунок 4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155" y="3291804"/>
            <a:ext cx="2232248" cy="33241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AutoShape 4" descr="https://encrypted-tbn2.gstatic.com/images?q=tbn:ANd9GcRHSkBfXXhMgC3MjlwstndhdlSbYG59AeFgEsqf0B7P2Bedard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https://encrypted-tbn3.gstatic.com/images?q=tbn:ANd9GcTMjD7tdjYYzgnPHOxzFPQf5ZM9pux9ytUuDZ1-iliVCPgShB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 descr="220px-Гончар_О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20688"/>
            <a:ext cx="1872208" cy="2876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32" name="AutoShape 8" descr="https://encrypted-tbn3.gstatic.com/images?q=tbn:ANd9GcTMjD7tdjYYzgnPHOxzFPQf5ZM9pux9ytUuDZ1-iliVCPgShBo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4176464" cy="5544616"/>
          </a:xfrm>
        </p:spPr>
        <p:txBody>
          <a:bodyPr>
            <a:noAutofit/>
          </a:bodyPr>
          <a:lstStyle/>
          <a:p>
            <a:pPr marL="0" indent="361950">
              <a:buNone/>
              <a:tabLst>
                <a:tab pos="173038" algn="l"/>
              </a:tabLst>
            </a:pPr>
            <a:r>
              <a:rPr lang="ru-RU" sz="2800" dirty="0" smtClean="0">
                <a:latin typeface="Monotype Corsiva" pitchFamily="66" charset="0"/>
              </a:rPr>
              <a:t>У </a:t>
            </a:r>
            <a:r>
              <a:rPr lang="ru-RU" sz="2800" dirty="0" err="1" smtClean="0">
                <a:latin typeface="Monotype Corsiva" pitchFamily="66" charset="0"/>
              </a:rPr>
              <a:t>червні</a:t>
            </a:r>
            <a:r>
              <a:rPr lang="ru-RU" sz="2800" dirty="0" smtClean="0">
                <a:latin typeface="Monotype Corsiva" pitchFamily="66" charset="0"/>
              </a:rPr>
              <a:t> 1941 р. О.Гончар у </a:t>
            </a:r>
            <a:r>
              <a:rPr lang="ru-RU" sz="2800" dirty="0" err="1" smtClean="0">
                <a:latin typeface="Monotype Corsiva" pitchFamily="66" charset="0"/>
              </a:rPr>
              <a:t>пішов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добровольцем на фронт. Про долю </a:t>
            </a:r>
            <a:r>
              <a:rPr lang="ru-RU" sz="2800" dirty="0" err="1" smtClean="0">
                <a:latin typeface="Monotype Corsiva" pitchFamily="66" charset="0"/>
              </a:rPr>
              <a:t>цього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батальйону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письменник</a:t>
            </a:r>
            <a:r>
              <a:rPr lang="ru-RU" sz="2800" dirty="0" smtClean="0">
                <a:latin typeface="Monotype Corsiva" pitchFamily="66" charset="0"/>
              </a:rPr>
              <a:t> написав у </a:t>
            </a:r>
            <a:r>
              <a:rPr lang="ru-RU" sz="2800" dirty="0" err="1" smtClean="0">
                <a:latin typeface="Monotype Corsiva" pitchFamily="66" charset="0"/>
              </a:rPr>
              <a:t>романі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b="1" u="sng" dirty="0" smtClean="0">
                <a:latin typeface="Monotype Corsiva" pitchFamily="66" charset="0"/>
              </a:rPr>
              <a:t>«Людина </a:t>
            </a:r>
            <a:r>
              <a:rPr lang="ru-RU" sz="2800" b="1" u="sng" dirty="0" err="1" smtClean="0">
                <a:latin typeface="Monotype Corsiva" pitchFamily="66" charset="0"/>
              </a:rPr>
              <a:t>і</a:t>
            </a:r>
            <a:r>
              <a:rPr lang="ru-RU" sz="2800" b="1" u="sng" dirty="0" smtClean="0">
                <a:latin typeface="Monotype Corsiva" pitchFamily="66" charset="0"/>
              </a:rPr>
              <a:t> </a:t>
            </a:r>
            <a:r>
              <a:rPr lang="ru-RU" sz="2800" b="1" u="sng" dirty="0" err="1" smtClean="0">
                <a:latin typeface="Monotype Corsiva" pitchFamily="66" charset="0"/>
              </a:rPr>
              <a:t>зброя</a:t>
            </a:r>
            <a:r>
              <a:rPr lang="ru-RU" sz="2800" b="1" u="sng" dirty="0" smtClean="0">
                <a:latin typeface="Monotype Corsiva" pitchFamily="66" charset="0"/>
              </a:rPr>
              <a:t>», </a:t>
            </a:r>
            <a:r>
              <a:rPr lang="ru-RU" sz="2800" dirty="0" smtClean="0">
                <a:latin typeface="Monotype Corsiva" pitchFamily="66" charset="0"/>
              </a:rPr>
              <a:t>за </a:t>
            </a:r>
            <a:r>
              <a:rPr lang="ru-RU" sz="2800" dirty="0" err="1" smtClean="0">
                <a:latin typeface="Monotype Corsiva" pitchFamily="66" charset="0"/>
              </a:rPr>
              <a:t>який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був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нагороджений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u="sng" dirty="0" smtClean="0">
                <a:latin typeface="Monotype Corsiva" pitchFamily="66" charset="0"/>
              </a:rPr>
              <a:t>державною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</a:t>
            </a:r>
            <a:r>
              <a:rPr lang="ru-RU" sz="2800" u="sng" dirty="0" err="1" smtClean="0">
                <a:latin typeface="Monotype Corsiva" pitchFamily="66" charset="0"/>
              </a:rPr>
              <a:t>ремією</a:t>
            </a:r>
            <a:r>
              <a:rPr lang="ru-RU" sz="2800" u="sng" dirty="0" smtClean="0">
                <a:latin typeface="Monotype Corsiva" pitchFamily="66" charset="0"/>
              </a:rPr>
              <a:t> </a:t>
            </a:r>
            <a:r>
              <a:rPr lang="ru-RU" sz="2800" u="sng" dirty="0" err="1" smtClean="0">
                <a:latin typeface="Monotype Corsiva" pitchFamily="66" charset="0"/>
              </a:rPr>
              <a:t>ім</a:t>
            </a:r>
            <a:r>
              <a:rPr lang="ru-RU" sz="2800" u="sng" dirty="0" smtClean="0">
                <a:latin typeface="Monotype Corsiva" pitchFamily="66" charset="0"/>
              </a:rPr>
              <a:t>. Т</a:t>
            </a:r>
            <a:r>
              <a:rPr lang="ru-RU" sz="2800" u="sng" dirty="0" smtClean="0">
                <a:latin typeface="Monotype Corsiva" pitchFamily="66" charset="0"/>
              </a:rPr>
              <a:t>. </a:t>
            </a:r>
            <a:r>
              <a:rPr lang="ru-RU" sz="2800" u="sng" dirty="0" err="1" smtClean="0">
                <a:latin typeface="Monotype Corsiva" pitchFamily="66" charset="0"/>
              </a:rPr>
              <a:t>Шевченка</a:t>
            </a:r>
            <a:r>
              <a:rPr lang="ru-RU" sz="2800" u="sng" dirty="0" smtClean="0">
                <a:latin typeface="Monotype Corsiva" pitchFamily="66" charset="0"/>
              </a:rPr>
              <a:t>.</a:t>
            </a:r>
          </a:p>
          <a:p>
            <a:pPr marL="0" indent="361950">
              <a:buNone/>
              <a:tabLst>
                <a:tab pos="173038" algn="l"/>
              </a:tabLst>
            </a:pPr>
            <a:r>
              <a:rPr lang="ru-RU" sz="2800" dirty="0" err="1" smtClean="0">
                <a:latin typeface="Monotype Corsiva" pitchFamily="66" charset="0"/>
              </a:rPr>
              <a:t>Вірші</a:t>
            </a:r>
            <a:r>
              <a:rPr lang="ru-RU" sz="2800" dirty="0" smtClean="0">
                <a:latin typeface="Monotype Corsiva" pitchFamily="66" charset="0"/>
              </a:rPr>
              <a:t>, </a:t>
            </a:r>
            <a:r>
              <a:rPr lang="ru-RU" sz="2800" dirty="0" err="1" smtClean="0">
                <a:latin typeface="Monotype Corsiva" pitchFamily="66" charset="0"/>
              </a:rPr>
              <a:t>що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народжувалися</a:t>
            </a:r>
            <a:r>
              <a:rPr lang="ru-RU" sz="2800" dirty="0" smtClean="0">
                <a:latin typeface="Monotype Corsiva" pitchFamily="66" charset="0"/>
              </a:rPr>
              <a:t> в </a:t>
            </a:r>
            <a:r>
              <a:rPr lang="ru-RU" sz="2800" dirty="0" err="1" smtClean="0">
                <a:latin typeface="Monotype Corsiva" pitchFamily="66" charset="0"/>
              </a:rPr>
              <a:t>перервах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між</a:t>
            </a:r>
            <a:r>
              <a:rPr lang="ru-RU" sz="2800" dirty="0" smtClean="0">
                <a:latin typeface="Monotype Corsiva" pitchFamily="66" charset="0"/>
              </a:rPr>
              <a:t> боями, сам </a:t>
            </a:r>
            <a:r>
              <a:rPr lang="ru-RU" sz="2800" dirty="0" err="1" smtClean="0">
                <a:latin typeface="Monotype Corsiva" pitchFamily="66" charset="0"/>
              </a:rPr>
              <a:t>письменник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назве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згодом</a:t>
            </a:r>
            <a:r>
              <a:rPr lang="ru-RU" sz="2800" dirty="0" smtClean="0">
                <a:latin typeface="Monotype Corsiva" pitchFamily="66" charset="0"/>
              </a:rPr>
              <a:t> «конспектами </a:t>
            </a:r>
            <a:r>
              <a:rPr lang="ru-RU" sz="2800" dirty="0" err="1" smtClean="0">
                <a:latin typeface="Monotype Corsiva" pitchFamily="66" charset="0"/>
              </a:rPr>
              <a:t>почуттів</a:t>
            </a:r>
            <a:r>
              <a:rPr lang="ru-RU" sz="2800" dirty="0" smtClean="0">
                <a:latin typeface="Monotype Corsiva" pitchFamily="66" charset="0"/>
              </a:rPr>
              <a:t>», «</a:t>
            </a:r>
            <a:r>
              <a:rPr lang="ru-RU" sz="2800" dirty="0" err="1" smtClean="0">
                <a:latin typeface="Monotype Corsiva" pitchFamily="66" charset="0"/>
              </a:rPr>
              <a:t>поетичними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чернетками</a:t>
            </a:r>
            <a:r>
              <a:rPr lang="ru-RU" sz="2800" dirty="0" smtClean="0">
                <a:latin typeface="Monotype Corsiva" pitchFamily="66" charset="0"/>
              </a:rPr>
              <a:t> для </a:t>
            </a:r>
            <a:r>
              <a:rPr lang="ru-RU" sz="2800" dirty="0" err="1" smtClean="0">
                <a:latin typeface="Monotype Corsiva" pitchFamily="66" charset="0"/>
              </a:rPr>
              <a:t>майбутніх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творів</a:t>
            </a:r>
            <a:r>
              <a:rPr lang="ru-RU" sz="2800" dirty="0" smtClean="0">
                <a:latin typeface="Monotype Corsiva" pitchFamily="66" charset="0"/>
              </a:rPr>
              <a:t>». </a:t>
            </a:r>
            <a:endParaRPr lang="uk-UA" sz="2800" dirty="0" smtClean="0">
              <a:latin typeface="Monotype Corsiva" pitchFamily="66" charset="0"/>
            </a:endParaRPr>
          </a:p>
          <a:p>
            <a:pPr marL="0" indent="361950">
              <a:buNone/>
              <a:tabLst>
                <a:tab pos="173038" algn="l"/>
              </a:tabLst>
            </a:pP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16386" name="Picture 2" descr="http://library-kart.kh.ua/virtual/2/index.files/image358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04664"/>
            <a:ext cx="4507841" cy="19197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388" name="AutoShape 4" descr="https://encrypted-tbn2.gstatic.com/images?q=tbn:ANd9GcR_JXzGfd2IoOMvrzfj1CW8YrMkKE2RKtIy0jGh6eUbBhrYq9D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 descr="image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636912"/>
            <a:ext cx="2520280" cy="3940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941168"/>
            <a:ext cx="8229600" cy="1612776"/>
          </a:xfrm>
        </p:spPr>
        <p:txBody>
          <a:bodyPr/>
          <a:lstStyle/>
          <a:p>
            <a:pPr>
              <a:buNone/>
            </a:pPr>
            <a:r>
              <a:rPr lang="ru-RU" i="1" dirty="0" err="1" smtClean="0">
                <a:latin typeface="Monotype Corsiva" pitchFamily="66" charset="0"/>
              </a:rPr>
              <a:t>Нагороджений</a:t>
            </a:r>
            <a:r>
              <a:rPr lang="ru-RU" i="1" dirty="0" smtClean="0">
                <a:latin typeface="Monotype Corsiva" pitchFamily="66" charset="0"/>
              </a:rPr>
              <a:t> орденами "</a:t>
            </a:r>
            <a:r>
              <a:rPr lang="ru-RU" i="1" dirty="0" err="1" smtClean="0">
                <a:latin typeface="Monotype Corsiva" pitchFamily="66" charset="0"/>
              </a:rPr>
              <a:t>Слави</a:t>
            </a:r>
            <a:r>
              <a:rPr lang="ru-RU" i="1" dirty="0" smtClean="0">
                <a:latin typeface="Monotype Corsiva" pitchFamily="66" charset="0"/>
              </a:rPr>
              <a:t>" </a:t>
            </a:r>
            <a:r>
              <a:rPr lang="ru-RU" i="1" dirty="0" err="1" smtClean="0">
                <a:latin typeface="Monotype Corsiva" pitchFamily="66" charset="0"/>
              </a:rPr>
              <a:t>і</a:t>
            </a:r>
            <a:r>
              <a:rPr lang="ru-RU" i="1" dirty="0" smtClean="0">
                <a:latin typeface="Monotype Corsiva" pitchFamily="66" charset="0"/>
              </a:rPr>
              <a:t> "</a:t>
            </a:r>
            <a:r>
              <a:rPr lang="ru-RU" i="1" dirty="0" err="1" smtClean="0">
                <a:latin typeface="Monotype Corsiva" pitchFamily="66" charset="0"/>
              </a:rPr>
              <a:t>Червоної</a:t>
            </a:r>
            <a:r>
              <a:rPr lang="ru-RU" i="1" dirty="0" smtClean="0">
                <a:latin typeface="Monotype Corsiva" pitchFamily="66" charset="0"/>
              </a:rPr>
              <a:t> </a:t>
            </a:r>
            <a:r>
              <a:rPr lang="ru-RU" i="1" dirty="0" err="1" smtClean="0">
                <a:latin typeface="Monotype Corsiva" pitchFamily="66" charset="0"/>
              </a:rPr>
              <a:t>Зірки</a:t>
            </a:r>
            <a:r>
              <a:rPr lang="ru-RU" i="1" dirty="0" smtClean="0">
                <a:latin typeface="Monotype Corsiva" pitchFamily="66" charset="0"/>
              </a:rPr>
              <a:t>", </a:t>
            </a:r>
            <a:r>
              <a:rPr lang="ru-RU" i="1" dirty="0" err="1" smtClean="0">
                <a:latin typeface="Monotype Corsiva" pitchFamily="66" charset="0"/>
              </a:rPr>
              <a:t>трьома</a:t>
            </a:r>
            <a:r>
              <a:rPr lang="ru-RU" i="1" dirty="0" smtClean="0">
                <a:latin typeface="Monotype Corsiva" pitchFamily="66" charset="0"/>
              </a:rPr>
              <a:t> медалями "За </a:t>
            </a:r>
            <a:r>
              <a:rPr lang="ru-RU" i="1" dirty="0" err="1" smtClean="0">
                <a:latin typeface="Monotype Corsiva" pitchFamily="66" charset="0"/>
              </a:rPr>
              <a:t>відвагу</a:t>
            </a:r>
            <a:r>
              <a:rPr lang="ru-RU" i="1" dirty="0" smtClean="0">
                <a:latin typeface="Monotype Corsiva" pitchFamily="66" charset="0"/>
              </a:rPr>
              <a:t>", </a:t>
            </a:r>
            <a:r>
              <a:rPr lang="ru-RU" i="1" dirty="0" err="1" smtClean="0">
                <a:latin typeface="Monotype Corsiva" pitchFamily="66" charset="0"/>
              </a:rPr>
              <a:t>медаллю</a:t>
            </a:r>
            <a:r>
              <a:rPr lang="ru-RU" i="1" dirty="0" smtClean="0">
                <a:latin typeface="Monotype Corsiva" pitchFamily="66" charset="0"/>
              </a:rPr>
              <a:t> "За оборону </a:t>
            </a:r>
            <a:r>
              <a:rPr lang="ru-RU" i="1" dirty="0" err="1" smtClean="0">
                <a:latin typeface="Monotype Corsiva" pitchFamily="66" charset="0"/>
              </a:rPr>
              <a:t>Києва</a:t>
            </a:r>
            <a:r>
              <a:rPr lang="ru-RU" i="1" dirty="0" smtClean="0">
                <a:latin typeface="Monotype Corsiva" pitchFamily="66" charset="0"/>
              </a:rPr>
              <a:t>".</a:t>
            </a:r>
            <a:endParaRPr lang="uk-UA" dirty="0">
              <a:latin typeface="Monotype Corsiva" pitchFamily="66" charset="0"/>
            </a:endParaRPr>
          </a:p>
        </p:txBody>
      </p:sp>
      <p:pic>
        <p:nvPicPr>
          <p:cNvPr id="4" name="Рисунок 3" descr="img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" y="188640"/>
            <a:ext cx="8943975" cy="4467225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/>
          </a:bodyPr>
          <a:lstStyle/>
          <a:p>
            <a:pPr marL="0" indent="361950">
              <a:buNone/>
            </a:pPr>
            <a:r>
              <a:rPr lang="ru-RU" sz="2800" dirty="0" smtClean="0">
                <a:latin typeface="Monotype Corsiva" pitchFamily="66" charset="0"/>
              </a:rPr>
              <a:t>Робота над «</a:t>
            </a:r>
            <a:r>
              <a:rPr lang="ru-RU" sz="2800" dirty="0" err="1" smtClean="0">
                <a:latin typeface="Monotype Corsiva" pitchFamily="66" charset="0"/>
              </a:rPr>
              <a:t>Прапороносцями</a:t>
            </a:r>
            <a:r>
              <a:rPr lang="ru-RU" sz="2800" dirty="0" smtClean="0">
                <a:latin typeface="Monotype Corsiva" pitchFamily="66" charset="0"/>
              </a:rPr>
              <a:t>»</a:t>
            </a:r>
            <a:r>
              <a:rPr lang="ru-RU" sz="2800" dirty="0" err="1" smtClean="0">
                <a:latin typeface="Monotype Corsiva" pitchFamily="66" charset="0"/>
              </a:rPr>
              <a:t>тривала</a:t>
            </a:r>
            <a:r>
              <a:rPr lang="ru-RU" sz="2800" dirty="0" smtClean="0">
                <a:latin typeface="Monotype Corsiva" pitchFamily="66" charset="0"/>
              </a:rPr>
              <a:t> три </a:t>
            </a:r>
            <a:r>
              <a:rPr lang="ru-RU" sz="2800" dirty="0" err="1" smtClean="0">
                <a:latin typeface="Monotype Corsiva" pitchFamily="66" charset="0"/>
              </a:rPr>
              <a:t>повоєнних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роки. </a:t>
            </a:r>
            <a:r>
              <a:rPr lang="ru-RU" sz="2800" dirty="0" smtClean="0">
                <a:latin typeface="Monotype Corsiva" pitchFamily="66" charset="0"/>
              </a:rPr>
              <a:t>В </a:t>
            </a:r>
            <a:r>
              <a:rPr lang="ru-RU" sz="2800" dirty="0" err="1" smtClean="0">
                <a:latin typeface="Monotype Corsiva" pitchFamily="66" charset="0"/>
              </a:rPr>
              <a:t>цей</a:t>
            </a:r>
            <a:r>
              <a:rPr lang="ru-RU" sz="2800" dirty="0" smtClean="0">
                <a:latin typeface="Monotype Corsiva" pitchFamily="66" charset="0"/>
              </a:rPr>
              <a:t> час </a:t>
            </a:r>
            <a:r>
              <a:rPr lang="ru-RU" sz="2800" dirty="0" smtClean="0">
                <a:latin typeface="Monotype Corsiva" pitchFamily="66" charset="0"/>
              </a:rPr>
              <a:t>Олесь Гончар </a:t>
            </a:r>
            <a:r>
              <a:rPr lang="ru-RU" sz="2800" dirty="0" err="1" smtClean="0">
                <a:latin typeface="Monotype Corsiva" pitchFamily="66" charset="0"/>
              </a:rPr>
              <a:t>публікує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ще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кілька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новел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повість</a:t>
            </a:r>
            <a:r>
              <a:rPr lang="ru-RU" sz="2800" dirty="0" smtClean="0">
                <a:latin typeface="Monotype Corsiva" pitchFamily="66" charset="0"/>
              </a:rPr>
              <a:t> «Земля </a:t>
            </a:r>
            <a:r>
              <a:rPr lang="ru-RU" sz="2800" dirty="0" smtClean="0">
                <a:latin typeface="Monotype Corsiva" pitchFamily="66" charset="0"/>
              </a:rPr>
              <a:t>гуде» </a:t>
            </a:r>
            <a:r>
              <a:rPr lang="ru-RU" sz="2800" dirty="0" err="1" smtClean="0">
                <a:latin typeface="Monotype Corsiva" pitchFamily="66" charset="0"/>
              </a:rPr>
              <a:t>але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головним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підсумком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цих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років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стає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трилогія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>«</a:t>
            </a:r>
            <a:r>
              <a:rPr lang="ru-RU" sz="2800" dirty="0" err="1" smtClean="0">
                <a:latin typeface="Monotype Corsiva" pitchFamily="66" charset="0"/>
              </a:rPr>
              <a:t>Прапороносці</a:t>
            </a:r>
            <a:r>
              <a:rPr lang="ru-RU" sz="2800" dirty="0" smtClean="0">
                <a:latin typeface="Monotype Corsiva" pitchFamily="66" charset="0"/>
              </a:rPr>
              <a:t>». Олесь Гончар у </a:t>
            </a:r>
            <a:r>
              <a:rPr lang="ru-RU" sz="2800" dirty="0" err="1" smtClean="0">
                <a:latin typeface="Monotype Corsiva" pitchFamily="66" charset="0"/>
              </a:rPr>
              <a:t>селі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Ломівці</a:t>
            </a:r>
            <a:r>
              <a:rPr lang="ru-RU" sz="2800" dirty="0" smtClean="0">
                <a:latin typeface="Monotype Corsiva" pitchFamily="66" charset="0"/>
              </a:rPr>
              <a:t> на На </a:t>
            </a:r>
            <a:r>
              <a:rPr lang="ru-RU" sz="2800" dirty="0" err="1" smtClean="0">
                <a:latin typeface="Monotype Corsiva" pitchFamily="66" charset="0"/>
              </a:rPr>
              <a:t>сторінках</a:t>
            </a:r>
            <a:r>
              <a:rPr lang="ru-RU" sz="2800" dirty="0" smtClean="0">
                <a:latin typeface="Monotype Corsiva" pitchFamily="66" charset="0"/>
              </a:rPr>
              <a:t> журналу «</a:t>
            </a:r>
            <a:r>
              <a:rPr lang="ru-RU" sz="2800" dirty="0" err="1" smtClean="0">
                <a:latin typeface="Monotype Corsiva" pitchFamily="66" charset="0"/>
              </a:rPr>
              <a:t>Вітчизна</a:t>
            </a:r>
            <a:r>
              <a:rPr lang="ru-RU" sz="2800" dirty="0" smtClean="0">
                <a:latin typeface="Monotype Corsiva" pitchFamily="66" charset="0"/>
              </a:rPr>
              <a:t>», </a:t>
            </a:r>
            <a:r>
              <a:rPr lang="ru-RU" sz="2800" dirty="0" err="1" smtClean="0">
                <a:latin typeface="Monotype Corsiva" pitchFamily="66" charset="0"/>
              </a:rPr>
              <a:t>згодом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і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окремим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виданням</a:t>
            </a:r>
            <a:r>
              <a:rPr lang="ru-RU" sz="2800" dirty="0" smtClean="0">
                <a:latin typeface="Monotype Corsiva" pitchFamily="66" charset="0"/>
              </a:rPr>
              <a:t> </a:t>
            </a:r>
            <a:r>
              <a:rPr lang="ru-RU" sz="2800" dirty="0" err="1" smtClean="0">
                <a:latin typeface="Monotype Corsiva" pitchFamily="66" charset="0"/>
              </a:rPr>
              <a:t>зявилисявсі</a:t>
            </a:r>
            <a:r>
              <a:rPr lang="ru-RU" sz="2800" dirty="0" smtClean="0">
                <a:latin typeface="Monotype Corsiva" pitchFamily="66" charset="0"/>
              </a:rPr>
              <a:t> три </a:t>
            </a:r>
            <a:r>
              <a:rPr lang="ru-RU" sz="2800" dirty="0" err="1" smtClean="0">
                <a:latin typeface="Monotype Corsiva" pitchFamily="66" charset="0"/>
              </a:rPr>
              <a:t>частини</a:t>
            </a:r>
            <a:r>
              <a:rPr lang="ru-RU" sz="2800" dirty="0" smtClean="0">
                <a:latin typeface="Monotype Corsiva" pitchFamily="66" charset="0"/>
              </a:rPr>
              <a:t> роману </a:t>
            </a:r>
            <a:r>
              <a:rPr lang="ru-RU" sz="2800" dirty="0" smtClean="0">
                <a:latin typeface="Monotype Corsiva" pitchFamily="66" charset="0"/>
              </a:rPr>
              <a:t>(«</a:t>
            </a:r>
            <a:r>
              <a:rPr lang="ru-RU" sz="2800" dirty="0" err="1" smtClean="0">
                <a:latin typeface="Monotype Corsiva" pitchFamily="66" charset="0"/>
              </a:rPr>
              <a:t>Альпи</a:t>
            </a:r>
            <a:r>
              <a:rPr lang="ru-RU" sz="2800" dirty="0" smtClean="0">
                <a:latin typeface="Monotype Corsiva" pitchFamily="66" charset="0"/>
              </a:rPr>
              <a:t>», 1946;«</a:t>
            </a:r>
            <a:r>
              <a:rPr lang="ru-RU" sz="2800" dirty="0" err="1" smtClean="0">
                <a:latin typeface="Monotype Corsiva" pitchFamily="66" charset="0"/>
              </a:rPr>
              <a:t>Голубий</a:t>
            </a:r>
            <a:r>
              <a:rPr lang="ru-RU" sz="2800" dirty="0" smtClean="0">
                <a:latin typeface="Monotype Corsiva" pitchFamily="66" charset="0"/>
              </a:rPr>
              <a:t> Дунай», 1947; «Злата Прага»,1948)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17410" name="Picture 2" descr="http://www.ukrlitzno.com.ua/wp-content/uploads/2012/11/%D0%9E%D0%BB%D0%B5%D1%81%D1%8C-%D0%93%D0%BE%D0%BD%D1%87%D0%B0%D1%80-%D1%80%D0%BE%D0%BC%D0%B0%D0%BD-%D0%9F%D1%80%D0%B0%D0%BF%D0%BE%D1%80%D0%BE%D0%BD%D0%BE%D1%81%D1%86%D1%96-%D1%81%D0%BA%D0%BE%D1%80%D0%BE%D1%87%D0%B5%D0%BD%D0%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573016"/>
            <a:ext cx="1962150" cy="299085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412" name="Picture 4" descr="http://img08.olx.ua/images_slandocomua/124973015_1_644x461_oles-gonchar-praporonosts-ki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290701"/>
            <a:ext cx="2592288" cy="35672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7414" name="AutoShape 6" descr="https://encrypted-tbn1.gstatic.com/images?q=tbn:ANd9GcRjd0O7eVlLxd1vIzVVBJE2Lw9FrwwvmHt7b8Lp3X3b513pezj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6" name="AutoShape 8" descr="https://encrypted-tbn1.gstatic.com/images?q=tbn:ANd9GcRjd0O7eVlLxd1vIzVVBJE2Lw9FrwwvmHt7b8Lp3X3b513pezj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7418" name="AutoShape 10" descr="https://encrypted-tbn2.gstatic.com/images?q=tbn:ANd9GcS1fVe1hFly7XMeCtqEDOUJ6pVeOsRh6pRWUgxUJhB-lMno3DZ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9" name="Рисунок 8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861048"/>
            <a:ext cx="1872208" cy="2375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0648"/>
            <a:ext cx="5987008" cy="6597352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uk-UA" dirty="0" smtClean="0">
                <a:latin typeface="Monotype Corsiva" pitchFamily="66" charset="0"/>
              </a:rPr>
              <a:t>         У </a:t>
            </a:r>
            <a:r>
              <a:rPr lang="uk-UA" dirty="0" smtClean="0">
                <a:latin typeface="Monotype Corsiva" pitchFamily="66" charset="0"/>
              </a:rPr>
              <a:t>1940-1950-ті </a:t>
            </a:r>
            <a:r>
              <a:rPr lang="uk-UA" dirty="0" smtClean="0">
                <a:latin typeface="Monotype Corsiva" pitchFamily="66" charset="0"/>
              </a:rPr>
              <a:t>починає </a:t>
            </a:r>
            <a:r>
              <a:rPr lang="uk-UA" dirty="0" smtClean="0">
                <a:latin typeface="Monotype Corsiva" pitchFamily="66" charset="0"/>
              </a:rPr>
              <a:t>звучати 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нова тема — мирне життя людей, моральні аспекти їх взаємовідносин. Новели та повісті цього напряму («Микита Братусь», 1950; «Щоб світився вогник», </a:t>
            </a:r>
            <a:r>
              <a:rPr lang="uk-UA" dirty="0" smtClean="0">
                <a:latin typeface="Monotype Corsiva" pitchFamily="66" charset="0"/>
              </a:rPr>
              <a:t>1955). </a:t>
            </a:r>
            <a:r>
              <a:rPr lang="uk-UA" dirty="0" err="1" smtClean="0">
                <a:latin typeface="Monotype Corsiva" pitchFamily="66" charset="0"/>
              </a:rPr>
              <a:t>Історико-революційна</a:t>
            </a:r>
            <a:r>
              <a:rPr lang="uk-UA" dirty="0" smtClean="0">
                <a:latin typeface="Monotype Corsiva" pitchFamily="66" charset="0"/>
              </a:rPr>
              <a:t> дилогія Гончара «Таврія» (1952) і «Перекоп» (1957), присвячена подіям громадянської війни на Півдні </a:t>
            </a:r>
            <a:r>
              <a:rPr lang="uk-UA" dirty="0" smtClean="0">
                <a:latin typeface="Monotype Corsiva" pitchFamily="66" charset="0"/>
              </a:rPr>
              <a:t>України</a:t>
            </a:r>
            <a:r>
              <a:rPr lang="uk-UA" dirty="0" smtClean="0">
                <a:latin typeface="Monotype Corsiva" pitchFamily="66" charset="0"/>
              </a:rPr>
              <a:t>.</a:t>
            </a:r>
            <a:r>
              <a:rPr lang="uk-UA" dirty="0" smtClean="0">
                <a:latin typeface="Monotype Corsiva" pitchFamily="66" charset="0"/>
              </a:rPr>
              <a:t> </a:t>
            </a:r>
            <a:r>
              <a:rPr lang="uk-UA" dirty="0" smtClean="0">
                <a:latin typeface="Monotype Corsiva" pitchFamily="66" charset="0"/>
              </a:rPr>
              <a:t>У ці роки починається громадська і публіцистична діяльність Гончара. Він здійснює закордонні поїздки, підсумками яких стають книги нарисів «Зустрічі з друзями» (1950), «Китай зблизька» (1951</a:t>
            </a:r>
            <a:r>
              <a:rPr lang="uk-UA" dirty="0" smtClean="0">
                <a:latin typeface="Monotype Corsiva" pitchFamily="66" charset="0"/>
              </a:rPr>
              <a:t>)</a:t>
            </a:r>
            <a:r>
              <a:rPr lang="uk-UA" dirty="0" smtClean="0"/>
              <a:t>.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У 1959 Гончар 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обирається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 головою 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Спілки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письменників</a:t>
            </a:r>
            <a:r>
              <a:rPr lang="ru-RU" b="1" dirty="0" smtClean="0">
                <a:solidFill>
                  <a:srgbClr val="003300"/>
                </a:solidFill>
                <a:latin typeface="Monotype Corsiva" pitchFamily="66" charset="0"/>
              </a:rPr>
              <a:t> </a:t>
            </a:r>
            <a:r>
              <a:rPr lang="ru-RU" b="1" dirty="0" err="1" smtClean="0">
                <a:solidFill>
                  <a:srgbClr val="003300"/>
                </a:solidFill>
                <a:latin typeface="Monotype Corsiva" pitchFamily="66" charset="0"/>
              </a:rPr>
              <a:t>України</a:t>
            </a:r>
            <a:endParaRPr lang="uk-UA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  <p:pic>
        <p:nvPicPr>
          <p:cNvPr id="20482" name="Picture 2" descr="Олесь Терентійович Гончар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260648"/>
            <a:ext cx="2495550" cy="3810000"/>
          </a:xfrm>
          <a:prstGeom prst="rect">
            <a:avLst/>
          </a:prstGeom>
          <a:ln w="57150" cap="rnd">
            <a:solidFill>
              <a:schemeClr val="accent1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484" name="Picture 4" descr="http://svitppt.com.ua/images/52/51502/960/img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128299"/>
            <a:ext cx="2915816" cy="27297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5652120" cy="44644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b="1" dirty="0" smtClean="0">
                <a:solidFill>
                  <a:srgbClr val="003300"/>
                </a:solidFill>
                <a:latin typeface="Monotype Corsiva" pitchFamily="66" charset="0"/>
              </a:rPr>
              <a:t>Гончар займався громадською діяльністю</a:t>
            </a:r>
            <a:r>
              <a:rPr lang="uk-UA" sz="3600" dirty="0" smtClean="0">
                <a:latin typeface="Monotype Corsiva" pitchFamily="66" charset="0"/>
              </a:rPr>
              <a:t>.</a:t>
            </a:r>
          </a:p>
          <a:p>
            <a:pPr marL="0" indent="0"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 1959-1971 </a:t>
            </a:r>
            <a:r>
              <a:rPr lang="uk-UA" sz="2800" dirty="0" smtClean="0">
                <a:latin typeface="Monotype Corsiva" pitchFamily="66" charset="0"/>
              </a:rPr>
              <a:t>роках — голова правління </a:t>
            </a:r>
            <a:r>
              <a:rPr lang="uk-UA" sz="2800" dirty="0" smtClean="0">
                <a:latin typeface="Monotype Corsiva" pitchFamily="66" charset="0"/>
              </a:rPr>
              <a:t>Союзу письменників</a:t>
            </a:r>
            <a:r>
              <a:rPr lang="uk-UA" sz="2800" dirty="0" smtClean="0">
                <a:latin typeface="Monotype Corsiva" pitchFamily="66" charset="0"/>
              </a:rPr>
              <a:t> </a:t>
            </a:r>
            <a:r>
              <a:rPr lang="uk-UA" sz="2800" dirty="0" smtClean="0">
                <a:latin typeface="Monotype Corsiva" pitchFamily="66" charset="0"/>
              </a:rPr>
              <a:t>України  </a:t>
            </a:r>
          </a:p>
          <a:p>
            <a:pPr marL="0" indent="0"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1959-1986 </a:t>
            </a:r>
            <a:r>
              <a:rPr lang="uk-UA" sz="2800" dirty="0" smtClean="0">
                <a:latin typeface="Monotype Corsiva" pitchFamily="66" charset="0"/>
              </a:rPr>
              <a:t>секретар Союзу письменників </a:t>
            </a:r>
            <a:r>
              <a:rPr lang="uk-UA" sz="2800" dirty="0" smtClean="0">
                <a:latin typeface="Monotype Corsiva" pitchFamily="66" charset="0"/>
              </a:rPr>
              <a:t>СРСР, </a:t>
            </a:r>
            <a:r>
              <a:rPr lang="uk-UA" sz="2800" dirty="0" smtClean="0">
                <a:latin typeface="Monotype Corsiva" pitchFamily="66" charset="0"/>
              </a:rPr>
              <a:t>голова комітету з присудження Державної премії УРСР ім. Т.Г Шевченка. </a:t>
            </a:r>
            <a:r>
              <a:rPr lang="uk-UA" sz="2800" dirty="0" smtClean="0">
                <a:latin typeface="Monotype Corsiva" pitchFamily="66" charset="0"/>
              </a:rPr>
              <a:t> </a:t>
            </a:r>
          </a:p>
          <a:p>
            <a:pPr marL="0" indent="0"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1966 </a:t>
            </a:r>
            <a:r>
              <a:rPr lang="uk-UA" sz="2800" dirty="0" smtClean="0">
                <a:latin typeface="Monotype Corsiva" pitchFamily="66" charset="0"/>
              </a:rPr>
              <a:t>році виступив на </a:t>
            </a:r>
            <a:r>
              <a:rPr lang="en-US" sz="2800" dirty="0" smtClean="0">
                <a:latin typeface="Monotype Corsiva" pitchFamily="66" charset="0"/>
              </a:rPr>
              <a:t>V </a:t>
            </a:r>
            <a:r>
              <a:rPr lang="uk-UA" sz="2800" dirty="0" smtClean="0">
                <a:latin typeface="Monotype Corsiva" pitchFamily="66" charset="0"/>
              </a:rPr>
              <a:t>з’їзді письменників України з доповіддю «Думати про великого</a:t>
            </a:r>
            <a:r>
              <a:rPr lang="uk-UA" sz="2800" dirty="0" smtClean="0">
                <a:latin typeface="Monotype Corsiva" pitchFamily="66" charset="0"/>
              </a:rPr>
              <a:t>».</a:t>
            </a:r>
          </a:p>
          <a:p>
            <a:pPr marL="0" indent="0">
              <a:buBlip>
                <a:blip r:embed="rId2"/>
              </a:buBlip>
            </a:pPr>
            <a:r>
              <a:rPr lang="uk-UA" sz="2800" dirty="0" smtClean="0">
                <a:latin typeface="Monotype Corsiva" pitchFamily="66" charset="0"/>
              </a:rPr>
              <a:t> </a:t>
            </a:r>
            <a:r>
              <a:rPr lang="uk-UA" sz="2800" dirty="0" smtClean="0">
                <a:latin typeface="Monotype Corsiva" pitchFamily="66" charset="0"/>
              </a:rPr>
              <a:t>У 1980 році випустив книгу «Письменницькі роздуми», в якій підводив підсумок своєї діяльності.</a:t>
            </a:r>
            <a:endParaRPr lang="uk-UA" sz="2800" dirty="0">
              <a:latin typeface="Monotype Corsiva" pitchFamily="66" charset="0"/>
            </a:endParaRPr>
          </a:p>
        </p:txBody>
      </p:sp>
      <p:pic>
        <p:nvPicPr>
          <p:cNvPr id="21506" name="Picture 2" descr="http://svitppt.com.ua/images/52/51502/960/img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933056"/>
            <a:ext cx="3552394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508" name="Picture 4" descr="http://image.slidesharecdn.com/random-121013033136-phpapp01/95/-25-728.jpg?cb=1350117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188640"/>
            <a:ext cx="2905348" cy="372642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268760"/>
            <a:ext cx="4032448" cy="4525963"/>
          </a:xfrm>
        </p:spPr>
        <p:txBody>
          <a:bodyPr/>
          <a:lstStyle/>
          <a:p>
            <a:pPr algn="ctr">
              <a:buNone/>
            </a:pPr>
            <a:r>
              <a:rPr lang="ru-RU" i="1" dirty="0" smtClean="0">
                <a:solidFill>
                  <a:srgbClr val="003300"/>
                </a:solidFill>
              </a:rPr>
              <a:t>Твори О.Гончара </a:t>
            </a:r>
            <a:r>
              <a:rPr lang="ru-RU" i="1" dirty="0" err="1" smtClean="0">
                <a:solidFill>
                  <a:srgbClr val="003300"/>
                </a:solidFill>
              </a:rPr>
              <a:t>перекладалися</a:t>
            </a:r>
            <a:r>
              <a:rPr lang="ru-RU" i="1" dirty="0" smtClean="0">
                <a:solidFill>
                  <a:srgbClr val="003300"/>
                </a:solidFill>
              </a:rPr>
              <a:t> на 67 </a:t>
            </a:r>
            <a:r>
              <a:rPr lang="ru-RU" i="1" dirty="0" err="1" smtClean="0">
                <a:solidFill>
                  <a:srgbClr val="003300"/>
                </a:solidFill>
              </a:rPr>
              <a:t>мов</a:t>
            </a:r>
            <a:r>
              <a:rPr lang="ru-RU" i="1" dirty="0" smtClean="0">
                <a:solidFill>
                  <a:srgbClr val="003300"/>
                </a:solidFill>
              </a:rPr>
              <a:t>, а </a:t>
            </a:r>
            <a:r>
              <a:rPr lang="ru-RU" i="1" dirty="0" err="1" smtClean="0">
                <a:solidFill>
                  <a:srgbClr val="003300"/>
                </a:solidFill>
              </a:rPr>
              <a:t>творчий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досвід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письменника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засвоюється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і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вітчизняними</a:t>
            </a:r>
            <a:r>
              <a:rPr lang="ru-RU" i="1" dirty="0" smtClean="0">
                <a:solidFill>
                  <a:srgbClr val="003300"/>
                </a:solidFill>
              </a:rPr>
              <a:t>, </a:t>
            </a:r>
            <a:r>
              <a:rPr lang="ru-RU" i="1" dirty="0" err="1" smtClean="0">
                <a:solidFill>
                  <a:srgbClr val="003300"/>
                </a:solidFill>
              </a:rPr>
              <a:t>і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зарубіжними</a:t>
            </a:r>
            <a:r>
              <a:rPr lang="ru-RU" i="1" dirty="0" smtClean="0">
                <a:solidFill>
                  <a:srgbClr val="003300"/>
                </a:solidFill>
              </a:rPr>
              <a:t> </a:t>
            </a:r>
            <a:r>
              <a:rPr lang="ru-RU" i="1" dirty="0" err="1" smtClean="0">
                <a:solidFill>
                  <a:srgbClr val="003300"/>
                </a:solidFill>
              </a:rPr>
              <a:t>майстрами</a:t>
            </a:r>
            <a:r>
              <a:rPr lang="ru-RU" i="1" dirty="0" smtClean="0">
                <a:solidFill>
                  <a:srgbClr val="003300"/>
                </a:solidFill>
              </a:rPr>
              <a:t> слова.</a:t>
            </a:r>
            <a:endParaRPr lang="uk-UA" dirty="0">
              <a:solidFill>
                <a:srgbClr val="003300"/>
              </a:solidFill>
            </a:endParaRPr>
          </a:p>
        </p:txBody>
      </p:sp>
      <p:pic>
        <p:nvPicPr>
          <p:cNvPr id="22530" name="Picture 2" descr="http://image.slidesharecdn.com/random-121013033136-phpapp01/95/-36-728.jpg?cb=1350117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403244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4725144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У 2005 </a:t>
            </a:r>
            <a:r>
              <a:rPr lang="ru-RU" sz="2800" b="1" i="1" dirty="0" err="1" smtClean="0">
                <a:solidFill>
                  <a:srgbClr val="003300"/>
                </a:solidFill>
                <a:latin typeface="Monotype Corsiva" pitchFamily="66" charset="0"/>
              </a:rPr>
              <a:t>році</a:t>
            </a:r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 Президент </a:t>
            </a:r>
            <a:r>
              <a:rPr lang="ru-RU" sz="2800" b="1" i="1" dirty="0" err="1" smtClean="0">
                <a:solidFill>
                  <a:srgbClr val="003300"/>
                </a:solidFill>
                <a:latin typeface="Monotype Corsiva" pitchFamily="66" charset="0"/>
              </a:rPr>
              <a:t>України</a:t>
            </a:r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3300"/>
                </a:solidFill>
                <a:latin typeface="Monotype Corsiva" pitchFamily="66" charset="0"/>
              </a:rPr>
              <a:t>присвоїв</a:t>
            </a:r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003300"/>
                </a:solidFill>
                <a:latin typeface="Monotype Corsiva" pitchFamily="66" charset="0"/>
              </a:rPr>
              <a:t>Олесеві</a:t>
            </a:r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 Гончару </a:t>
            </a:r>
            <a:r>
              <a:rPr lang="ru-RU" sz="2800" b="1" i="1" dirty="0" err="1" smtClean="0">
                <a:solidFill>
                  <a:srgbClr val="003300"/>
                </a:solidFill>
                <a:latin typeface="Monotype Corsiva" pitchFamily="66" charset="0"/>
              </a:rPr>
              <a:t>звання</a:t>
            </a:r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 Герой </a:t>
            </a:r>
            <a:r>
              <a:rPr lang="ru-RU" sz="2800" b="1" i="1" dirty="0" err="1" smtClean="0">
                <a:solidFill>
                  <a:srgbClr val="003300"/>
                </a:solidFill>
                <a:latin typeface="Monotype Corsiva" pitchFamily="66" charset="0"/>
              </a:rPr>
              <a:t>України</a:t>
            </a:r>
            <a:r>
              <a:rPr lang="ru-RU" sz="2800" b="1" i="1" dirty="0" smtClean="0">
                <a:solidFill>
                  <a:srgbClr val="003300"/>
                </a:solidFill>
                <a:latin typeface="Monotype Corsiva" pitchFamily="66" charset="0"/>
              </a:rPr>
              <a:t> (посмертно)</a:t>
            </a:r>
            <a:endParaRPr lang="uk-UA" sz="2800" b="1" dirty="0">
              <a:solidFill>
                <a:srgbClr val="0033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428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Олесь Гончар</vt:lpstr>
      <vt:lpstr>Життєвий шлях</vt:lpstr>
      <vt:lpstr>Навчання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Літературна спадщина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Олесь Гончар</dc:title>
  <dc:creator>АЛИНА</dc:creator>
  <cp:lastModifiedBy>АЛИНА</cp:lastModifiedBy>
  <cp:revision>16</cp:revision>
  <dcterms:created xsi:type="dcterms:W3CDTF">2015-04-01T16:43:44Z</dcterms:created>
  <dcterms:modified xsi:type="dcterms:W3CDTF">2015-04-01T19:39:29Z</dcterms:modified>
</cp:coreProperties>
</file>