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6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9" r:id="rId1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D9813-4A0E-470B-AE29-3CDA5A36407E}" type="datetimeFigureOut">
              <a:rPr lang="uk-UA" smtClean="0"/>
              <a:t>28.04.2015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79F2B-5F1A-4996-9D69-C3997BC75CE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79609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D9813-4A0E-470B-AE29-3CDA5A36407E}" type="datetimeFigureOut">
              <a:rPr lang="uk-UA" smtClean="0"/>
              <a:t>28.04.2015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79F2B-5F1A-4996-9D69-C3997BC75CE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22264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D9813-4A0E-470B-AE29-3CDA5A36407E}" type="datetimeFigureOut">
              <a:rPr lang="uk-UA" smtClean="0"/>
              <a:t>28.04.2015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79F2B-5F1A-4996-9D69-C3997BC75CE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71165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D9813-4A0E-470B-AE29-3CDA5A36407E}" type="datetimeFigureOut">
              <a:rPr lang="uk-UA" smtClean="0"/>
              <a:t>28.04.2015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79F2B-5F1A-4996-9D69-C3997BC75CE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80719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D9813-4A0E-470B-AE29-3CDA5A36407E}" type="datetimeFigureOut">
              <a:rPr lang="uk-UA" smtClean="0"/>
              <a:t>28.04.2015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79F2B-5F1A-4996-9D69-C3997BC75CE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77682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D9813-4A0E-470B-AE29-3CDA5A36407E}" type="datetimeFigureOut">
              <a:rPr lang="uk-UA" smtClean="0"/>
              <a:t>28.04.2015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79F2B-5F1A-4996-9D69-C3997BC75CE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05491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D9813-4A0E-470B-AE29-3CDA5A36407E}" type="datetimeFigureOut">
              <a:rPr lang="uk-UA" smtClean="0"/>
              <a:t>28.04.2015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79F2B-5F1A-4996-9D69-C3997BC75CE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57020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D9813-4A0E-470B-AE29-3CDA5A36407E}" type="datetimeFigureOut">
              <a:rPr lang="uk-UA" smtClean="0"/>
              <a:t>28.04.2015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79F2B-5F1A-4996-9D69-C3997BC75CE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48948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D9813-4A0E-470B-AE29-3CDA5A36407E}" type="datetimeFigureOut">
              <a:rPr lang="uk-UA" smtClean="0"/>
              <a:t>28.04.2015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79F2B-5F1A-4996-9D69-C3997BC75CE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15598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D9813-4A0E-470B-AE29-3CDA5A36407E}" type="datetimeFigureOut">
              <a:rPr lang="uk-UA" smtClean="0"/>
              <a:t>28.04.2015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79F2B-5F1A-4996-9D69-C3997BC75CE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63017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D9813-4A0E-470B-AE29-3CDA5A36407E}" type="datetimeFigureOut">
              <a:rPr lang="uk-UA" smtClean="0"/>
              <a:t>28.04.2015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79F2B-5F1A-4996-9D69-C3997BC75CE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52405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D9813-4A0E-470B-AE29-3CDA5A36407E}" type="datetimeFigureOut">
              <a:rPr lang="uk-UA" smtClean="0"/>
              <a:t>28.04.2015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79F2B-5F1A-4996-9D69-C3997BC75CE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46496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ПРОФІЛАКТИКА ЦУКРОВОГО ДІАБЕТУ</a:t>
            </a:r>
            <a:br>
              <a:rPr lang="uk-UA" b="1" dirty="0"/>
            </a:b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88069" y="5445224"/>
            <a:ext cx="6944816" cy="1752600"/>
          </a:xfrm>
        </p:spPr>
        <p:txBody>
          <a:bodyPr/>
          <a:lstStyle/>
          <a:p>
            <a:endParaRPr lang="uk-UA" dirty="0">
              <a:solidFill>
                <a:srgbClr val="002060"/>
              </a:solidFill>
            </a:endParaRPr>
          </a:p>
        </p:txBody>
      </p:sp>
      <p:pic>
        <p:nvPicPr>
          <p:cNvPr id="1026" name="Picture 2" descr="http://upload.wikimedia.org/wikipedia/commons/thumb/4/43/Blue_circle_for_diabetes.svg/200px-Blue_circle_for_diabetes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184378"/>
            <a:ext cx="4557314" cy="4557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8195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73125" y="116632"/>
            <a:ext cx="70392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b="1" dirty="0">
                <a:solidFill>
                  <a:srgbClr val="0070C0"/>
                </a:solidFill>
              </a:rPr>
              <a:t>Чи небезпечний цукровий діабет?</a:t>
            </a:r>
            <a:endParaRPr lang="uk-UA" sz="3600" dirty="0">
              <a:solidFill>
                <a:srgbClr val="0070C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980728"/>
            <a:ext cx="813690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/>
              <a:t>Украй важливо знати, що цукровий діабет небезпечний не сам по собі, а своїми ускладненнями. Основна причина розвитку ускладнень - це тривале підвищення цукру в крові (хронічна гіперглікемія). При високому рівні цукру в крові в першу чергу страждають дрібні кровоносні судини й нерви всього організму.</a:t>
            </a:r>
          </a:p>
        </p:txBody>
      </p:sp>
      <p:pic>
        <p:nvPicPr>
          <p:cNvPr id="9218" name="Picture 2" descr="http://ohmatdit.com.ua/wp-content/uploads/stress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122585"/>
            <a:ext cx="5976664" cy="37354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2659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1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799288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err="1">
                <a:solidFill>
                  <a:srgbClr val="FF0000"/>
                </a:solidFill>
              </a:rPr>
              <a:t>Сьогодні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b="1" dirty="0" err="1">
                <a:solidFill>
                  <a:srgbClr val="FF0000"/>
                </a:solidFill>
              </a:rPr>
              <a:t>всім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b="1" dirty="0" err="1">
                <a:solidFill>
                  <a:srgbClr val="FF0000"/>
                </a:solidFill>
              </a:rPr>
              <a:t>необхідно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b="1" dirty="0" err="1">
                <a:solidFill>
                  <a:srgbClr val="FF0000"/>
                </a:solidFill>
              </a:rPr>
              <a:t>зрозуміти</a:t>
            </a:r>
            <a:r>
              <a:rPr lang="ru-RU" sz="3200" b="1" dirty="0">
                <a:solidFill>
                  <a:srgbClr val="FF0000"/>
                </a:solidFill>
              </a:rPr>
              <a:t> та </a:t>
            </a:r>
            <a:r>
              <a:rPr lang="ru-RU" sz="3200" b="1" dirty="0" err="1">
                <a:solidFill>
                  <a:srgbClr val="FF0000"/>
                </a:solidFill>
              </a:rPr>
              <a:t>завжди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b="1" dirty="0" err="1">
                <a:solidFill>
                  <a:srgbClr val="FF0000"/>
                </a:solidFill>
              </a:rPr>
              <a:t>пам’ятати</a:t>
            </a:r>
            <a:r>
              <a:rPr lang="ru-RU" sz="3200" b="1" dirty="0">
                <a:solidFill>
                  <a:srgbClr val="FF0000"/>
                </a:solidFill>
              </a:rPr>
              <a:t>:</a:t>
            </a:r>
            <a:endParaRPr lang="uk-UA" sz="32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83910" y="1916832"/>
            <a:ext cx="736015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B0F0"/>
                </a:solidFill>
              </a:rPr>
              <a:t>ДІАБЕТ ПОТРЕБУЄ УВАГИ ДО </a:t>
            </a:r>
            <a:r>
              <a:rPr lang="ru-RU" sz="3600" b="1" dirty="0" smtClean="0">
                <a:solidFill>
                  <a:srgbClr val="00B0F0"/>
                </a:solidFill>
              </a:rPr>
              <a:t>СЕБЕ!!!</a:t>
            </a:r>
            <a:endParaRPr lang="uk-UA" sz="3600" dirty="0">
              <a:solidFill>
                <a:srgbClr val="00B0F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9612" y="3123109"/>
            <a:ext cx="801081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err="1">
                <a:solidFill>
                  <a:srgbClr val="FF0000"/>
                </a:solidFill>
              </a:rPr>
              <a:t>Діабет</a:t>
            </a:r>
            <a:r>
              <a:rPr lang="ru-RU" sz="2800" dirty="0"/>
              <a:t> </a:t>
            </a:r>
            <a:r>
              <a:rPr lang="ru-RU" sz="3200" dirty="0">
                <a:solidFill>
                  <a:srgbClr val="002060"/>
                </a:solidFill>
              </a:rPr>
              <a:t>- </a:t>
            </a:r>
            <a:r>
              <a:rPr lang="ru-RU" sz="3200" dirty="0" err="1">
                <a:solidFill>
                  <a:srgbClr val="002060"/>
                </a:solidFill>
              </a:rPr>
              <a:t>захворювання</a:t>
            </a:r>
            <a:r>
              <a:rPr lang="ru-RU" sz="3200" dirty="0">
                <a:solidFill>
                  <a:srgbClr val="002060"/>
                </a:solidFill>
              </a:rPr>
              <a:t> </a:t>
            </a:r>
            <a:r>
              <a:rPr lang="ru-RU" sz="3200" dirty="0" err="1">
                <a:solidFill>
                  <a:srgbClr val="002060"/>
                </a:solidFill>
              </a:rPr>
              <a:t>підступне</a:t>
            </a:r>
            <a:r>
              <a:rPr lang="ru-RU" sz="3200" dirty="0">
                <a:solidFill>
                  <a:srgbClr val="002060"/>
                </a:solidFill>
              </a:rPr>
              <a:t>, і </a:t>
            </a:r>
            <a:r>
              <a:rPr lang="ru-RU" sz="3200" dirty="0" err="1">
                <a:solidFill>
                  <a:srgbClr val="002060"/>
                </a:solidFill>
              </a:rPr>
              <a:t>дотримання</a:t>
            </a:r>
            <a:r>
              <a:rPr lang="ru-RU" sz="3200" dirty="0">
                <a:solidFill>
                  <a:srgbClr val="002060"/>
                </a:solidFill>
              </a:rPr>
              <a:t> </a:t>
            </a:r>
            <a:r>
              <a:rPr lang="ru-RU" sz="3200" dirty="0" err="1">
                <a:solidFill>
                  <a:srgbClr val="002060"/>
                </a:solidFill>
              </a:rPr>
              <a:t>деяких</a:t>
            </a:r>
            <a:r>
              <a:rPr lang="ru-RU" sz="3200" dirty="0">
                <a:solidFill>
                  <a:srgbClr val="002060"/>
                </a:solidFill>
              </a:rPr>
              <a:t>, на перший </a:t>
            </a:r>
            <a:r>
              <a:rPr lang="ru-RU" sz="3200" dirty="0" err="1">
                <a:solidFill>
                  <a:srgbClr val="002060"/>
                </a:solidFill>
              </a:rPr>
              <a:t>погляд</a:t>
            </a:r>
            <a:r>
              <a:rPr lang="ru-RU" sz="3200" dirty="0">
                <a:solidFill>
                  <a:srgbClr val="002060"/>
                </a:solidFill>
              </a:rPr>
              <a:t> </a:t>
            </a:r>
            <a:r>
              <a:rPr lang="ru-RU" sz="3200" dirty="0" err="1">
                <a:solidFill>
                  <a:srgbClr val="002060"/>
                </a:solidFill>
              </a:rPr>
              <a:t>складних</a:t>
            </a:r>
            <a:r>
              <a:rPr lang="ru-RU" sz="3200" dirty="0">
                <a:solidFill>
                  <a:srgbClr val="002060"/>
                </a:solidFill>
              </a:rPr>
              <a:t>, але на </a:t>
            </a:r>
            <a:r>
              <a:rPr lang="ru-RU" sz="3200" dirty="0" err="1">
                <a:solidFill>
                  <a:srgbClr val="002060"/>
                </a:solidFill>
              </a:rPr>
              <a:t>практиці</a:t>
            </a:r>
            <a:r>
              <a:rPr lang="ru-RU" sz="3200" dirty="0">
                <a:solidFill>
                  <a:srgbClr val="002060"/>
                </a:solidFill>
              </a:rPr>
              <a:t> абсолютно </a:t>
            </a:r>
            <a:r>
              <a:rPr lang="ru-RU" sz="3200" dirty="0" err="1">
                <a:solidFill>
                  <a:srgbClr val="002060"/>
                </a:solidFill>
              </a:rPr>
              <a:t>прийнятних</a:t>
            </a:r>
            <a:r>
              <a:rPr lang="ru-RU" sz="3200" dirty="0">
                <a:solidFill>
                  <a:srgbClr val="002060"/>
                </a:solidFill>
              </a:rPr>
              <a:t> правил, дозволить </a:t>
            </a:r>
            <a:r>
              <a:rPr lang="ru-RU" sz="3200" dirty="0" err="1">
                <a:solidFill>
                  <a:srgbClr val="002060"/>
                </a:solidFill>
              </a:rPr>
              <a:t>запобігти</a:t>
            </a:r>
            <a:r>
              <a:rPr lang="ru-RU" sz="3200" dirty="0">
                <a:solidFill>
                  <a:srgbClr val="002060"/>
                </a:solidFill>
              </a:rPr>
              <a:t> лиху.</a:t>
            </a:r>
            <a:endParaRPr lang="uk-UA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404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l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476672"/>
            <a:ext cx="88569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/>
              <a:t>Щоб</a:t>
            </a:r>
            <a:r>
              <a:rPr lang="ru-RU" sz="3200" dirty="0"/>
              <a:t> </a:t>
            </a:r>
            <a:r>
              <a:rPr lang="ru-RU" sz="3200" dirty="0" err="1"/>
              <a:t>впоратися</a:t>
            </a:r>
            <a:r>
              <a:rPr lang="ru-RU" sz="3200" dirty="0"/>
              <a:t> з </a:t>
            </a:r>
            <a:r>
              <a:rPr lang="ru-RU" sz="3200" dirty="0" err="1"/>
              <a:t>діабетом</a:t>
            </a:r>
            <a:r>
              <a:rPr lang="ru-RU" sz="3200" dirty="0"/>
              <a:t> в </a:t>
            </a:r>
            <a:r>
              <a:rPr lang="ru-RU" sz="3200" dirty="0" err="1"/>
              <a:t>різних</a:t>
            </a:r>
            <a:r>
              <a:rPr lang="ru-RU" sz="3200" dirty="0"/>
              <a:t> </a:t>
            </a:r>
            <a:r>
              <a:rPr lang="ru-RU" sz="3200" dirty="0" err="1"/>
              <a:t>життєвих</a:t>
            </a:r>
            <a:r>
              <a:rPr lang="ru-RU" sz="3200" dirty="0"/>
              <a:t> </a:t>
            </a:r>
            <a:r>
              <a:rPr lang="ru-RU" sz="3200" dirty="0" err="1"/>
              <a:t>ситуаціях</a:t>
            </a:r>
            <a:r>
              <a:rPr lang="ru-RU" sz="3200" dirty="0"/>
              <a:t> та позитивно </a:t>
            </a:r>
            <a:r>
              <a:rPr lang="ru-RU" sz="3200" dirty="0" err="1"/>
              <a:t>ставитись</a:t>
            </a:r>
            <a:r>
              <a:rPr lang="ru-RU" sz="3200" dirty="0"/>
              <a:t> до </a:t>
            </a:r>
            <a:r>
              <a:rPr lang="ru-RU" sz="3200" dirty="0" err="1"/>
              <a:t>хвороби</a:t>
            </a:r>
            <a:r>
              <a:rPr lang="ru-RU" sz="3200" dirty="0"/>
              <a:t>, </a:t>
            </a:r>
            <a:r>
              <a:rPr lang="ru-RU" sz="3200" dirty="0" err="1"/>
              <a:t>необхідно</a:t>
            </a:r>
            <a:r>
              <a:rPr lang="ru-RU" sz="3200" dirty="0"/>
              <a:t> пройти </a:t>
            </a:r>
            <a:r>
              <a:rPr lang="ru-RU" sz="3200" dirty="0" err="1"/>
              <a:t>навчання</a:t>
            </a:r>
            <a:r>
              <a:rPr lang="ru-RU" sz="3200" dirty="0"/>
              <a:t> в «</a:t>
            </a:r>
            <a:r>
              <a:rPr lang="ru-RU" sz="3200" dirty="0" err="1"/>
              <a:t>Школі</a:t>
            </a:r>
            <a:r>
              <a:rPr lang="ru-RU" sz="3200" dirty="0"/>
              <a:t> </a:t>
            </a:r>
            <a:r>
              <a:rPr lang="ru-RU" sz="3200" dirty="0" err="1"/>
              <a:t>діабету</a:t>
            </a:r>
            <a:r>
              <a:rPr lang="ru-RU" sz="3200" dirty="0"/>
              <a:t>»</a:t>
            </a:r>
            <a:r>
              <a:rPr lang="ru-RU" sz="3200" b="1" dirty="0"/>
              <a:t>.</a:t>
            </a:r>
            <a:endParaRPr lang="uk-UA" sz="3200" dirty="0"/>
          </a:p>
        </p:txBody>
      </p:sp>
      <p:pic>
        <p:nvPicPr>
          <p:cNvPr id="10242" name="Picture 2" descr="http://news.city.zt.ua/uploads/posts/2011-08/1314650814_zdorovya-ditin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949417"/>
            <a:ext cx="3816424" cy="4908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6158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6310" y="836712"/>
            <a:ext cx="916030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err="1">
                <a:solidFill>
                  <a:srgbClr val="002060"/>
                </a:solidFill>
              </a:rPr>
              <a:t>Хворіти</a:t>
            </a:r>
            <a:r>
              <a:rPr lang="ru-RU" sz="4800" b="1" dirty="0">
                <a:solidFill>
                  <a:srgbClr val="002060"/>
                </a:solidFill>
              </a:rPr>
              <a:t> на </a:t>
            </a:r>
            <a:r>
              <a:rPr lang="ru-RU" sz="4800" b="1" dirty="0" err="1">
                <a:solidFill>
                  <a:srgbClr val="002060"/>
                </a:solidFill>
              </a:rPr>
              <a:t>діабет</a:t>
            </a:r>
            <a:r>
              <a:rPr lang="ru-RU" sz="4800" b="1" dirty="0">
                <a:solidFill>
                  <a:srgbClr val="002060"/>
                </a:solidFill>
              </a:rPr>
              <a:t> - все одно, </a:t>
            </a:r>
            <a:r>
              <a:rPr lang="ru-RU" sz="4800" b="1" dirty="0" err="1">
                <a:solidFill>
                  <a:srgbClr val="002060"/>
                </a:solidFill>
              </a:rPr>
              <a:t>що</a:t>
            </a:r>
            <a:r>
              <a:rPr lang="ru-RU" sz="4800" b="1" dirty="0">
                <a:solidFill>
                  <a:srgbClr val="002060"/>
                </a:solidFill>
              </a:rPr>
              <a:t> вести машину по </a:t>
            </a:r>
            <a:r>
              <a:rPr lang="ru-RU" sz="4800" b="1" dirty="0" err="1">
                <a:solidFill>
                  <a:srgbClr val="002060"/>
                </a:solidFill>
              </a:rPr>
              <a:t>швидкісній</a:t>
            </a:r>
            <a:r>
              <a:rPr lang="ru-RU" sz="4800" b="1" dirty="0">
                <a:solidFill>
                  <a:srgbClr val="002060"/>
                </a:solidFill>
              </a:rPr>
              <a:t> </a:t>
            </a:r>
            <a:r>
              <a:rPr lang="ru-RU" sz="4800" b="1" dirty="0" err="1">
                <a:solidFill>
                  <a:srgbClr val="002060"/>
                </a:solidFill>
              </a:rPr>
              <a:t>дорозі</a:t>
            </a:r>
            <a:r>
              <a:rPr lang="ru-RU" sz="4800" b="1" dirty="0">
                <a:solidFill>
                  <a:srgbClr val="002060"/>
                </a:solidFill>
              </a:rPr>
              <a:t> -</a:t>
            </a:r>
          </a:p>
          <a:p>
            <a:r>
              <a:rPr lang="ru-RU" sz="4800" b="1" dirty="0">
                <a:solidFill>
                  <a:srgbClr val="002060"/>
                </a:solidFill>
              </a:rPr>
              <a:t>треба просто знати правила </a:t>
            </a:r>
            <a:r>
              <a:rPr lang="ru-RU" sz="4800" b="1" dirty="0" err="1" smtClean="0">
                <a:solidFill>
                  <a:srgbClr val="002060"/>
                </a:solidFill>
              </a:rPr>
              <a:t>руху</a:t>
            </a:r>
            <a:endParaRPr lang="ru-RU" sz="4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114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rmAutofit/>
          </a:bodyPr>
          <a:lstStyle/>
          <a:p>
            <a:r>
              <a:rPr lang="uk-UA" sz="7200" b="1" dirty="0" smtClean="0">
                <a:solidFill>
                  <a:srgbClr val="002060"/>
                </a:solidFill>
              </a:rPr>
              <a:t>Дякую за увагу !</a:t>
            </a:r>
            <a:endParaRPr lang="uk-UA" sz="7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67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45" y="61781"/>
            <a:ext cx="6876256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>
                <a:solidFill>
                  <a:srgbClr val="00B050"/>
                </a:solidFill>
              </a:rPr>
              <a:t>Цукровий діабет</a:t>
            </a:r>
            <a:r>
              <a:rPr lang="uk-UA" sz="2400" b="1" dirty="0">
                <a:solidFill>
                  <a:srgbClr val="00B050"/>
                </a:solidFill>
              </a:rPr>
              <a:t> - це захворювання,</a:t>
            </a:r>
          </a:p>
          <a:p>
            <a:r>
              <a:rPr lang="uk-UA" sz="2400" b="1" dirty="0">
                <a:solidFill>
                  <a:srgbClr val="00B050"/>
                </a:solidFill>
              </a:rPr>
              <a:t>основною ознакою якого є стійке підвищення</a:t>
            </a:r>
          </a:p>
          <a:p>
            <a:r>
              <a:rPr lang="uk-UA" sz="2400" b="1" dirty="0">
                <a:solidFill>
                  <a:srgbClr val="00B050"/>
                </a:solidFill>
              </a:rPr>
              <a:t>рівня цукру в крові. Тому для діагностики</a:t>
            </a:r>
          </a:p>
          <a:p>
            <a:r>
              <a:rPr lang="uk-UA" sz="2400" b="1" dirty="0">
                <a:solidFill>
                  <a:srgbClr val="00B050"/>
                </a:solidFill>
              </a:rPr>
              <a:t>цукрового діабету найбільш інформативним</a:t>
            </a:r>
          </a:p>
          <a:p>
            <a:r>
              <a:rPr lang="uk-UA" sz="2400" b="1" dirty="0">
                <a:solidFill>
                  <a:srgbClr val="00B050"/>
                </a:solidFill>
              </a:rPr>
              <a:t>методом є визначення рівня глюкози в</a:t>
            </a:r>
          </a:p>
          <a:p>
            <a:r>
              <a:rPr lang="uk-UA" sz="2400" b="1" dirty="0">
                <a:solidFill>
                  <a:srgbClr val="00B050"/>
                </a:solidFill>
              </a:rPr>
              <a:t>капілярній крові (береться з пальця) або</a:t>
            </a:r>
          </a:p>
          <a:p>
            <a:r>
              <a:rPr lang="uk-UA" sz="2400" b="1" dirty="0">
                <a:solidFill>
                  <a:srgbClr val="00B050"/>
                </a:solidFill>
              </a:rPr>
              <a:t>венозної (береться з вени) протягом дня, або,</a:t>
            </a:r>
          </a:p>
          <a:p>
            <a:r>
              <a:rPr lang="uk-UA" sz="2400" b="1" dirty="0">
                <a:solidFill>
                  <a:srgbClr val="00B050"/>
                </a:solidFill>
              </a:rPr>
              <a:t>що більш надійно, визначення рівня глюкози</a:t>
            </a:r>
          </a:p>
          <a:p>
            <a:r>
              <a:rPr lang="uk-UA" sz="2400" b="1" dirty="0">
                <a:solidFill>
                  <a:srgbClr val="00B050"/>
                </a:solidFill>
              </a:rPr>
              <a:t>натще (не їсти мінімум 10 годин перед</a:t>
            </a:r>
          </a:p>
          <a:p>
            <a:r>
              <a:rPr lang="uk-UA" sz="2400" b="1" dirty="0">
                <a:solidFill>
                  <a:srgbClr val="00B050"/>
                </a:solidFill>
              </a:rPr>
              <a:t>дослідженням).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67057" y="6315610"/>
            <a:ext cx="89291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>
                <a:solidFill>
                  <a:srgbClr val="FF0000"/>
                </a:solidFill>
              </a:rPr>
              <a:t>Нормальний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рівень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глюкози</a:t>
            </a:r>
            <a:r>
              <a:rPr lang="ru-RU" sz="2400" b="1" dirty="0">
                <a:solidFill>
                  <a:srgbClr val="FF0000"/>
                </a:solidFill>
              </a:rPr>
              <a:t> в </a:t>
            </a:r>
            <a:r>
              <a:rPr lang="ru-RU" sz="2400" b="1" dirty="0" err="1" smtClean="0">
                <a:solidFill>
                  <a:srgbClr val="FF0000"/>
                </a:solidFill>
              </a:rPr>
              <a:t>крові-від</a:t>
            </a:r>
            <a:r>
              <a:rPr lang="ru-RU" sz="2400" b="1" dirty="0">
                <a:solidFill>
                  <a:srgbClr val="FF0000"/>
                </a:solidFill>
              </a:rPr>
              <a:t> 3,3 до 5,5 </a:t>
            </a:r>
            <a:r>
              <a:rPr lang="ru-RU" sz="2400" b="1" dirty="0" err="1">
                <a:solidFill>
                  <a:srgbClr val="FF0000"/>
                </a:solidFill>
              </a:rPr>
              <a:t>ммоль</a:t>
            </a:r>
            <a:r>
              <a:rPr lang="ru-RU" sz="2400" b="1" dirty="0">
                <a:solidFill>
                  <a:srgbClr val="FF0000"/>
                </a:solidFill>
              </a:rPr>
              <a:t>/л</a:t>
            </a:r>
          </a:p>
        </p:txBody>
      </p:sp>
      <p:pic>
        <p:nvPicPr>
          <p:cNvPr id="2050" name="Picture 2" descr="http://yak-prosto.com/images/e/6/yak-rozshifruvati-zagalniy-analiz-krov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57" y="3887893"/>
            <a:ext cx="3427784" cy="2228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yak-prosto.com/images/2/2/yak-brati-krov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300192" y="1484784"/>
            <a:ext cx="2699792" cy="42693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5767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err="1"/>
              <a:t>Звідки</a:t>
            </a:r>
            <a:r>
              <a:rPr lang="ru-RU" b="1" dirty="0"/>
              <a:t> ж </a:t>
            </a:r>
            <a:r>
              <a:rPr lang="ru-RU" b="1" dirty="0" err="1"/>
              <a:t>з’являється</a:t>
            </a:r>
            <a:r>
              <a:rPr lang="ru-RU" b="1" dirty="0"/>
              <a:t> у наших </a:t>
            </a:r>
            <a:r>
              <a:rPr lang="ru-RU" b="1" dirty="0" err="1"/>
              <a:t>судинах</a:t>
            </a:r>
            <a:r>
              <a:rPr lang="ru-RU" b="1" dirty="0"/>
              <a:t> </a:t>
            </a:r>
            <a:r>
              <a:rPr lang="ru-RU" b="1" dirty="0" err="1"/>
              <a:t>цукор</a:t>
            </a:r>
            <a:r>
              <a:rPr lang="ru-RU" b="1" dirty="0"/>
              <a:t>?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8906" y="1268760"/>
            <a:ext cx="9162905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000" dirty="0"/>
              <a:t>По-перше, з їжі. Вуглеводи входять до складу багатьох продуктів. Коли діабету нема, підшлункова залоза реагує на вуглеводи, що всмоктуються з їжі виділенням інсуліну. Але інсулін виділяється підшлунковою залозою й у той час, коли ми не їмо. Відбувається це тому, що глюкоза може вироблятися і самим організмом - печінкою. Тому лікування діабету - прийом </a:t>
            </a:r>
            <a:r>
              <a:rPr lang="uk-UA" sz="2000" dirty="0" err="1"/>
              <a:t>цукрознижуючих</a:t>
            </a:r>
            <a:r>
              <a:rPr lang="uk-UA" sz="2000" dirty="0"/>
              <a:t> засобів - повинно проходити постійно, забезпечуючи стабільний контроль за рівнем цукру в крові.</a:t>
            </a:r>
          </a:p>
          <a:p>
            <a:pPr marL="0" indent="0">
              <a:buNone/>
            </a:pPr>
            <a:r>
              <a:rPr lang="uk-UA" sz="2000" dirty="0" smtClean="0"/>
              <a:t/>
            </a:r>
            <a:br>
              <a:rPr lang="uk-UA" sz="2000" dirty="0" smtClean="0"/>
            </a:br>
            <a:endParaRPr lang="uk-UA" sz="2000" dirty="0"/>
          </a:p>
        </p:txBody>
      </p:sp>
      <p:pic>
        <p:nvPicPr>
          <p:cNvPr id="3074" name="Picture 2" descr="http://diett.pp.ua/img/1/dieta-pri-cukrovomu-diabeti-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71882"/>
            <a:ext cx="4104456" cy="28661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3076" name="Picture 4" descr="http://altamedica.com.ua/images/stories/jpg/peche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573016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8806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8895" y="222982"/>
            <a:ext cx="518141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b="1" dirty="0">
                <a:solidFill>
                  <a:srgbClr val="0070C0"/>
                </a:solidFill>
              </a:rPr>
              <a:t>Як же виникає діабет?</a:t>
            </a:r>
            <a:endParaRPr lang="uk-UA" sz="4000" dirty="0">
              <a:solidFill>
                <a:srgbClr val="0070C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0421" y="899387"/>
            <a:ext cx="819599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>
                <a:solidFill>
                  <a:srgbClr val="002060"/>
                </a:solidFill>
              </a:rPr>
              <a:t>До виникнення цукрового діабету першого типу призводить руйнування бета-клітин, що виробляють інсулін. Це відбувається, коли наша власна імунна система починає сприймати ці клітини як ворожі організму і знищує їх. Виявляється діабет після того, як загинуло більше ніж 80% бета-клітин. Найгірше, що безповоротно зникають єдині постачальники інсуліну. У цьому випадку люди змушені щодня робити собі уколи інсуліну.</a:t>
            </a:r>
          </a:p>
        </p:txBody>
      </p:sp>
      <p:pic>
        <p:nvPicPr>
          <p:cNvPr id="4098" name="Picture 2" descr="http://akak.ru/recipes/pictures/000/000/025_b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717032"/>
            <a:ext cx="3960440" cy="29703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donbass.ua/multimedia/images/news/original/2010/05/05/insuli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990975"/>
            <a:ext cx="3810000" cy="2867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1001999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55497" y="44949"/>
            <a:ext cx="88204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/>
              <a:t>Коли чутливість організму до власного інсуліну, що виробляється у цьому випадку в достатній кількості, знижується настільки, що виникає клінічна картина дефіциту інсуліну - практично ті ж ознаки, що й при першому типі діабету - діагностується другий тип цукрового діабету. При 2 типі діабету можливості лікування ширші - від дієти та фізичних вправ до того ж інсуліну.</a:t>
            </a:r>
          </a:p>
        </p:txBody>
      </p:sp>
      <p:pic>
        <p:nvPicPr>
          <p:cNvPr id="4" name="Picture 2" descr="http://www.pohudeica.ru/uprazhneniya-dlya-pokhudeniya-zhivo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393197"/>
            <a:ext cx="4392488" cy="29283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lifetips.org.ua/uploads/posts/2012-11/1354108051_dieta-atkinson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026444"/>
            <a:ext cx="4137864" cy="27478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www.gmpnews.ru/wp-content/uploads/2010/02/insulin-pharm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419184"/>
            <a:ext cx="2525474" cy="21855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4489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1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291" y="773415"/>
            <a:ext cx="4572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sz="2400" b="1" dirty="0" err="1" smtClean="0"/>
              <a:t>•</a:t>
            </a:r>
            <a:r>
              <a:rPr lang="uk-UA" sz="2400" b="1" dirty="0" err="1"/>
              <a:t>надмірна</a:t>
            </a:r>
            <a:r>
              <a:rPr lang="uk-UA" sz="2400" b="1" dirty="0"/>
              <a:t> спрага;</a:t>
            </a:r>
            <a:br>
              <a:rPr lang="uk-UA" sz="2400" b="1" dirty="0"/>
            </a:br>
            <a:r>
              <a:rPr lang="uk-UA" sz="2400" b="1" dirty="0" err="1"/>
              <a:t>•часте</a:t>
            </a:r>
            <a:r>
              <a:rPr lang="uk-UA" sz="2400" b="1" dirty="0"/>
              <a:t> сечовипускання (особливо в нічний час);</a:t>
            </a:r>
            <a:br>
              <a:rPr lang="uk-UA" sz="2400" b="1" dirty="0"/>
            </a:br>
            <a:r>
              <a:rPr lang="uk-UA" sz="2400" b="1" dirty="0" err="1"/>
              <a:t>•зниження</a:t>
            </a:r>
            <a:r>
              <a:rPr lang="uk-UA" sz="2400" b="1" dirty="0"/>
              <a:t> маси тіла (при цукровому діабеті 1 типу);</a:t>
            </a:r>
            <a:br>
              <a:rPr lang="uk-UA" sz="2400" b="1" dirty="0"/>
            </a:br>
            <a:r>
              <a:rPr lang="uk-UA" sz="2400" b="1" dirty="0" err="1"/>
              <a:t>•підвищений</a:t>
            </a:r>
            <a:r>
              <a:rPr lang="uk-UA" sz="2400" b="1" dirty="0"/>
              <a:t> апетит;</a:t>
            </a:r>
            <a:br>
              <a:rPr lang="uk-UA" sz="2400" b="1" dirty="0"/>
            </a:br>
            <a:r>
              <a:rPr lang="uk-UA" sz="2400" b="1" dirty="0" err="1"/>
              <a:t>•нудота</a:t>
            </a:r>
            <a:r>
              <a:rPr lang="uk-UA" sz="2400" b="1" dirty="0"/>
              <a:t>;</a:t>
            </a:r>
            <a:br>
              <a:rPr lang="uk-UA" sz="2400" b="1" dirty="0"/>
            </a:br>
            <a:r>
              <a:rPr lang="uk-UA" sz="2400" b="1" dirty="0" err="1"/>
              <a:t>•підвищена</a:t>
            </a:r>
            <a:r>
              <a:rPr lang="uk-UA" sz="2400" b="1" dirty="0"/>
              <a:t> стомлюваність;</a:t>
            </a:r>
            <a:br>
              <a:rPr lang="uk-UA" sz="2400" b="1" dirty="0"/>
            </a:br>
            <a:r>
              <a:rPr lang="uk-UA" sz="2400" b="1" dirty="0" err="1"/>
              <a:t>•судоми</a:t>
            </a:r>
            <a:r>
              <a:rPr lang="uk-UA" sz="2400" b="1" dirty="0"/>
              <a:t> </a:t>
            </a:r>
            <a:r>
              <a:rPr lang="uk-UA" sz="2400" b="1" dirty="0" err="1"/>
              <a:t>ікроножних</a:t>
            </a:r>
            <a:r>
              <a:rPr lang="uk-UA" sz="2400" b="1" dirty="0"/>
              <a:t> м’язів;</a:t>
            </a:r>
            <a:br>
              <a:rPr lang="uk-UA" sz="2400" b="1" dirty="0"/>
            </a:br>
            <a:r>
              <a:rPr lang="uk-UA" sz="2400" b="1" dirty="0" err="1"/>
              <a:t>•сухість</a:t>
            </a:r>
            <a:r>
              <a:rPr lang="uk-UA" sz="2400" b="1" dirty="0"/>
              <a:t> шкіри;</a:t>
            </a:r>
            <a:br>
              <a:rPr lang="uk-UA" sz="2400" b="1" dirty="0"/>
            </a:br>
            <a:r>
              <a:rPr lang="uk-UA" sz="2400" b="1" dirty="0" err="1"/>
              <a:t>•зуд</a:t>
            </a:r>
            <a:r>
              <a:rPr lang="uk-UA" sz="2400" b="1" dirty="0"/>
              <a:t> шкіри і сльозових оболонок полових органів;</a:t>
            </a:r>
            <a:br>
              <a:rPr lang="uk-UA" sz="2400" b="1" dirty="0"/>
            </a:br>
            <a:r>
              <a:rPr lang="uk-UA" sz="2400" b="1" dirty="0" err="1"/>
              <a:t>•нечіткість</a:t>
            </a:r>
            <a:r>
              <a:rPr lang="uk-UA" sz="2400" b="1" dirty="0"/>
              <a:t> зору.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88640"/>
            <a:ext cx="84969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 smtClean="0">
                <a:solidFill>
                  <a:srgbClr val="002060"/>
                </a:solidFill>
              </a:rPr>
              <a:t>Діабет можливо запідозрити, якщо у людини:</a:t>
            </a:r>
            <a:endParaRPr lang="uk-UA" sz="32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5653847"/>
            <a:ext cx="88204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/>
            </a:r>
            <a:br>
              <a:rPr lang="ru-RU" sz="2400" b="1" dirty="0">
                <a:solidFill>
                  <a:srgbClr val="C00000"/>
                </a:solidFill>
              </a:rPr>
            </a:br>
            <a:r>
              <a:rPr lang="ru-RU" sz="2400" b="1" dirty="0">
                <a:solidFill>
                  <a:srgbClr val="C00000"/>
                </a:solidFill>
              </a:rPr>
              <a:t>Усе </a:t>
            </a:r>
            <a:r>
              <a:rPr lang="ru-RU" sz="2400" b="1" dirty="0" err="1">
                <a:solidFill>
                  <a:srgbClr val="C00000"/>
                </a:solidFill>
              </a:rPr>
              <a:t>це</a:t>
            </a: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b="1" dirty="0" err="1">
                <a:solidFill>
                  <a:srgbClr val="C00000"/>
                </a:solidFill>
              </a:rPr>
              <a:t>може</a:t>
            </a:r>
            <a:r>
              <a:rPr lang="ru-RU" sz="2400" b="1" dirty="0">
                <a:solidFill>
                  <a:srgbClr val="C00000"/>
                </a:solidFill>
              </a:rPr>
              <a:t> бути </a:t>
            </a:r>
            <a:r>
              <a:rPr lang="ru-RU" sz="2400" b="1" dirty="0" err="1">
                <a:solidFill>
                  <a:srgbClr val="C00000"/>
                </a:solidFill>
              </a:rPr>
              <a:t>викликано</a:t>
            </a: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b="1" dirty="0" err="1">
                <a:solidFill>
                  <a:srgbClr val="C00000"/>
                </a:solidFill>
              </a:rPr>
              <a:t>підвищеним</a:t>
            </a: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b="1" dirty="0" err="1">
                <a:solidFill>
                  <a:srgbClr val="C00000"/>
                </a:solidFill>
              </a:rPr>
              <a:t>вмістом</a:t>
            </a: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b="1" dirty="0" err="1">
                <a:solidFill>
                  <a:srgbClr val="C00000"/>
                </a:solidFill>
              </a:rPr>
              <a:t>цукру</a:t>
            </a:r>
            <a:r>
              <a:rPr lang="ru-RU" sz="2400" b="1" dirty="0">
                <a:solidFill>
                  <a:srgbClr val="C00000"/>
                </a:solidFill>
              </a:rPr>
              <a:t> в </a:t>
            </a:r>
            <a:r>
              <a:rPr lang="ru-RU" sz="2400" b="1" dirty="0" err="1">
                <a:solidFill>
                  <a:srgbClr val="C00000"/>
                </a:solidFill>
              </a:rPr>
              <a:t>крові</a:t>
            </a:r>
            <a:r>
              <a:rPr lang="ru-RU" sz="2400" b="1" dirty="0">
                <a:solidFill>
                  <a:srgbClr val="C00000"/>
                </a:solidFill>
              </a:rPr>
              <a:t>.</a:t>
            </a:r>
          </a:p>
        </p:txBody>
      </p:sp>
      <p:pic>
        <p:nvPicPr>
          <p:cNvPr id="5122" name="Picture 2" descr="http://panyanka.org.ua/wp-content/uploads/2011/10/f6e57e4c500ac6fb6e5cdef314cd1e3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3792" y="980728"/>
            <a:ext cx="3070898" cy="22395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panyanka.org.ua/wp-content/uploads/2012/07/zatrucia-pokarmowe-w-wakacj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234072"/>
            <a:ext cx="3278362" cy="24615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http://image.tsn.ua/media/images2/original/Mar2012/383573886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124744"/>
            <a:ext cx="2583613" cy="17207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4134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980727"/>
            <a:ext cx="9144000" cy="258532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ЯКЩО ВИ ПІДОЗРЮЄТЕ У СЕБЕ ЦІ СИМПТОМИ - ЗВЕРНІТЬСЯ ДО ЛІКАРЯ!!!</a:t>
            </a:r>
            <a:endParaRPr lang="uk-UA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190848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9670" y="332656"/>
            <a:ext cx="83919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err="1">
                <a:solidFill>
                  <a:srgbClr val="C00000"/>
                </a:solidFill>
              </a:rPr>
              <a:t>Що</a:t>
            </a:r>
            <a:r>
              <a:rPr lang="ru-RU" sz="3600" b="1" dirty="0">
                <a:solidFill>
                  <a:srgbClr val="C00000"/>
                </a:solidFill>
              </a:rPr>
              <a:t> </a:t>
            </a:r>
            <a:r>
              <a:rPr lang="ru-RU" sz="3600" b="1" dirty="0" err="1">
                <a:solidFill>
                  <a:srgbClr val="C00000"/>
                </a:solidFill>
              </a:rPr>
              <a:t>робити</a:t>
            </a:r>
            <a:r>
              <a:rPr lang="ru-RU" sz="3600" b="1" dirty="0">
                <a:solidFill>
                  <a:srgbClr val="C00000"/>
                </a:solidFill>
              </a:rPr>
              <a:t>, </a:t>
            </a:r>
            <a:r>
              <a:rPr lang="ru-RU" sz="3600" b="1" dirty="0" err="1">
                <a:solidFill>
                  <a:srgbClr val="C00000"/>
                </a:solidFill>
              </a:rPr>
              <a:t>якщо</a:t>
            </a:r>
            <a:r>
              <a:rPr lang="ru-RU" sz="3600" b="1" dirty="0">
                <a:solidFill>
                  <a:srgbClr val="C00000"/>
                </a:solidFill>
              </a:rPr>
              <a:t> у Вас </a:t>
            </a:r>
            <a:r>
              <a:rPr lang="ru-RU" sz="3600" b="1" dirty="0" err="1">
                <a:solidFill>
                  <a:srgbClr val="C00000"/>
                </a:solidFill>
              </a:rPr>
              <a:t>виявлено</a:t>
            </a:r>
            <a:r>
              <a:rPr lang="ru-RU" sz="3600" b="1" dirty="0">
                <a:solidFill>
                  <a:srgbClr val="C00000"/>
                </a:solidFill>
              </a:rPr>
              <a:t> </a:t>
            </a:r>
            <a:r>
              <a:rPr lang="ru-RU" sz="3600" b="1" dirty="0" err="1">
                <a:solidFill>
                  <a:srgbClr val="C00000"/>
                </a:solidFill>
              </a:rPr>
              <a:t>діабет</a:t>
            </a:r>
            <a:r>
              <a:rPr lang="ru-RU" sz="3600" b="1" dirty="0">
                <a:solidFill>
                  <a:srgbClr val="C00000"/>
                </a:solidFill>
              </a:rPr>
              <a:t>?</a:t>
            </a:r>
            <a:endParaRPr lang="uk-UA" sz="3600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9671" y="1124744"/>
            <a:ext cx="8391976" cy="3046988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</a:rPr>
              <a:t>Як </a:t>
            </a:r>
            <a:r>
              <a:rPr lang="ru-RU" sz="2400" dirty="0" err="1">
                <a:solidFill>
                  <a:srgbClr val="002060"/>
                </a:solidFill>
              </a:rPr>
              <a:t>тільки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лікар-ендокринолог</a:t>
            </a:r>
            <a:r>
              <a:rPr lang="ru-RU" sz="2400" dirty="0">
                <a:solidFill>
                  <a:srgbClr val="002060"/>
                </a:solidFill>
              </a:rPr>
              <a:t> поставив Вам </a:t>
            </a:r>
            <a:r>
              <a:rPr lang="ru-RU" sz="2400" dirty="0" err="1">
                <a:solidFill>
                  <a:srgbClr val="002060"/>
                </a:solidFill>
              </a:rPr>
              <a:t>діагноз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цукровий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діабет</a:t>
            </a:r>
            <a:r>
              <a:rPr lang="ru-RU" sz="2400" dirty="0">
                <a:solidFill>
                  <a:srgbClr val="002060"/>
                </a:solidFill>
              </a:rPr>
              <a:t>, </a:t>
            </a:r>
            <a:r>
              <a:rPr lang="ru-RU" sz="2400" dirty="0" err="1">
                <a:solidFill>
                  <a:srgbClr val="002060"/>
                </a:solidFill>
              </a:rPr>
              <a:t>відразу</a:t>
            </a:r>
            <a:r>
              <a:rPr lang="ru-RU" sz="2400" dirty="0">
                <a:solidFill>
                  <a:srgbClr val="002060"/>
                </a:solidFill>
              </a:rPr>
              <a:t> приступайте до </a:t>
            </a:r>
            <a:r>
              <a:rPr lang="ru-RU" sz="2400" dirty="0" err="1">
                <a:solidFill>
                  <a:srgbClr val="002060"/>
                </a:solidFill>
              </a:rPr>
              <a:t>лікування</a:t>
            </a:r>
            <a:r>
              <a:rPr lang="ru-RU" sz="2400" dirty="0">
                <a:solidFill>
                  <a:srgbClr val="002060"/>
                </a:solidFill>
              </a:rPr>
              <a:t> та контролю </a:t>
            </a:r>
            <a:r>
              <a:rPr lang="ru-RU" sz="2400" dirty="0" err="1">
                <a:solidFill>
                  <a:srgbClr val="002060"/>
                </a:solidFill>
              </a:rPr>
              <a:t>захворювання</a:t>
            </a:r>
            <a:r>
              <a:rPr lang="ru-RU" sz="2400" dirty="0">
                <a:solidFill>
                  <a:srgbClr val="002060"/>
                </a:solidFill>
              </a:rPr>
              <a:t>, тому </a:t>
            </a:r>
            <a:r>
              <a:rPr lang="ru-RU" sz="2400" dirty="0" err="1">
                <a:solidFill>
                  <a:srgbClr val="002060"/>
                </a:solidFill>
              </a:rPr>
              <a:t>що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лікування</a:t>
            </a:r>
            <a:r>
              <a:rPr lang="ru-RU" sz="2400" dirty="0">
                <a:solidFill>
                  <a:srgbClr val="002060"/>
                </a:solidFill>
              </a:rPr>
              <a:t> і контроль є </a:t>
            </a:r>
            <a:r>
              <a:rPr lang="ru-RU" sz="2400" dirty="0" err="1">
                <a:solidFill>
                  <a:srgbClr val="002060"/>
                </a:solidFill>
              </a:rPr>
              <a:t>нерозривним</a:t>
            </a:r>
            <a:r>
              <a:rPr lang="ru-RU" sz="2400" dirty="0">
                <a:solidFill>
                  <a:srgbClr val="002060"/>
                </a:solidFill>
              </a:rPr>
              <a:t> комплексом </a:t>
            </a:r>
            <a:r>
              <a:rPr lang="ru-RU" sz="2400" dirty="0" err="1">
                <a:solidFill>
                  <a:srgbClr val="002060"/>
                </a:solidFill>
              </a:rPr>
              <a:t>заходів</a:t>
            </a:r>
            <a:r>
              <a:rPr lang="ru-RU" sz="2400" dirty="0">
                <a:solidFill>
                  <a:srgbClr val="002060"/>
                </a:solidFill>
              </a:rPr>
              <a:t>, </a:t>
            </a:r>
            <a:r>
              <a:rPr lang="ru-RU" sz="2400" dirty="0" err="1">
                <a:solidFill>
                  <a:srgbClr val="002060"/>
                </a:solidFill>
              </a:rPr>
              <a:t>спрямованих</a:t>
            </a:r>
            <a:r>
              <a:rPr lang="ru-RU" sz="2400" dirty="0">
                <a:solidFill>
                  <a:srgbClr val="002060"/>
                </a:solidFill>
              </a:rPr>
              <a:t> на </a:t>
            </a:r>
            <a:r>
              <a:rPr lang="ru-RU" sz="2400" dirty="0" err="1">
                <a:solidFill>
                  <a:srgbClr val="002060"/>
                </a:solidFill>
              </a:rPr>
              <a:t>підтримку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Вашого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організму</a:t>
            </a:r>
            <a:r>
              <a:rPr lang="ru-RU" sz="2400" dirty="0">
                <a:solidFill>
                  <a:srgbClr val="002060"/>
                </a:solidFill>
              </a:rPr>
              <a:t> в нормальному </a:t>
            </a:r>
            <a:r>
              <a:rPr lang="ru-RU" sz="2400" dirty="0" err="1">
                <a:solidFill>
                  <a:srgbClr val="002060"/>
                </a:solidFill>
              </a:rPr>
              <a:t>стані</a:t>
            </a:r>
            <a:r>
              <a:rPr lang="ru-RU" sz="2400" dirty="0">
                <a:solidFill>
                  <a:srgbClr val="002060"/>
                </a:solidFill>
              </a:rPr>
              <a:t>.</a:t>
            </a: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err="1">
                <a:solidFill>
                  <a:srgbClr val="002060"/>
                </a:solidFill>
              </a:rPr>
              <a:t>Якісний</a:t>
            </a:r>
            <a:r>
              <a:rPr lang="ru-RU" sz="2400" dirty="0">
                <a:solidFill>
                  <a:srgbClr val="002060"/>
                </a:solidFill>
              </a:rPr>
              <a:t> контроль </a:t>
            </a:r>
            <a:r>
              <a:rPr lang="ru-RU" sz="2400" dirty="0" err="1">
                <a:solidFill>
                  <a:srgbClr val="002060"/>
                </a:solidFill>
              </a:rPr>
              <a:t>цукрового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діабету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передбачає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нормальні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або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близькі</a:t>
            </a:r>
            <a:r>
              <a:rPr lang="ru-RU" sz="2400" dirty="0">
                <a:solidFill>
                  <a:srgbClr val="002060"/>
                </a:solidFill>
              </a:rPr>
              <a:t> до </a:t>
            </a:r>
            <a:r>
              <a:rPr lang="ru-RU" sz="2400" dirty="0" err="1">
                <a:solidFill>
                  <a:srgbClr val="002060"/>
                </a:solidFill>
              </a:rPr>
              <a:t>нормальних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показники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обміну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речовин</a:t>
            </a:r>
            <a:r>
              <a:rPr lang="ru-RU" sz="2400" dirty="0">
                <a:solidFill>
                  <a:srgbClr val="002060"/>
                </a:solidFill>
              </a:rPr>
              <a:t>, а </a:t>
            </a:r>
            <a:r>
              <a:rPr lang="ru-RU" sz="2400" dirty="0" err="1">
                <a:solidFill>
                  <a:srgbClr val="002060"/>
                </a:solidFill>
              </a:rPr>
              <a:t>також</a:t>
            </a:r>
            <a:r>
              <a:rPr lang="ru-RU" sz="2400" dirty="0">
                <a:solidFill>
                  <a:srgbClr val="002060"/>
                </a:solidFill>
              </a:rPr>
              <a:t> добре </a:t>
            </a:r>
            <a:r>
              <a:rPr lang="ru-RU" sz="2400" dirty="0" err="1">
                <a:solidFill>
                  <a:srgbClr val="002060"/>
                </a:solidFill>
              </a:rPr>
              <a:t>самопочуття</a:t>
            </a:r>
            <a:r>
              <a:rPr lang="ru-RU" sz="2400" dirty="0">
                <a:solidFill>
                  <a:srgbClr val="002060"/>
                </a:solidFill>
              </a:rPr>
              <a:t>.</a:t>
            </a:r>
            <a:endParaRPr lang="uk-UA" sz="2400" dirty="0">
              <a:solidFill>
                <a:srgbClr val="002060"/>
              </a:solidFill>
            </a:endParaRPr>
          </a:p>
        </p:txBody>
      </p:sp>
      <p:pic>
        <p:nvPicPr>
          <p:cNvPr id="7170" name="Picture 2" descr="http://vkurse.ua/i/2012-04/kotorye-ne-lecha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972" y="4171732"/>
            <a:ext cx="4298029" cy="2686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4618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19" y="1556792"/>
            <a:ext cx="824440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err="1" smtClean="0"/>
              <a:t>•</a:t>
            </a:r>
            <a:r>
              <a:rPr lang="uk-UA" sz="2800" dirty="0" err="1"/>
              <a:t>кинути</a:t>
            </a:r>
            <a:r>
              <a:rPr lang="uk-UA" sz="2800" dirty="0"/>
              <a:t> курити;</a:t>
            </a:r>
            <a:br>
              <a:rPr lang="uk-UA" sz="2800" dirty="0"/>
            </a:br>
            <a:r>
              <a:rPr lang="uk-UA" sz="2800" dirty="0" err="1"/>
              <a:t>•підтримувати</a:t>
            </a:r>
            <a:r>
              <a:rPr lang="uk-UA" sz="2800" dirty="0"/>
              <a:t> артеріальний тиск </a:t>
            </a:r>
            <a:br>
              <a:rPr lang="uk-UA" sz="2800" dirty="0"/>
            </a:br>
            <a:r>
              <a:rPr lang="uk-UA" sz="2800" dirty="0"/>
              <a:t>  у межах норми;</a:t>
            </a:r>
            <a:br>
              <a:rPr lang="uk-UA" sz="2800" dirty="0"/>
            </a:br>
            <a:r>
              <a:rPr lang="uk-UA" sz="2800" dirty="0" err="1"/>
              <a:t>•нормалізувати</a:t>
            </a:r>
            <a:r>
              <a:rPr lang="uk-UA" sz="2800" dirty="0"/>
              <a:t> і підтримувати свою</a:t>
            </a:r>
            <a:br>
              <a:rPr lang="uk-UA" sz="2800" dirty="0"/>
            </a:br>
            <a:r>
              <a:rPr lang="uk-UA" sz="2800" dirty="0"/>
              <a:t>  вагу в межах норми;</a:t>
            </a:r>
            <a:br>
              <a:rPr lang="uk-UA" sz="2800" dirty="0"/>
            </a:br>
            <a:r>
              <a:rPr lang="uk-UA" sz="2800" dirty="0" err="1"/>
              <a:t>•лікувати</a:t>
            </a:r>
            <a:r>
              <a:rPr lang="uk-UA" sz="2800" dirty="0"/>
              <a:t> супутні захворювання.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88640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Крім підтримки нормальних показників обміну речовин, необхідно також:</a:t>
            </a:r>
            <a:endParaRPr lang="uk-UA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8194" name="Picture 2" descr="http://cikave.org.ua/wp-content/uploads/2010/11/no-smok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556630"/>
            <a:ext cx="234315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ttp://i1.poltava.pl.ua/news/156/15582/phot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18" y="4613038"/>
            <a:ext cx="3453787" cy="2244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http://vkurse.ua/i/2011-11/menstrualnyy-cikl-i-v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234448"/>
            <a:ext cx="3810000" cy="2381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2756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452</Words>
  <Application>Microsoft Office PowerPoint</Application>
  <PresentationFormat>Экран (4:3)</PresentationFormat>
  <Paragraphs>35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ПРОФІЛАКТИКА ЦУКРОВОГО ДІАБЕТУ </vt:lpstr>
      <vt:lpstr>Презентация PowerPoint</vt:lpstr>
      <vt:lpstr>Звідки ж з’являється у наших судинах цукор?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Дякую за увагу !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ПРОФІЛАКТИКА ЦУКРОВОГО ДІАБЕТУ</dc:title>
  <dc:creator>Mary</dc:creator>
  <cp:lastModifiedBy>Helen</cp:lastModifiedBy>
  <cp:revision>11</cp:revision>
  <dcterms:created xsi:type="dcterms:W3CDTF">2013-02-03T12:30:54Z</dcterms:created>
  <dcterms:modified xsi:type="dcterms:W3CDTF">2015-04-28T17:00:28Z</dcterms:modified>
</cp:coreProperties>
</file>