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98" r:id="rId4"/>
    <p:sldId id="293" r:id="rId5"/>
    <p:sldId id="295" r:id="rId6"/>
    <p:sldId id="299" r:id="rId7"/>
    <p:sldId id="296" r:id="rId8"/>
    <p:sldId id="297" r:id="rId9"/>
    <p:sldId id="28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FF"/>
    <a:srgbClr val="808080"/>
    <a:srgbClr val="5F5F5F"/>
    <a:srgbClr val="DBEFF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2416" autoAdjust="0"/>
  </p:normalViewPr>
  <p:slideViewPr>
    <p:cSldViewPr>
      <p:cViewPr varScale="1">
        <p:scale>
          <a:sx n="46" d="100"/>
          <a:sy n="46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1601B3-D5AD-4963-A030-533E25F41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296DF2-B539-4CC3-BDB7-67CE6AB2C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96DF2-B539-4CC3-BDB7-67CE6AB2C9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630FA1-AC62-469D-AA84-2A203977AAC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8D49-21FC-4AE0-BBCA-C31BB27DF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46DF-6C71-4F8A-87B4-584427B52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E21C4F-C989-44E7-AB21-919BC2E3B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04069A-C55B-46EA-B559-47AEC3FAD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F219D1-9DA2-41D6-BB6B-5AD2DE058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7F6DE-42D7-42D1-B427-DD6C92F91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B6A91-DD4F-4D6C-B14D-A8DA96E4D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5E1DE-E251-4743-B4B5-661A34927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090D8-221E-4D23-8502-389CCD55A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51138-9351-4E8C-A2D2-C12FF7E3B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EC8B0-D6CC-4B71-B12F-4DF842086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E0B2-F67F-4F86-9B90-0F23A07BB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24F38-D8F4-4578-9393-9CF80F0DC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EBF0CAF-B5FD-4DE7-84E3-B50E5AE803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44624" y="5161570"/>
            <a:ext cx="7560735" cy="1066800"/>
          </a:xfrm>
        </p:spPr>
        <p:txBody>
          <a:bodyPr/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на тему: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45032" y="188640"/>
            <a:ext cx="928903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Захворювання дихальної системи. Бронхіт. Пневмонія. </a:t>
            </a:r>
            <a:r>
              <a:rPr lang="uk-UA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Астма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3363289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31940"/>
            <a:ext cx="1691680" cy="232606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6588224" cy="1143000"/>
          </a:xfrm>
        </p:spPr>
        <p:txBody>
          <a:bodyPr/>
          <a:lstStyle/>
          <a:p>
            <a:r>
              <a:rPr lang="uk-UA" sz="3600" dirty="0" smtClean="0"/>
              <a:t>Причини захворювання:</a:t>
            </a:r>
            <a:endParaRPr lang="en-US" sz="3600" dirty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07118" y="2750785"/>
            <a:ext cx="6378935" cy="688975"/>
            <a:chOff x="730" y="1371"/>
            <a:chExt cx="4132" cy="48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gray">
            <a:xfrm>
              <a:off x="783" y="1371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sz="2400" dirty="0" smtClean="0"/>
                <a:t>     </a:t>
              </a:r>
              <a:r>
                <a:rPr lang="uk-UA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Куріння</a:t>
              </a:r>
              <a:r>
                <a:rPr lang="uk-U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730" y="1377"/>
              <a:ext cx="4132" cy="474"/>
              <a:chOff x="744" y="1377"/>
              <a:chExt cx="4076" cy="474"/>
            </a:xfrm>
          </p:grpSpPr>
          <p:sp>
            <p:nvSpPr>
              <p:cNvPr id="512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gray">
              <a:xfrm>
                <a:off x="832" y="137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707650" y="3645024"/>
            <a:ext cx="6320734" cy="688975"/>
            <a:chOff x="730" y="1392"/>
            <a:chExt cx="4093" cy="480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gray">
            <a:xfrm>
              <a:off x="765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</a:t>
              </a:r>
              <a:r>
                <a:rPr lang="ru-RU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Ускладнення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інших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хвороб</a:t>
              </a:r>
              <a:r>
                <a:rPr lang="uk-UA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  <a:endPara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1763688" y="4509120"/>
            <a:ext cx="6457670" cy="688975"/>
            <a:chOff x="720" y="1392"/>
            <a:chExt cx="4183" cy="480"/>
          </a:xfrm>
        </p:grpSpPr>
        <p:sp>
          <p:nvSpPr>
            <p:cNvPr id="5134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sz="2400" dirty="0" smtClean="0"/>
                <a:t>      </a:t>
              </a:r>
              <a:r>
                <a:rPr lang="uk-UA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 допомогою збудників.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>
              <a:off x="730" y="1392"/>
              <a:ext cx="4173" cy="459"/>
              <a:chOff x="744" y="1392"/>
              <a:chExt cx="4116" cy="459"/>
            </a:xfrm>
          </p:grpSpPr>
          <p:sp>
            <p:nvSpPr>
              <p:cNvPr id="5136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7" name="AutoShape 17"/>
              <p:cNvSpPr>
                <a:spLocks noChangeArrowheads="1"/>
              </p:cNvSpPr>
              <p:nvPr/>
            </p:nvSpPr>
            <p:spPr bwMode="gray">
              <a:xfrm>
                <a:off x="872" y="1392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1726159" y="1916832"/>
            <a:ext cx="6302225" cy="688975"/>
            <a:chOff x="691" y="1392"/>
            <a:chExt cx="4870" cy="480"/>
          </a:xfrm>
        </p:grpSpPr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691" y="1392"/>
              <a:ext cx="4786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/>
          </p:nvGrpSpPr>
          <p:grpSpPr bwMode="auto">
            <a:xfrm>
              <a:off x="730" y="1392"/>
              <a:ext cx="4831" cy="459"/>
              <a:chOff x="744" y="1392"/>
              <a:chExt cx="4766" cy="459"/>
            </a:xfrm>
          </p:grpSpPr>
          <p:sp>
            <p:nvSpPr>
              <p:cNvPr id="5141" name="AutoShape 21"/>
              <p:cNvSpPr>
                <a:spLocks noChangeArrowheads="1"/>
              </p:cNvSpPr>
              <p:nvPr/>
            </p:nvSpPr>
            <p:spPr bwMode="gray">
              <a:xfrm>
                <a:off x="744" y="1743"/>
                <a:ext cx="471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gray">
              <a:xfrm>
                <a:off x="744" y="1392"/>
                <a:ext cx="4766" cy="1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uk-UA" dirty="0" smtClean="0"/>
                  <a:t>             </a:t>
                </a:r>
                <a:r>
                  <a:rPr lang="uk-UA" dirty="0" smtClean="0"/>
                  <a:t>  </a:t>
                </a:r>
                <a:endParaRPr lang="ru-RU" dirty="0"/>
              </a:p>
            </p:txBody>
          </p:sp>
        </p:grpSp>
      </p:grpSp>
      <p:pic>
        <p:nvPicPr>
          <p:cNvPr id="514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47664" y="4509120"/>
            <a:ext cx="792163" cy="949325"/>
          </a:xfrm>
          <a:prstGeom prst="rect">
            <a:avLst/>
          </a:prstGeom>
          <a:noFill/>
        </p:spPr>
      </p:pic>
      <p:pic>
        <p:nvPicPr>
          <p:cNvPr id="5148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475656" y="3645024"/>
            <a:ext cx="792163" cy="949325"/>
          </a:xfrm>
          <a:prstGeom prst="rect">
            <a:avLst/>
          </a:prstGeom>
          <a:noFill/>
        </p:spPr>
      </p:pic>
      <p:pic>
        <p:nvPicPr>
          <p:cNvPr id="5149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475656" y="2780928"/>
            <a:ext cx="792163" cy="949325"/>
          </a:xfrm>
          <a:prstGeom prst="rect">
            <a:avLst/>
          </a:prstGeom>
          <a:noFill/>
        </p:spPr>
      </p:pic>
      <p:pic>
        <p:nvPicPr>
          <p:cNvPr id="5150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478258" y="1913517"/>
            <a:ext cx="792162" cy="949325"/>
          </a:xfrm>
          <a:prstGeom prst="rect">
            <a:avLst/>
          </a:prstGeom>
          <a:noFill/>
        </p:spPr>
      </p:pic>
      <p:sp>
        <p:nvSpPr>
          <p:cNvPr id="5151" name="Text Box 31"/>
          <p:cNvSpPr txBox="1">
            <a:spLocks noChangeArrowheads="1"/>
          </p:cNvSpPr>
          <p:nvPr/>
        </p:nvSpPr>
        <p:spPr bwMode="white">
          <a:xfrm>
            <a:off x="1835696" y="458112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4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white">
          <a:xfrm flipH="1">
            <a:off x="1936167" y="1958980"/>
            <a:ext cx="180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white">
          <a:xfrm>
            <a:off x="1835696" y="292494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white">
          <a:xfrm>
            <a:off x="1835696" y="371703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>
            <a:off x="1557474" y="1844824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157" name="Picture 3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40" name="Рисунок 39" descr="Doct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1139751" cy="22482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827" y="2076653"/>
            <a:ext cx="2978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інфекції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5400600" cy="5073427"/>
          </a:xfrm>
        </p:spPr>
        <p:txBody>
          <a:bodyPr/>
          <a:lstStyle/>
          <a:p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Бронхіт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дихальної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при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запальний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втягуються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бронхи .  Входить до десятки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найпоширеніших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звернення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медичною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запалення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унаслідок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інфекційних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отруйних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алергенів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нездужання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м’язові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нежить,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глотки,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кашель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16632"/>
            <a:ext cx="3483997" cy="25190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66895"/>
            <a:ext cx="3333750" cy="3333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2212"/>
            <a:ext cx="7471383" cy="6019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84" y="188640"/>
            <a:ext cx="6461956" cy="1021110"/>
          </a:xfrm>
        </p:spPr>
        <p:txBody>
          <a:bodyPr/>
          <a:lstStyle/>
          <a:p>
            <a:r>
              <a:rPr lang="uk-UA" sz="4800" dirty="0" smtClean="0"/>
              <a:t>Лікування бронхіту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37948" y="1326990"/>
            <a:ext cx="5242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бронхіту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тяжкості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призначають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постільний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при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високій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провітрювати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припинити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куріння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настої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трав. А ось 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антибіотиків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вирішує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2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948" y="13645"/>
            <a:ext cx="1488325" cy="1488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09" y="4206651"/>
            <a:ext cx="4023801" cy="2665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25" y="1556436"/>
            <a:ext cx="3968201" cy="2434479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Пневмонія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0_75764_33c3a5eb_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64088" y="4869160"/>
            <a:ext cx="1512168" cy="15727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5256584" cy="4680520"/>
          </a:xfrm>
        </p:spPr>
        <p:txBody>
          <a:bodyPr/>
          <a:lstStyle/>
          <a:p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Пневмонія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запальне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легких,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інфекційної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поразкою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альвеол.</a:t>
            </a: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легенях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запальних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викликаних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бактеріями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вірусами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сильного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переохолодження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значних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фізичних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нервово-психічних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перевантажень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знижують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імунітет</a:t>
            </a: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Значне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сильний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озноб, кашель,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боці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поверхневе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прискорене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32836"/>
            <a:ext cx="1979712" cy="3333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40" y="117875"/>
            <a:ext cx="3126560" cy="33149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" y="-2514"/>
            <a:ext cx="7035800" cy="67691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0"/>
            <a:ext cx="91325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69674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Лікування пневмонії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840" y="2132856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-зробити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ренген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-визначити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якій стадії пневмонії перебуває хворий;</a:t>
            </a:r>
          </a:p>
          <a:p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-постільний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режим;</a:t>
            </a:r>
          </a:p>
          <a:p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-часто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заміняти положення хворого в ліжку;</a:t>
            </a:r>
          </a:p>
          <a:p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-пити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тільки ті ліки, які радив лікар;</a:t>
            </a:r>
          </a:p>
          <a:p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-ні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якому  разі займатись самолікуванням;</a:t>
            </a:r>
          </a:p>
          <a:p>
            <a:r>
              <a:rPr lang="uk-UA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-вживати</a:t>
            </a:r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більше вітамінів;</a:t>
            </a:r>
          </a:p>
          <a:p>
            <a:r>
              <a:rPr lang="uk-UA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 разі важкої стадії госпіталізувати у лікарню.</a:t>
            </a:r>
            <a:endParaRPr lang="ru-RU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32" y="1541616"/>
            <a:ext cx="3190056" cy="2647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94" y="3899633"/>
            <a:ext cx="3190056" cy="29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96" y="3679660"/>
            <a:ext cx="5260815" cy="3156489"/>
          </a:xfrm>
          <a:prstGeom prst="rect">
            <a:avLst/>
          </a:prstGeom>
        </p:spPr>
      </p:pic>
      <p:pic>
        <p:nvPicPr>
          <p:cNvPr id="5" name="Рисунок 4" descr="33632899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4691" y="1412776"/>
            <a:ext cx="1503412" cy="206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Бронхіальна астма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436096" cy="4896544"/>
          </a:xfrm>
        </p:spPr>
        <p:txBody>
          <a:bodyPr/>
          <a:lstStyle/>
          <a:p>
            <a:r>
              <a:rPr lang="vi-VN" sz="2500" i="1" dirty="0"/>
              <a:t>А́стма бронхіа́льна </a:t>
            </a:r>
            <a:r>
              <a:rPr lang="vi-VN" sz="2500" i="1" dirty="0" smtClean="0"/>
              <a:t>— </a:t>
            </a:r>
            <a:r>
              <a:rPr lang="vi-VN" sz="2500" i="1" dirty="0"/>
              <a:t>алергічне захворювання, що спричиняє задишку</a:t>
            </a:r>
            <a:r>
              <a:rPr lang="vi-VN" sz="2500" i="1" dirty="0" smtClean="0"/>
              <a:t>.</a:t>
            </a:r>
            <a:endParaRPr lang="ru-RU" sz="2500" i="1" dirty="0"/>
          </a:p>
          <a:p>
            <a:r>
              <a:rPr lang="ru-RU" sz="2500" i="1" dirty="0" err="1"/>
              <a:t>Порушення</a:t>
            </a:r>
            <a:r>
              <a:rPr lang="ru-RU" sz="2500" i="1" dirty="0"/>
              <a:t> </a:t>
            </a:r>
            <a:r>
              <a:rPr lang="ru-RU" sz="2500" i="1" dirty="0" err="1"/>
              <a:t>прохідності</a:t>
            </a:r>
            <a:r>
              <a:rPr lang="ru-RU" sz="2500" i="1" dirty="0"/>
              <a:t> </a:t>
            </a:r>
            <a:r>
              <a:rPr lang="ru-RU" sz="2500" i="1" dirty="0" err="1" smtClean="0"/>
              <a:t>бронхів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унаслідок</a:t>
            </a:r>
            <a:r>
              <a:rPr lang="ru-RU" sz="2500" i="1" dirty="0" smtClean="0"/>
              <a:t> </a:t>
            </a:r>
            <a:r>
              <a:rPr lang="ru-RU" sz="2500" i="1" dirty="0"/>
              <a:t>спазму </a:t>
            </a:r>
            <a:r>
              <a:rPr lang="ru-RU" sz="2500" i="1" dirty="0" err="1" smtClean="0"/>
              <a:t>мускулатури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дрібних</a:t>
            </a:r>
            <a:r>
              <a:rPr lang="ru-RU" sz="2500" i="1" dirty="0" smtClean="0"/>
              <a:t> </a:t>
            </a:r>
            <a:r>
              <a:rPr lang="ru-RU" sz="2500" i="1" dirty="0" err="1"/>
              <a:t>бронхів</a:t>
            </a:r>
            <a:r>
              <a:rPr lang="ru-RU" sz="2500" i="1" dirty="0"/>
              <a:t>, </a:t>
            </a:r>
            <a:r>
              <a:rPr lang="ru-RU" sz="2500" i="1" dirty="0" err="1"/>
              <a:t>набряку</a:t>
            </a:r>
            <a:r>
              <a:rPr lang="ru-RU" sz="2500" i="1" dirty="0"/>
              <a:t> </a:t>
            </a:r>
            <a:r>
              <a:rPr lang="ru-RU" sz="2500" i="1" dirty="0" err="1"/>
              <a:t>слизової</a:t>
            </a:r>
            <a:r>
              <a:rPr lang="ru-RU" sz="2500" i="1" dirty="0"/>
              <a:t> </a:t>
            </a:r>
            <a:r>
              <a:rPr lang="ru-RU" sz="2500" i="1" dirty="0" err="1"/>
              <a:t>оболонки</a:t>
            </a:r>
            <a:r>
              <a:rPr lang="ru-RU" sz="2500" i="1" dirty="0"/>
              <a:t> й </a:t>
            </a:r>
            <a:r>
              <a:rPr lang="ru-RU" sz="2500" i="1" dirty="0" err="1"/>
              <a:t>закупорення</a:t>
            </a:r>
            <a:r>
              <a:rPr lang="ru-RU" sz="2500" i="1" dirty="0"/>
              <a:t> </a:t>
            </a:r>
            <a:r>
              <a:rPr lang="ru-RU" sz="2500" i="1" dirty="0" err="1"/>
              <a:t>їх</a:t>
            </a:r>
            <a:r>
              <a:rPr lang="ru-RU" sz="2500" i="1" dirty="0"/>
              <a:t> </a:t>
            </a:r>
            <a:r>
              <a:rPr lang="ru-RU" sz="2500" i="1" dirty="0" err="1"/>
              <a:t>в’язкими</a:t>
            </a:r>
            <a:r>
              <a:rPr lang="ru-RU" sz="2500" i="1" dirty="0"/>
              <a:t> </a:t>
            </a:r>
            <a:r>
              <a:rPr lang="ru-RU" sz="2500" i="1" dirty="0" err="1"/>
              <a:t>виділеннями</a:t>
            </a:r>
            <a:r>
              <a:rPr lang="ru-RU" sz="2500" i="1" dirty="0"/>
              <a:t> </a:t>
            </a:r>
            <a:r>
              <a:rPr lang="ru-RU" sz="2500" i="1" dirty="0" err="1"/>
              <a:t>під</a:t>
            </a:r>
            <a:r>
              <a:rPr lang="ru-RU" sz="2500" i="1" dirty="0"/>
              <a:t> час </a:t>
            </a:r>
            <a:r>
              <a:rPr lang="ru-RU" sz="2500" i="1" dirty="0" err="1"/>
              <a:t>розвитку</a:t>
            </a:r>
            <a:r>
              <a:rPr lang="ru-RU" sz="2500" i="1" dirty="0"/>
              <a:t> </a:t>
            </a:r>
            <a:r>
              <a:rPr lang="ru-RU" sz="2500" i="1" dirty="0" err="1"/>
              <a:t>алергічних</a:t>
            </a:r>
            <a:r>
              <a:rPr lang="ru-RU" sz="2500" i="1" dirty="0"/>
              <a:t> </a:t>
            </a:r>
            <a:r>
              <a:rPr lang="ru-RU" sz="2500" i="1" dirty="0" err="1"/>
              <a:t>процесів</a:t>
            </a:r>
            <a:r>
              <a:rPr lang="ru-RU" sz="2500" i="1" dirty="0"/>
              <a:t> у </a:t>
            </a:r>
            <a:r>
              <a:rPr lang="ru-RU" sz="2500" i="1" dirty="0" smtClean="0"/>
              <a:t>бронхах;</a:t>
            </a:r>
          </a:p>
          <a:p>
            <a:r>
              <a:rPr lang="ru-RU" sz="2500" i="1" dirty="0"/>
              <a:t>Напади </a:t>
            </a:r>
            <a:r>
              <a:rPr lang="ru-RU" sz="2500" i="1" dirty="0" err="1"/>
              <a:t>ядухи</a:t>
            </a:r>
            <a:r>
              <a:rPr lang="ru-RU" sz="2500" i="1" dirty="0"/>
              <a:t>, </a:t>
            </a:r>
            <a:r>
              <a:rPr lang="ru-RU" sz="2500" i="1" dirty="0" err="1"/>
              <a:t>утруднене</a:t>
            </a:r>
            <a:r>
              <a:rPr lang="ru-RU" sz="2500" i="1" dirty="0"/>
              <a:t> </a:t>
            </a:r>
            <a:r>
              <a:rPr lang="ru-RU" sz="2500" i="1" dirty="0" err="1"/>
              <a:t>дихання</a:t>
            </a:r>
            <a:r>
              <a:rPr lang="ru-RU" sz="2500" i="1" dirty="0"/>
              <a:t>, </a:t>
            </a:r>
            <a:r>
              <a:rPr lang="ru-RU" sz="2500" i="1" dirty="0" err="1"/>
              <a:t>задишка</a:t>
            </a:r>
            <a:r>
              <a:rPr lang="ru-RU" sz="2500" i="1" dirty="0"/>
              <a:t>, </a:t>
            </a:r>
            <a:r>
              <a:rPr lang="ru-RU" sz="2500" i="1" dirty="0" smtClean="0"/>
              <a:t>кашель.</a:t>
            </a:r>
            <a:endParaRPr lang="ru-RU" sz="25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67" y="8206"/>
            <a:ext cx="2726017" cy="381642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лрлр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астми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049" y="1002208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Консультація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лікарем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Користуватись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інгалятором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Проходження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Запобігати куріння;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Запобігти алергії: забрати всі джерела,які можуть її провокувати;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Вживати тільки ті ліки,які прописав лікар.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Boy_plays_doctor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157192"/>
            <a:ext cx="1485900" cy="150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31" y="3666401"/>
            <a:ext cx="3816424" cy="29815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6" y="535661"/>
            <a:ext cx="3236235" cy="312836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9720"/>
          </a:xfrm>
          <a:prstGeom prst="rect">
            <a:avLst/>
          </a:prstGeom>
        </p:spPr>
      </p:pic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372200" y="4293096"/>
            <a:ext cx="2771800" cy="20162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Виконала учениця 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-А 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класу Куйдан Юлія </a:t>
            </a:r>
            <a:endParaRPr lang="en-US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3135" y="692696"/>
            <a:ext cx="6435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</a:t>
            </a:r>
            <a:r>
              <a:rPr lang="uk-UA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увагу!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347" y="4150060"/>
            <a:ext cx="2592288" cy="1878681"/>
          </a:xfrm>
          <a:prstGeom prst="rect">
            <a:avLst/>
          </a:prstGeom>
        </p:spPr>
      </p:pic>
      <p:pic>
        <p:nvPicPr>
          <p:cNvPr id="9" name="Рисунок 8" descr="medsestr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132856"/>
            <a:ext cx="1008112" cy="1456162"/>
          </a:xfrm>
          <a:prstGeom prst="rect">
            <a:avLst/>
          </a:prstGeom>
        </p:spPr>
      </p:pic>
      <p:pic>
        <p:nvPicPr>
          <p:cNvPr id="10" name="Рисунок 9" descr="5978642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0403" y="2125403"/>
            <a:ext cx="2563193" cy="195166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k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DokAni</Template>
  <TotalTime>338</TotalTime>
  <Words>283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DokAni</vt:lpstr>
      <vt:lpstr>Презентація на тему: </vt:lpstr>
      <vt:lpstr>Причини захворювання:</vt:lpstr>
      <vt:lpstr>Бронхіт</vt:lpstr>
      <vt:lpstr>Лікування бронхіту</vt:lpstr>
      <vt:lpstr>Пневмонія</vt:lpstr>
      <vt:lpstr>Лікування пневмонії</vt:lpstr>
      <vt:lpstr>Бронхіальна астма</vt:lpstr>
      <vt:lpstr>Лікування астми</vt:lpstr>
      <vt:lpstr>Виконала учениця 10-А класу Куйдан Юлія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35</cp:revision>
  <dcterms:created xsi:type="dcterms:W3CDTF">2013-02-17T09:31:06Z</dcterms:created>
  <dcterms:modified xsi:type="dcterms:W3CDTF">2013-12-10T16:55:25Z</dcterms:modified>
</cp:coreProperties>
</file>