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F289-AAB2-42E7-A386-C0C35BA465C7}" type="datetimeFigureOut">
              <a:rPr lang="uk-UA" smtClean="0"/>
              <a:t>22.10.2013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DFA4-45AC-4F8B-896A-F62D00951F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8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DFA4-45AC-4F8B-896A-F62D00951F4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66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490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765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939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77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761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809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049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114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339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191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873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E2E8-B5AC-46A4-A29C-D6E7E3AA8ED3}" type="datetimeFigureOut">
              <a:rPr lang="uk-UA" smtClean="0"/>
              <a:t>22.10.2013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450A-D7F7-4B39-93FA-11FD2A819B6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72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149080"/>
            <a:ext cx="5688632" cy="230425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Виконали :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учениці 11-В класу </a:t>
            </a:r>
          </a:p>
          <a:p>
            <a:pPr algn="r"/>
            <a:r>
              <a:rPr lang="uk-UA" dirty="0" smtClean="0">
                <a:solidFill>
                  <a:srgbClr val="002060"/>
                </a:solidFill>
              </a:rPr>
              <a:t>Кучеренко Ольга,</a:t>
            </a:r>
          </a:p>
          <a:p>
            <a:pPr algn="r"/>
            <a:r>
              <a:rPr lang="uk-UA" dirty="0" smtClean="0">
                <a:solidFill>
                  <a:srgbClr val="002060"/>
                </a:solidFill>
              </a:rPr>
              <a:t>Клименко Анна,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Баранівська Олександра,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Подзюбанчук Вероніка 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2268" y="61182"/>
            <a:ext cx="66277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Екологічні проблеми </a:t>
            </a:r>
            <a:b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KSEL_ZT.UA\Desktop\50160c4e378bacb1508719ad4c829851a2eefd10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4828"/>
            <a:ext cx="4241919" cy="33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EL_ZT.UA\Desktop\12045289-green-ecology-planet-vector-background-with-trees-around-gl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47920"/>
            <a:ext cx="3810000" cy="32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581128"/>
            <a:ext cx="4572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 Тварина лише користується зовнішньою 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</a:rPr>
              <a:t>природою і змінює її в силу своєї при-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</a:rPr>
              <a:t>сутності; людина ж змінами, які вона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</a:rPr>
              <a:t>вносить, змушує її служити своїм цілям,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</a:rPr>
              <a:t>панує над нею.</a:t>
            </a:r>
          </a:p>
          <a:p>
            <a:pPr algn="r"/>
            <a:r>
              <a:rPr lang="uk-UA" dirty="0" smtClean="0">
                <a:solidFill>
                  <a:srgbClr val="002060"/>
                </a:solidFill>
              </a:rPr>
              <a:t>Ф. Енгельс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204864"/>
            <a:ext cx="6247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Дякуємо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75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1832" y="1045161"/>
            <a:ext cx="4762872" cy="55446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Забруднення атмосфери ;</a:t>
            </a:r>
          </a:p>
          <a:p>
            <a:r>
              <a:rPr lang="uk-UA" dirty="0">
                <a:solidFill>
                  <a:srgbClr val="002060"/>
                </a:solidFill>
              </a:rPr>
              <a:t>З</a:t>
            </a:r>
            <a:r>
              <a:rPr lang="uk-UA" dirty="0" smtClean="0">
                <a:solidFill>
                  <a:srgbClr val="002060"/>
                </a:solidFill>
              </a:rPr>
              <a:t>абруднення земельних угідь 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Забруднення водних ресурсів 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Проблеми Світового Океану 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Освоєння космосу;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Шляхи вирішення екологічних проблем ;</a:t>
            </a:r>
          </a:p>
          <a:p>
            <a:endParaRPr lang="uk-UA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6282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79"/>
            <a:ext cx="417646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176464" cy="24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KSEL_ZT.UA\Desktop\ecological-background-with-green-shapes-dancing_279-4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" y="165868"/>
            <a:ext cx="319734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3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32" y="836712"/>
            <a:ext cx="4313343" cy="339549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dirty="0"/>
              <a:t>Забру́днення пові́тря</a:t>
            </a:r>
            <a:r>
              <a:rPr lang="ru-RU" dirty="0"/>
              <a:t> — є одним з основних типів антропогенного забруднення.</a:t>
            </a:r>
            <a:endParaRPr lang="ru-RU" dirty="0" smtClean="0"/>
          </a:p>
          <a:p>
            <a:pPr marL="0" lvl="0" indent="0" algn="ctr">
              <a:buNone/>
            </a:pPr>
            <a:r>
              <a:rPr lang="ru-RU" dirty="0" smtClean="0"/>
              <a:t>  </a:t>
            </a:r>
            <a:r>
              <a:rPr lang="ru-RU" b="1" dirty="0"/>
              <a:t>Д</a:t>
            </a:r>
            <a:r>
              <a:rPr lang="ru-RU" b="1" dirty="0" smtClean="0"/>
              <a:t>жерела </a:t>
            </a:r>
            <a:r>
              <a:rPr lang="ru-RU" b="1" dirty="0"/>
              <a:t>забруднення </a:t>
            </a:r>
            <a:r>
              <a:rPr lang="ru-RU" dirty="0" smtClean="0"/>
              <a:t> :</a:t>
            </a:r>
          </a:p>
          <a:p>
            <a:r>
              <a:rPr lang="ru-RU" dirty="0" smtClean="0"/>
              <a:t>підприємства </a:t>
            </a:r>
            <a:r>
              <a:rPr lang="ru-RU" dirty="0"/>
              <a:t>чорної </a:t>
            </a:r>
            <a:r>
              <a:rPr lang="ru-RU" dirty="0" smtClean="0"/>
              <a:t>металургії,енергетики,вугільної промисловості;</a:t>
            </a:r>
            <a:endParaRPr lang="uk-UA" dirty="0"/>
          </a:p>
          <a:p>
            <a:pPr lvl="0"/>
            <a:r>
              <a:rPr lang="ru-RU" dirty="0" smtClean="0"/>
              <a:t>всі </a:t>
            </a:r>
            <a:r>
              <a:rPr lang="ru-RU" dirty="0"/>
              <a:t>види сучасного </a:t>
            </a:r>
            <a:r>
              <a:rPr lang="ru-RU" dirty="0" smtClean="0"/>
              <a:t>транспорту;</a:t>
            </a:r>
            <a:endParaRPr lang="uk-UA" dirty="0"/>
          </a:p>
          <a:p>
            <a:pPr lvl="0"/>
            <a:r>
              <a:rPr lang="ru-RU" dirty="0"/>
              <a:t>хімічна </a:t>
            </a:r>
            <a:r>
              <a:rPr lang="ru-RU" dirty="0" smtClean="0"/>
              <a:t>про­мисловість;</a:t>
            </a:r>
            <a:endParaRPr lang="uk-UA" dirty="0"/>
          </a:p>
          <a:p>
            <a:pPr lvl="0"/>
            <a:r>
              <a:rPr lang="ru-RU" dirty="0" smtClean="0"/>
              <a:t>радіоактивні речовини;</a:t>
            </a:r>
          </a:p>
          <a:p>
            <a:pPr lvl="0"/>
            <a:r>
              <a:rPr lang="uk-UA" dirty="0" smtClean="0"/>
              <a:t>лісові пожежі;</a:t>
            </a:r>
          </a:p>
          <a:p>
            <a:pPr lvl="0"/>
            <a:r>
              <a:rPr lang="uk-UA" dirty="0"/>
              <a:t>в</a:t>
            </a:r>
            <a:r>
              <a:rPr lang="uk-UA" dirty="0" smtClean="0"/>
              <a:t>улканічні виверження та інші.</a:t>
            </a:r>
            <a:endParaRPr lang="uk-UA" dirty="0"/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99945" y="836712"/>
            <a:ext cx="4392488" cy="31109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Наслідки</a:t>
            </a:r>
            <a:r>
              <a:rPr lang="ru-RU" dirty="0" smtClean="0"/>
              <a:t> забруднення атмосфери :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парниковий ефект;</a:t>
            </a:r>
            <a:endParaRPr lang="uk-UA" dirty="0"/>
          </a:p>
          <a:p>
            <a:r>
              <a:rPr lang="ru-RU" dirty="0" smtClean="0"/>
              <a:t> </a:t>
            </a:r>
            <a:r>
              <a:rPr lang="ru-RU" dirty="0"/>
              <a:t>озонова дірка;</a:t>
            </a:r>
            <a:endParaRPr lang="uk-UA" dirty="0"/>
          </a:p>
          <a:p>
            <a:r>
              <a:rPr lang="ru-RU" dirty="0" smtClean="0"/>
              <a:t> </a:t>
            </a:r>
            <a:r>
              <a:rPr lang="ru-RU" dirty="0"/>
              <a:t>кислотні дощі;</a:t>
            </a:r>
            <a:endParaRPr lang="uk-UA" dirty="0"/>
          </a:p>
          <a:p>
            <a:r>
              <a:rPr lang="ru-RU" dirty="0" smtClean="0"/>
              <a:t> смог;</a:t>
            </a:r>
            <a:endParaRPr lang="uk-UA" dirty="0"/>
          </a:p>
          <a:p>
            <a:r>
              <a:rPr lang="uk-UA" dirty="0"/>
              <a:t>з</a:t>
            </a:r>
            <a:r>
              <a:rPr lang="uk-UA" dirty="0" smtClean="0"/>
              <a:t>більшується загальна  захворюваність населення;</a:t>
            </a:r>
          </a:p>
          <a:p>
            <a:r>
              <a:rPr lang="ru-RU" dirty="0" smtClean="0"/>
              <a:t>високе </a:t>
            </a:r>
            <a:r>
              <a:rPr lang="ru-RU" dirty="0"/>
              <a:t>забруднення атмосферного повітря характерне для Донецького і Придністровського регіонів України, а також навколо обласних </a:t>
            </a:r>
            <a:r>
              <a:rPr lang="uk-UA" dirty="0" smtClean="0"/>
              <a:t>центрів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0"/>
            <a:ext cx="7424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 атмосфери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0822"/>
            <a:ext cx="3600400" cy="265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59623"/>
            <a:ext cx="4277664" cy="30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Файл:Simi Valley fire California 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90823"/>
            <a:ext cx="4012586" cy="26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0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8064" y="764704"/>
            <a:ext cx="3888432" cy="33843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Наслідки   : </a:t>
            </a:r>
          </a:p>
          <a:p>
            <a:r>
              <a:rPr lang="uk-UA" dirty="0" smtClean="0"/>
              <a:t>зниження вологості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вітрова ерозія;</a:t>
            </a:r>
          </a:p>
          <a:p>
            <a:r>
              <a:rPr lang="ru-RU" dirty="0" err="1" smtClean="0"/>
              <a:t>підкислення</a:t>
            </a:r>
            <a:r>
              <a:rPr lang="ru-RU" dirty="0" smtClean="0"/>
              <a:t> </a:t>
            </a:r>
            <a:r>
              <a:rPr lang="ru-RU" dirty="0"/>
              <a:t>земель і </a:t>
            </a:r>
            <a:r>
              <a:rPr lang="ru-RU" dirty="0" err="1"/>
              <a:t>втрат</a:t>
            </a:r>
            <a:r>
              <a:rPr lang="ru-RU" dirty="0"/>
              <a:t> ними </a:t>
            </a:r>
            <a:r>
              <a:rPr lang="ru-RU" dirty="0" smtClean="0"/>
              <a:t>гумусу;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повільнення</a:t>
            </a:r>
            <a:r>
              <a:rPr lang="ru-RU" dirty="0" smtClean="0"/>
              <a:t> </a:t>
            </a:r>
            <a:r>
              <a:rPr lang="ru-RU" dirty="0"/>
              <a:t>росту </a:t>
            </a:r>
            <a:r>
              <a:rPr lang="ru-RU" dirty="0" err="1" smtClean="0"/>
              <a:t>рослин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;</a:t>
            </a:r>
          </a:p>
          <a:p>
            <a:r>
              <a:rPr lang="uk-UA" b="0" i="0" dirty="0" smtClean="0">
                <a:solidFill>
                  <a:srgbClr val="000000"/>
                </a:solidFill>
                <a:effectLst/>
                <a:latin typeface="Palatino Linotype"/>
              </a:rPr>
              <a:t>підвищення випаровування…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2772" y="764704"/>
            <a:ext cx="4803662" cy="33843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b="1" dirty="0" smtClean="0"/>
              <a:t>Причини забруднення : </a:t>
            </a:r>
          </a:p>
          <a:p>
            <a:pPr lvl="0"/>
            <a:r>
              <a:rPr lang="ru-RU" dirty="0" smtClean="0"/>
              <a:t>нераціональне </a:t>
            </a:r>
            <a:r>
              <a:rPr lang="ru-RU" dirty="0"/>
              <a:t>застосування засобів хімізації </a:t>
            </a:r>
            <a:r>
              <a:rPr lang="ru-RU" dirty="0" smtClean="0"/>
              <a:t>с/г, </a:t>
            </a:r>
            <a:r>
              <a:rPr lang="ru-RU" dirty="0"/>
              <a:t>що призводить до нагромадження в грунтах залишків мінеральних добрив і пестицидів.</a:t>
            </a:r>
            <a:endParaRPr lang="uk-UA" dirty="0"/>
          </a:p>
          <a:p>
            <a:pPr lvl="0"/>
            <a:r>
              <a:rPr lang="ru-RU" dirty="0" smtClean="0"/>
              <a:t>техногенні </a:t>
            </a:r>
            <a:r>
              <a:rPr lang="ru-RU" dirty="0"/>
              <a:t>викиди промислових </a:t>
            </a:r>
            <a:r>
              <a:rPr lang="ru-RU" dirty="0" smtClean="0"/>
              <a:t>підприємств (</a:t>
            </a:r>
            <a:r>
              <a:rPr lang="ru-RU" dirty="0"/>
              <a:t>з</a:t>
            </a:r>
            <a:r>
              <a:rPr lang="ru-RU" dirty="0" smtClean="0"/>
              <a:t>емлі </a:t>
            </a:r>
            <a:r>
              <a:rPr lang="ru-RU" dirty="0"/>
              <a:t>забруднюються важкими металами та іншими компонентами промислових </a:t>
            </a:r>
            <a:r>
              <a:rPr lang="ru-RU" dirty="0" smtClean="0"/>
              <a:t>викидів);</a:t>
            </a:r>
          </a:p>
          <a:p>
            <a:pPr lvl="0"/>
            <a:endParaRPr lang="uk-UA" dirty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389" y="0"/>
            <a:ext cx="8926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 земельних угідь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9" y="4067260"/>
            <a:ext cx="3994571" cy="27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94" y="4067260"/>
            <a:ext cx="4211786" cy="27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2" y="3717032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6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829" y="836712"/>
            <a:ext cx="4083139" cy="37444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</a:t>
            </a:r>
            <a:r>
              <a:rPr lang="ru-RU" b="1" dirty="0" smtClean="0"/>
              <a:t>жерела забруднення:</a:t>
            </a:r>
            <a:endParaRPr lang="uk-UA" b="1" dirty="0"/>
          </a:p>
          <a:p>
            <a:pPr lvl="0"/>
            <a:r>
              <a:rPr lang="ru-RU" dirty="0" err="1"/>
              <a:t>Міські</a:t>
            </a:r>
            <a:r>
              <a:rPr lang="ru-RU" dirty="0"/>
              <a:t> </a:t>
            </a:r>
            <a:r>
              <a:rPr lang="ru-RU" dirty="0" err="1"/>
              <a:t>стічні</a:t>
            </a:r>
            <a:r>
              <a:rPr lang="ru-RU" dirty="0"/>
              <a:t> води, що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smtClean="0"/>
              <a:t>стоки;</a:t>
            </a:r>
            <a:endParaRPr lang="uk-UA" dirty="0"/>
          </a:p>
          <a:p>
            <a:pPr lvl="0"/>
            <a:r>
              <a:rPr lang="uk-UA" dirty="0"/>
              <a:t>Промислові стічні води, що утворюються </a:t>
            </a:r>
            <a:r>
              <a:rPr lang="uk-UA" dirty="0" smtClean="0"/>
              <a:t>у галузях виробництва</a:t>
            </a:r>
            <a:r>
              <a:rPr lang="uk-UA" dirty="0"/>
              <a:t> </a:t>
            </a:r>
            <a:r>
              <a:rPr lang="uk-UA" dirty="0" smtClean="0"/>
              <a:t>: </a:t>
            </a:r>
            <a:r>
              <a:rPr lang="uk-UA" dirty="0"/>
              <a:t>чорна металургія, хімічна, лісохімічна, нафтопереробна промисловості</a:t>
            </a:r>
            <a:r>
              <a:rPr lang="uk-UA" dirty="0" smtClean="0"/>
              <a:t>.</a:t>
            </a:r>
          </a:p>
          <a:p>
            <a:pPr lvl="0"/>
            <a:r>
              <a:rPr lang="uk-UA" dirty="0" smtClean="0"/>
              <a:t>Атмосферні </a:t>
            </a:r>
            <a:r>
              <a:rPr lang="uk-UA" dirty="0"/>
              <a:t>води, які несуть значні </a:t>
            </a:r>
            <a:r>
              <a:rPr lang="uk-UA" dirty="0" smtClean="0"/>
              <a:t>кількості забруднювачів, </a:t>
            </a:r>
            <a:r>
              <a:rPr lang="uk-UA" dirty="0"/>
              <a:t>що вимиваються з </a:t>
            </a:r>
            <a:r>
              <a:rPr lang="uk-UA" dirty="0" smtClean="0"/>
              <a:t>повітря,що вимиваються з </a:t>
            </a:r>
            <a:r>
              <a:rPr lang="uk-UA" dirty="0" err="1" smtClean="0"/>
              <a:t>пловітря</a:t>
            </a:r>
            <a:r>
              <a:rPr lang="uk-UA" dirty="0" smtClean="0"/>
              <a:t> 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536504" cy="37592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Наслідки : </a:t>
            </a:r>
          </a:p>
          <a:p>
            <a:r>
              <a:rPr lang="uk-UA" dirty="0" smtClean="0"/>
              <a:t>Зниження якості води ;</a:t>
            </a:r>
          </a:p>
          <a:p>
            <a:r>
              <a:rPr lang="uk-UA" dirty="0" smtClean="0"/>
              <a:t>Накопичення токсичних органічних речовин, важких металів ;</a:t>
            </a:r>
          </a:p>
          <a:p>
            <a:r>
              <a:rPr lang="uk-UA" dirty="0" smtClean="0"/>
              <a:t>Викликають інфекції,  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є результатом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забрудненої</a:t>
            </a:r>
            <a:r>
              <a:rPr lang="ru-RU" dirty="0" smtClean="0"/>
              <a:t> води(</a:t>
            </a:r>
            <a:r>
              <a:rPr lang="uk-UA" dirty="0"/>
              <a:t>тиф, </a:t>
            </a:r>
            <a:r>
              <a:rPr lang="uk-UA" dirty="0" smtClean="0"/>
              <a:t>гепатит, </a:t>
            </a:r>
            <a:r>
              <a:rPr lang="uk-UA" dirty="0"/>
              <a:t>енцефаліт, </a:t>
            </a:r>
            <a:r>
              <a:rPr lang="uk-UA" dirty="0" smtClean="0"/>
              <a:t> </a:t>
            </a:r>
            <a:r>
              <a:rPr lang="uk-UA" dirty="0"/>
              <a:t>лямбліоз </a:t>
            </a:r>
            <a:r>
              <a:rPr lang="uk-UA" dirty="0" smtClean="0"/>
              <a:t>,шкірний висип);</a:t>
            </a:r>
            <a:endParaRPr lang="ru-RU" dirty="0" smtClean="0"/>
          </a:p>
          <a:p>
            <a:r>
              <a:rPr lang="ru-RU" dirty="0" err="1" smtClean="0"/>
              <a:t>Шкідливий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екосистему</a:t>
            </a:r>
            <a:r>
              <a:rPr lang="ru-RU" dirty="0" smtClean="0"/>
              <a:t> океану (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фотоситезу</a:t>
            </a:r>
            <a:r>
              <a:rPr lang="ru-RU" dirty="0" smtClean="0"/>
              <a:t> у </a:t>
            </a:r>
            <a:r>
              <a:rPr lang="ru-RU" dirty="0" err="1" smtClean="0"/>
              <a:t>рослин</a:t>
            </a:r>
            <a:r>
              <a:rPr lang="ru-RU" dirty="0" smtClean="0"/>
              <a:t> –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 у </a:t>
            </a:r>
            <a:r>
              <a:rPr lang="ru-RU" dirty="0" err="1" smtClean="0"/>
              <a:t>організмів</a:t>
            </a:r>
            <a:r>
              <a:rPr lang="ru-RU" dirty="0" smtClean="0"/>
              <a:t> )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829" y="72155"/>
            <a:ext cx="8918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водних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9" y="4221088"/>
            <a:ext cx="40711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85561"/>
            <a:ext cx="4392488" cy="25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18" y="4005064"/>
            <a:ext cx="3925246" cy="271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9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796136" cy="3312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uk-UA" b="1" dirty="0" smtClean="0"/>
              <a:t> Проблеми :</a:t>
            </a:r>
          </a:p>
          <a:p>
            <a:pPr lvl="0"/>
            <a:r>
              <a:rPr lang="uk-UA" dirty="0" smtClean="0"/>
              <a:t>використання </a:t>
            </a:r>
            <a:r>
              <a:rPr lang="uk-UA" dirty="0"/>
              <a:t>ресурсів Світового </a:t>
            </a:r>
            <a:r>
              <a:rPr lang="uk-UA" dirty="0" smtClean="0"/>
              <a:t>океану:біологічних</a:t>
            </a:r>
            <a:r>
              <a:rPr lang="uk-UA" dirty="0"/>
              <a:t>, мінеральних, </a:t>
            </a:r>
            <a:r>
              <a:rPr lang="uk-UA" dirty="0" smtClean="0"/>
              <a:t>енергетичних(Океан - «легені</a:t>
            </a:r>
            <a:r>
              <a:rPr lang="uk-UA" dirty="0"/>
              <a:t>» планети. Він забезпечує основну частину регенерації кисню </a:t>
            </a:r>
            <a:r>
              <a:rPr lang="uk-UA" dirty="0" smtClean="0"/>
              <a:t>і </a:t>
            </a:r>
            <a:r>
              <a:rPr lang="uk-UA" dirty="0"/>
              <a:t>є своєрідним регулятором температури на земній </a:t>
            </a:r>
            <a:r>
              <a:rPr lang="uk-UA" dirty="0" smtClean="0"/>
              <a:t>кулі);</a:t>
            </a:r>
          </a:p>
          <a:p>
            <a:pPr lvl="0"/>
            <a:r>
              <a:rPr lang="uk-UA" dirty="0"/>
              <a:t>п</a:t>
            </a:r>
            <a:r>
              <a:rPr lang="uk-UA" dirty="0" smtClean="0"/>
              <a:t>осилення господарської діяльності  - видобуток мінеральних ресурсів ;</a:t>
            </a:r>
          </a:p>
          <a:p>
            <a:pPr lvl="0"/>
            <a:r>
              <a:rPr lang="uk-UA" dirty="0" smtClean="0"/>
              <a:t>Нафтове забруднення Світового океану ;</a:t>
            </a:r>
          </a:p>
          <a:p>
            <a:pPr lvl="0"/>
            <a:r>
              <a:rPr lang="ru-RU" dirty="0" err="1"/>
              <a:t>Особлива</a:t>
            </a:r>
            <a:r>
              <a:rPr lang="ru-RU" dirty="0"/>
              <a:t> проблема - </a:t>
            </a:r>
            <a:r>
              <a:rPr lang="ru-RU" dirty="0" err="1"/>
              <a:t>поширення</a:t>
            </a:r>
            <a:r>
              <a:rPr lang="ru-RU" dirty="0"/>
              <a:t> пластикового </a:t>
            </a:r>
            <a:r>
              <a:rPr lang="ru-RU" dirty="0" err="1"/>
              <a:t>сміття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 і в </a:t>
            </a:r>
            <a:r>
              <a:rPr lang="ru-RU" dirty="0" err="1"/>
              <a:t>смузі</a:t>
            </a:r>
            <a:r>
              <a:rPr lang="ru-RU" dirty="0"/>
              <a:t> </a:t>
            </a:r>
            <a:r>
              <a:rPr lang="ru-RU" dirty="0" err="1"/>
              <a:t>припливу</a:t>
            </a:r>
            <a:r>
              <a:rPr lang="ru-RU" dirty="0"/>
              <a:t> й прибою.</a:t>
            </a: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152" y="1052736"/>
            <a:ext cx="3203848" cy="39604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Наслідки :</a:t>
            </a:r>
            <a:r>
              <a:rPr lang="uk-UA" dirty="0" smtClean="0"/>
              <a:t> </a:t>
            </a:r>
          </a:p>
          <a:p>
            <a:pPr lvl="0"/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приморські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( </a:t>
            </a:r>
            <a:r>
              <a:rPr lang="ru-RU" dirty="0" err="1" smtClean="0"/>
              <a:t>зросло</a:t>
            </a:r>
            <a:r>
              <a:rPr lang="ru-RU" dirty="0" smtClean="0"/>
              <a:t>  </a:t>
            </a:r>
            <a:r>
              <a:rPr lang="ru-RU" dirty="0" err="1" smtClean="0"/>
              <a:t>рекреа­ційне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і </a:t>
            </a:r>
            <a:r>
              <a:rPr lang="ru-RU" dirty="0" err="1" smtClean="0"/>
              <a:t>океанів</a:t>
            </a:r>
            <a:r>
              <a:rPr lang="ru-RU" dirty="0" smtClean="0"/>
              <a:t>).</a:t>
            </a:r>
            <a:endParaRPr lang="uk-UA" dirty="0" smtClean="0"/>
          </a:p>
          <a:p>
            <a:r>
              <a:rPr lang="ru-RU" dirty="0"/>
              <a:t> 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"океан - атмосфера</a:t>
            </a:r>
            <a:r>
              <a:rPr lang="ru-RU" dirty="0" smtClean="0"/>
              <a:t>";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иснаження</a:t>
            </a:r>
            <a:r>
              <a:rPr lang="ru-RU" dirty="0" smtClean="0"/>
              <a:t> 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;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иснаження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рибних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488" y="260648"/>
            <a:ext cx="8369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3217"/>
            <a:ext cx="4896544" cy="29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20" y="3863217"/>
            <a:ext cx="4174775" cy="29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3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086" y="800681"/>
            <a:ext cx="4150126" cy="37632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/>
              <a:t>Космос — глобальне </a:t>
            </a:r>
            <a:r>
              <a:rPr lang="uk-UA" dirty="0" smtClean="0"/>
              <a:t>середовище</a:t>
            </a:r>
            <a:r>
              <a:rPr lang="uk-UA" dirty="0"/>
              <a:t>, що є спільним для всього людства. Тому його мирне </a:t>
            </a:r>
            <a:r>
              <a:rPr lang="uk-UA" dirty="0" err="1" smtClean="0"/>
              <a:t>о-воєння</a:t>
            </a:r>
            <a:r>
              <a:rPr lang="uk-UA" dirty="0" smtClean="0"/>
              <a:t> </a:t>
            </a:r>
            <a:r>
              <a:rPr lang="uk-UA" dirty="0"/>
              <a:t>вважається глобальною проблемою. Сьогодні вже </a:t>
            </a:r>
            <a:r>
              <a:rPr lang="uk-UA" dirty="0" smtClean="0"/>
              <a:t>сформувалися </a:t>
            </a:r>
            <a:r>
              <a:rPr lang="uk-UA" dirty="0"/>
              <a:t>два напрями </a:t>
            </a:r>
            <a:r>
              <a:rPr lang="uk-UA" dirty="0" smtClean="0"/>
              <a:t>використання </a:t>
            </a:r>
            <a:r>
              <a:rPr lang="uk-UA" dirty="0"/>
              <a:t>космосу для потреб </a:t>
            </a:r>
            <a:r>
              <a:rPr lang="uk-UA" dirty="0" smtClean="0"/>
              <a:t>людини</a:t>
            </a:r>
            <a:r>
              <a:rPr lang="uk-UA" dirty="0"/>
              <a:t>: космічне виробництво і космічне землезнавство.</a:t>
            </a:r>
            <a:endParaRPr lang="ru-RU" dirty="0" smtClean="0"/>
          </a:p>
          <a:p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засмічення</a:t>
            </a:r>
            <a:r>
              <a:rPr lang="ru-RU" dirty="0"/>
              <a:t> </a:t>
            </a:r>
            <a:r>
              <a:rPr lang="ru-RU" dirty="0" err="1"/>
              <a:t>навколоземного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простору «</a:t>
            </a:r>
            <a:r>
              <a:rPr lang="ru-RU" dirty="0" err="1"/>
              <a:t>космічним</a:t>
            </a:r>
            <a:r>
              <a:rPr lang="ru-RU" dirty="0"/>
              <a:t> </a:t>
            </a:r>
            <a:r>
              <a:rPr lang="ru-RU" dirty="0" err="1"/>
              <a:t>сміттям</a:t>
            </a:r>
            <a:r>
              <a:rPr lang="ru-RU" dirty="0"/>
              <a:t>»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півстоліття</a:t>
            </a:r>
            <a:r>
              <a:rPr lang="ru-RU" dirty="0"/>
              <a:t> тому, з початком </a:t>
            </a:r>
            <a:r>
              <a:rPr lang="ru-RU" dirty="0" err="1"/>
              <a:t>запусків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50-х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608512" cy="40324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Шляхи вирішення цієї проблеми :</a:t>
            </a:r>
          </a:p>
          <a:p>
            <a:pPr lvl="0"/>
            <a:r>
              <a:rPr lang="ru-RU" dirty="0" err="1"/>
              <a:t>Екологічний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НКП, </a:t>
            </a:r>
            <a:r>
              <a:rPr lang="ru-RU" dirty="0" err="1"/>
              <a:t>включаючи</a:t>
            </a:r>
            <a:r>
              <a:rPr lang="ru-RU" dirty="0"/>
              <a:t> область </a:t>
            </a:r>
            <a:r>
              <a:rPr lang="ru-RU" dirty="0" err="1"/>
              <a:t>геостаціонарної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: </a:t>
            </a:r>
            <a:r>
              <a:rPr lang="ru-RU" dirty="0" err="1"/>
              <a:t>спостереження</a:t>
            </a:r>
            <a:r>
              <a:rPr lang="ru-RU" dirty="0"/>
              <a:t> за «</a:t>
            </a:r>
            <a:r>
              <a:rPr lang="ru-RU" dirty="0" err="1"/>
              <a:t>космічним</a:t>
            </a:r>
            <a:r>
              <a:rPr lang="ru-RU" dirty="0"/>
              <a:t> </a:t>
            </a:r>
            <a:r>
              <a:rPr lang="ru-RU" dirty="0" err="1"/>
              <a:t>сміттям</a:t>
            </a:r>
            <a:r>
              <a:rPr lang="ru-RU" dirty="0"/>
              <a:t>» і </a:t>
            </a:r>
            <a:r>
              <a:rPr lang="ru-RU" dirty="0" err="1"/>
              <a:t>ведення</a:t>
            </a:r>
            <a:r>
              <a:rPr lang="ru-RU" dirty="0"/>
              <a:t> каталогу </a:t>
            </a:r>
            <a:r>
              <a:rPr lang="ru-RU" dirty="0" err="1"/>
              <a:t>об'єктів</a:t>
            </a:r>
            <a:r>
              <a:rPr lang="ru-RU" dirty="0"/>
              <a:t> «</a:t>
            </a:r>
            <a:r>
              <a:rPr lang="ru-RU" dirty="0" err="1"/>
              <a:t>космічного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 smtClean="0"/>
              <a:t>»;</a:t>
            </a:r>
            <a:endParaRPr lang="uk-UA" dirty="0"/>
          </a:p>
          <a:p>
            <a:pPr lvl="0"/>
            <a:r>
              <a:rPr lang="ru-RU" dirty="0" err="1"/>
              <a:t>Математичне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«</a:t>
            </a:r>
            <a:r>
              <a:rPr lang="ru-RU" dirty="0" err="1"/>
              <a:t>космічного</a:t>
            </a:r>
            <a:r>
              <a:rPr lang="ru-RU" dirty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;</a:t>
            </a:r>
          </a:p>
          <a:p>
            <a:pPr lvl="0"/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/>
              <a:t>способів</a:t>
            </a:r>
            <a:r>
              <a:rPr lang="ru-RU" dirty="0"/>
              <a:t> і засобів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високошвидкісних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«</a:t>
            </a:r>
            <a:r>
              <a:rPr lang="ru-RU" dirty="0" err="1"/>
              <a:t>космічного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 smtClean="0"/>
              <a:t>»;</a:t>
            </a:r>
            <a:endParaRPr lang="uk-UA" dirty="0"/>
          </a:p>
          <a:p>
            <a:pPr lvl="0"/>
            <a:r>
              <a:rPr lang="ru-RU" dirty="0" err="1"/>
              <a:t>Розробка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засміченості</a:t>
            </a:r>
            <a:r>
              <a:rPr lang="ru-RU" dirty="0"/>
              <a:t> НКП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uk-UA" dirty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8531"/>
            <a:ext cx="557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космосу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12146"/>
            <a:ext cx="3725393" cy="223231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714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58232" y="4005065"/>
            <a:ext cx="4041960" cy="27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8795320" cy="48531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раціональне природокористування.</a:t>
            </a:r>
          </a:p>
          <a:p>
            <a:r>
              <a:rPr lang="uk-UA" dirty="0" smtClean="0"/>
              <a:t> максимальне збереження ресурсів; </a:t>
            </a:r>
          </a:p>
          <a:p>
            <a:r>
              <a:rPr lang="uk-UA" dirty="0" smtClean="0"/>
              <a:t>розширення заповідних територій;</a:t>
            </a:r>
          </a:p>
          <a:p>
            <a:r>
              <a:rPr lang="uk-UA" dirty="0" smtClean="0"/>
              <a:t> впровадження нових технологій, що забезпечують ресурсо­збереження, нових джерел одержання екологічно чистої енергії;</a:t>
            </a:r>
          </a:p>
          <a:p>
            <a:r>
              <a:rPr lang="uk-UA" dirty="0" smtClean="0"/>
              <a:t> розум­на економія і самообмеження в усіх сферах життя і діяльності; </a:t>
            </a:r>
          </a:p>
          <a:p>
            <a:r>
              <a:rPr lang="uk-UA" dirty="0" smtClean="0"/>
              <a:t>зворотне водопостачання і багаторазове використання матеріалів у виробництв;</a:t>
            </a:r>
          </a:p>
          <a:p>
            <a:r>
              <a:rPr lang="uk-UA" dirty="0" smtClean="0"/>
              <a:t>перехід до безвідхідного виробництва; </a:t>
            </a:r>
          </a:p>
          <a:p>
            <a:r>
              <a:rPr lang="uk-UA" dirty="0" smtClean="0"/>
              <a:t>контроль за рівнем забруднення довкілля.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0634" y="44026"/>
            <a:ext cx="6943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Шляхи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вирішення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екологічних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 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8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0570"/>
            <a:ext cx="3429208" cy="314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156520"/>
            <a:ext cx="3238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8" y="3291747"/>
            <a:ext cx="3088076" cy="30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12051"/>
            <a:ext cx="2997159" cy="28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8178"/>
            <a:ext cx="7803125" cy="57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5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551</Words>
  <Application>Microsoft Office PowerPoint</Application>
  <PresentationFormat>Экран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AKSEL_ZT.UA</dc:creator>
  <cp:lastModifiedBy>AKSEL_ZT.UA</cp:lastModifiedBy>
  <cp:revision>20</cp:revision>
  <dcterms:created xsi:type="dcterms:W3CDTF">2013-10-22T15:16:00Z</dcterms:created>
  <dcterms:modified xsi:type="dcterms:W3CDTF">2013-10-22T19:33:00Z</dcterms:modified>
</cp:coreProperties>
</file>