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7EC9C1F-21C6-4B08-825B-FCE8C26285DE}">
          <p14:sldIdLst>
            <p14:sldId id="257"/>
            <p14:sldId id="259"/>
            <p14:sldId id="260"/>
          </p14:sldIdLst>
        </p14:section>
        <p14:section name="Раздел без заголовка" id="{B94BD698-0621-44D8-B8BD-1CD08EA51DD9}">
          <p14:sldIdLst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81" autoAdjust="0"/>
  </p:normalViewPr>
  <p:slideViewPr>
    <p:cSldViewPr>
      <p:cViewPr varScale="1">
        <p:scale>
          <a:sx n="107" d="100"/>
          <a:sy n="107" d="100"/>
        </p:scale>
        <p:origin x="-172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23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417C9-170E-40B7-B93B-F1387C296790}" type="doc">
      <dgm:prSet loTypeId="urn:microsoft.com/office/officeart/2011/layout/RadialPictureList" loCatId="picture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ED34149-C590-4511-9604-5296E8597104}">
      <dgm:prSet phldrT="[Текст]"/>
      <dgm:spPr/>
      <dgm:t>
        <a:bodyPr/>
        <a:lstStyle/>
        <a:p>
          <a:r>
            <a:rPr lang="ru-RU" dirty="0" err="1" smtClean="0"/>
            <a:t>Головні</a:t>
          </a:r>
          <a:r>
            <a:rPr lang="ru-RU" dirty="0" smtClean="0"/>
            <a:t> </a:t>
          </a:r>
          <a:r>
            <a:rPr lang="ru-RU" dirty="0" err="1" smtClean="0"/>
            <a:t>особливості</a:t>
          </a:r>
          <a:r>
            <a:rPr lang="ru-RU" dirty="0" smtClean="0"/>
            <a:t> ЕГП</a:t>
          </a:r>
          <a:endParaRPr lang="ru-RU" dirty="0"/>
        </a:p>
      </dgm:t>
    </dgm:pt>
    <dgm:pt modelId="{A83A52F1-A2B8-4960-B453-4E6BFB140C1D}" type="parTrans" cxnId="{B13E4C6D-4DFB-4088-A4C5-DFE1C810C70A}">
      <dgm:prSet/>
      <dgm:spPr/>
      <dgm:t>
        <a:bodyPr/>
        <a:lstStyle/>
        <a:p>
          <a:endParaRPr lang="ru-RU"/>
        </a:p>
      </dgm:t>
    </dgm:pt>
    <dgm:pt modelId="{BC0A4097-A6D2-43AB-905F-8562A159C51E}" type="sibTrans" cxnId="{B13E4C6D-4DFB-4088-A4C5-DFE1C810C70A}">
      <dgm:prSet/>
      <dgm:spPr/>
      <dgm:t>
        <a:bodyPr/>
        <a:lstStyle/>
        <a:p>
          <a:endParaRPr lang="ru-RU"/>
        </a:p>
      </dgm:t>
    </dgm:pt>
    <dgm:pt modelId="{89904031-1A7E-4F6B-AFF0-C146CDD0EF35}">
      <dgm:prSet phldrT="[Текст]"/>
      <dgm:spPr/>
      <dgm:t>
        <a:bodyPr/>
        <a:lstStyle/>
        <a:p>
          <a:r>
            <a:rPr lang="uk-UA" dirty="0" smtClean="0"/>
            <a:t>Розташована в північній частині Північної Америки; має велику площу; крім материкової частини до її складу входять численні острови.</a:t>
          </a:r>
          <a:endParaRPr lang="ru-RU" dirty="0"/>
        </a:p>
      </dgm:t>
    </dgm:pt>
    <dgm:pt modelId="{A57510D5-6B64-4089-AAD5-E94EDAE9ADC1}" type="parTrans" cxnId="{4F7367F0-F0D2-40B1-AB19-5FB5CCECE345}">
      <dgm:prSet/>
      <dgm:spPr/>
      <dgm:t>
        <a:bodyPr/>
        <a:lstStyle/>
        <a:p>
          <a:endParaRPr lang="ru-RU"/>
        </a:p>
      </dgm:t>
    </dgm:pt>
    <dgm:pt modelId="{E7AE7D2C-CB8B-4D06-A5CE-ACFB964C9000}" type="sibTrans" cxnId="{4F7367F0-F0D2-40B1-AB19-5FB5CCECE345}">
      <dgm:prSet/>
      <dgm:spPr/>
      <dgm:t>
        <a:bodyPr/>
        <a:lstStyle/>
        <a:p>
          <a:endParaRPr lang="ru-RU"/>
        </a:p>
      </dgm:t>
    </dgm:pt>
    <dgm:pt modelId="{65C9418A-01D8-4A3C-8B7D-05446169F21D}">
      <dgm:prSet phldrT="[Текст]"/>
      <dgm:spPr/>
      <dgm:t>
        <a:bodyPr/>
        <a:lstStyle/>
        <a:p>
          <a:r>
            <a:rPr lang="uk-UA" dirty="0" smtClean="0"/>
            <a:t>Омивається водами трьох океанів – Тихого, Атлантичного та Льодовитого; </a:t>
          </a:r>
        </a:p>
        <a:p>
          <a:r>
            <a:rPr lang="uk-UA" dirty="0" smtClean="0"/>
            <a:t>90% берегів не беруть участі в господарстві</a:t>
          </a:r>
          <a:endParaRPr lang="ru-RU" dirty="0"/>
        </a:p>
      </dgm:t>
    </dgm:pt>
    <dgm:pt modelId="{1B353109-CE92-4006-8855-0B5199F6BBB3}" type="parTrans" cxnId="{1A1016D3-54CF-433E-9BA6-E9E25607EE57}">
      <dgm:prSet/>
      <dgm:spPr/>
      <dgm:t>
        <a:bodyPr/>
        <a:lstStyle/>
        <a:p>
          <a:endParaRPr lang="ru-RU"/>
        </a:p>
      </dgm:t>
    </dgm:pt>
    <dgm:pt modelId="{5104472B-493F-4DBD-BD75-F1B8FA520341}" type="sibTrans" cxnId="{1A1016D3-54CF-433E-9BA6-E9E25607EE57}">
      <dgm:prSet/>
      <dgm:spPr/>
      <dgm:t>
        <a:bodyPr/>
        <a:lstStyle/>
        <a:p>
          <a:endParaRPr lang="ru-RU"/>
        </a:p>
      </dgm:t>
    </dgm:pt>
    <dgm:pt modelId="{0CCCD680-4C29-41FC-97C0-A97854A9C182}">
      <dgm:prSet phldrT="[Текст]"/>
      <dgm:spPr/>
      <dgm:t>
        <a:bodyPr/>
        <a:lstStyle/>
        <a:p>
          <a:r>
            <a:rPr lang="uk-UA" dirty="0" smtClean="0"/>
            <a:t>Межує зі США, полярними секторами межує з Росією. </a:t>
          </a:r>
        </a:p>
        <a:p>
          <a:r>
            <a:rPr lang="uk-UA" dirty="0" smtClean="0"/>
            <a:t>Більша частина території розташована в холодних поясах – арктичному й субарктичному, південь – у помірному.</a:t>
          </a:r>
          <a:endParaRPr lang="ru-RU" dirty="0"/>
        </a:p>
      </dgm:t>
    </dgm:pt>
    <dgm:pt modelId="{81271352-1BFA-46A4-BF29-0828CEB46DAC}" type="parTrans" cxnId="{64CD2FE1-000D-49BE-916F-701E3D78CBB2}">
      <dgm:prSet/>
      <dgm:spPr/>
      <dgm:t>
        <a:bodyPr/>
        <a:lstStyle/>
        <a:p>
          <a:endParaRPr lang="ru-RU"/>
        </a:p>
      </dgm:t>
    </dgm:pt>
    <dgm:pt modelId="{0A0E21C1-60B5-4CBA-9B19-40B43E0C61AB}" type="sibTrans" cxnId="{64CD2FE1-000D-49BE-916F-701E3D78CBB2}">
      <dgm:prSet/>
      <dgm:spPr/>
      <dgm:t>
        <a:bodyPr/>
        <a:lstStyle/>
        <a:p>
          <a:endParaRPr lang="ru-RU"/>
        </a:p>
      </dgm:t>
    </dgm:pt>
    <dgm:pt modelId="{2B4E63DF-4B1E-4A05-A4D0-B6832D24F862}" type="pres">
      <dgm:prSet presAssocID="{A2D417C9-170E-40B7-B93B-F1387C296790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87B71808-0BB2-4FB2-9F22-B3D29BE369F1}" type="pres">
      <dgm:prSet presAssocID="{AED34149-C590-4511-9604-5296E8597104}" presName="Parent" presStyleLbl="node1" presStyleIdx="0" presStyleCnt="2" custScaleX="146268" custScaleY="137829" custLinFactNeighborX="-11972" custLinFactNeighborY="-10002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4B0AF8F3-436A-4AA9-AACE-86889F5C61FF}" type="pres">
      <dgm:prSet presAssocID="{89904031-1A7E-4F6B-AFF0-C146CDD0EF35}" presName="Accent" presStyleLbl="node1" presStyleIdx="1" presStyleCnt="2"/>
      <dgm:spPr/>
    </dgm:pt>
    <dgm:pt modelId="{BAC894F0-4B44-404B-BA78-6CB38B42D5A6}" type="pres">
      <dgm:prSet presAssocID="{89904031-1A7E-4F6B-AFF0-C146CDD0EF35}" presName="Image1" presStyleLbl="fgImgPlace1" presStyleIdx="0" presStyleCnt="3" custScaleX="117223" custScaleY="112060" custLinFactNeighborX="7366" custLinFactNeighborY="-3521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F501F10-0DE9-44A9-867D-A81B883C969D}" type="pres">
      <dgm:prSet presAssocID="{89904031-1A7E-4F6B-AFF0-C146CDD0EF35}" presName="Child1" presStyleLbl="revTx" presStyleIdx="0" presStyleCnt="3" custLinFactNeighborX="12832" custLinFactNeighborY="-10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15C63-3E59-420D-9A1E-93A0FFBAF788}" type="pres">
      <dgm:prSet presAssocID="{65C9418A-01D8-4A3C-8B7D-05446169F21D}" presName="Image2" presStyleCnt="0"/>
      <dgm:spPr/>
    </dgm:pt>
    <dgm:pt modelId="{E115AC8B-481A-4C37-B1D9-145D26D24C55}" type="pres">
      <dgm:prSet presAssocID="{65C9418A-01D8-4A3C-8B7D-05446169F21D}" presName="Image" presStyleLbl="fgImgPlace1" presStyleIdx="1" presStyleCnt="3" custScaleX="103458" custScaleY="110758" custLinFactNeighborX="1950" custLinFactNeighborY="-1221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46D6F4F-5750-434F-B954-D0DAA52A6A95}" type="pres">
      <dgm:prSet presAssocID="{65C9418A-01D8-4A3C-8B7D-05446169F21D}" presName="Child2" presStyleLbl="revTx" presStyleIdx="1" presStyleCnt="3" custLinFactNeighborX="6509" custLinFactNeighborY="-4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4BAC3-3D39-48D6-911F-522840A414FC}" type="pres">
      <dgm:prSet presAssocID="{0CCCD680-4C29-41FC-97C0-A97854A9C182}" presName="Image3" presStyleCnt="0"/>
      <dgm:spPr/>
    </dgm:pt>
    <dgm:pt modelId="{8879C7F5-65FE-4A47-B2DC-9853120B3331}" type="pres">
      <dgm:prSet presAssocID="{0CCCD680-4C29-41FC-97C0-A97854A9C182}" presName="Image" presStyleLbl="fgImgPlace1" presStyleIdx="2" presStyleCnt="3" custScaleX="123171" custScaleY="12685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40A0189F-D430-4BE1-BFA9-3571FA57C261}" type="pres">
      <dgm:prSet presAssocID="{0CCCD680-4C29-41FC-97C0-A97854A9C182}" presName="Child3" presStyleLbl="revTx" presStyleIdx="2" presStyleCnt="3" custLinFactNeighborX="12832" custLinFactNeighborY="67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4062AA-BD4F-47BC-BF35-07007CE1C878}" type="presOf" srcId="{AED34149-C590-4511-9604-5296E8597104}" destId="{87B71808-0BB2-4FB2-9F22-B3D29BE369F1}" srcOrd="0" destOrd="0" presId="urn:microsoft.com/office/officeart/2011/layout/RadialPictureList"/>
    <dgm:cxn modelId="{8A5A7856-C4EC-42A8-852B-1F8182A2C9EA}" type="presOf" srcId="{A2D417C9-170E-40B7-B93B-F1387C296790}" destId="{2B4E63DF-4B1E-4A05-A4D0-B6832D24F862}" srcOrd="0" destOrd="0" presId="urn:microsoft.com/office/officeart/2011/layout/RadialPictureList"/>
    <dgm:cxn modelId="{FE5F9ACF-EEE4-4816-97D0-CA47AE673BA9}" type="presOf" srcId="{0CCCD680-4C29-41FC-97C0-A97854A9C182}" destId="{40A0189F-D430-4BE1-BFA9-3571FA57C261}" srcOrd="0" destOrd="0" presId="urn:microsoft.com/office/officeart/2011/layout/RadialPictureList"/>
    <dgm:cxn modelId="{B79C48B3-6F4E-4F08-AAFE-C172ED13444F}" type="presOf" srcId="{89904031-1A7E-4F6B-AFF0-C146CDD0EF35}" destId="{0F501F10-0DE9-44A9-867D-A81B883C969D}" srcOrd="0" destOrd="0" presId="urn:microsoft.com/office/officeart/2011/layout/RadialPictureList"/>
    <dgm:cxn modelId="{64CD2FE1-000D-49BE-916F-701E3D78CBB2}" srcId="{AED34149-C590-4511-9604-5296E8597104}" destId="{0CCCD680-4C29-41FC-97C0-A97854A9C182}" srcOrd="2" destOrd="0" parTransId="{81271352-1BFA-46A4-BF29-0828CEB46DAC}" sibTransId="{0A0E21C1-60B5-4CBA-9B19-40B43E0C61AB}"/>
    <dgm:cxn modelId="{1A1016D3-54CF-433E-9BA6-E9E25607EE57}" srcId="{AED34149-C590-4511-9604-5296E8597104}" destId="{65C9418A-01D8-4A3C-8B7D-05446169F21D}" srcOrd="1" destOrd="0" parTransId="{1B353109-CE92-4006-8855-0B5199F6BBB3}" sibTransId="{5104472B-493F-4DBD-BD75-F1B8FA520341}"/>
    <dgm:cxn modelId="{4F28248B-2DFC-4B8C-B09B-60EA7FEC6A11}" type="presOf" srcId="{65C9418A-01D8-4A3C-8B7D-05446169F21D}" destId="{246D6F4F-5750-434F-B954-D0DAA52A6A95}" srcOrd="0" destOrd="0" presId="urn:microsoft.com/office/officeart/2011/layout/RadialPictureList"/>
    <dgm:cxn modelId="{4F7367F0-F0D2-40B1-AB19-5FB5CCECE345}" srcId="{AED34149-C590-4511-9604-5296E8597104}" destId="{89904031-1A7E-4F6B-AFF0-C146CDD0EF35}" srcOrd="0" destOrd="0" parTransId="{A57510D5-6B64-4089-AAD5-E94EDAE9ADC1}" sibTransId="{E7AE7D2C-CB8B-4D06-A5CE-ACFB964C9000}"/>
    <dgm:cxn modelId="{B13E4C6D-4DFB-4088-A4C5-DFE1C810C70A}" srcId="{A2D417C9-170E-40B7-B93B-F1387C296790}" destId="{AED34149-C590-4511-9604-5296E8597104}" srcOrd="0" destOrd="0" parTransId="{A83A52F1-A2B8-4960-B453-4E6BFB140C1D}" sibTransId="{BC0A4097-A6D2-43AB-905F-8562A159C51E}"/>
    <dgm:cxn modelId="{4CA4D83F-2D06-48AF-830F-032C9DAE9DB5}" type="presParOf" srcId="{2B4E63DF-4B1E-4A05-A4D0-B6832D24F862}" destId="{87B71808-0BB2-4FB2-9F22-B3D29BE369F1}" srcOrd="0" destOrd="0" presId="urn:microsoft.com/office/officeart/2011/layout/RadialPictureList"/>
    <dgm:cxn modelId="{C96FAFBB-09C6-440E-8092-13C69FC2BF4F}" type="presParOf" srcId="{2B4E63DF-4B1E-4A05-A4D0-B6832D24F862}" destId="{4B0AF8F3-436A-4AA9-AACE-86889F5C61FF}" srcOrd="1" destOrd="0" presId="urn:microsoft.com/office/officeart/2011/layout/RadialPictureList"/>
    <dgm:cxn modelId="{D422E09D-DA0F-4358-9F2B-3E45CC0D0CD6}" type="presParOf" srcId="{2B4E63DF-4B1E-4A05-A4D0-B6832D24F862}" destId="{BAC894F0-4B44-404B-BA78-6CB38B42D5A6}" srcOrd="2" destOrd="0" presId="urn:microsoft.com/office/officeart/2011/layout/RadialPictureList"/>
    <dgm:cxn modelId="{B35284B6-6A23-4DA9-ACA1-53B3E6A1A0ED}" type="presParOf" srcId="{2B4E63DF-4B1E-4A05-A4D0-B6832D24F862}" destId="{0F501F10-0DE9-44A9-867D-A81B883C969D}" srcOrd="3" destOrd="0" presId="urn:microsoft.com/office/officeart/2011/layout/RadialPictureList"/>
    <dgm:cxn modelId="{B2796089-3875-46DB-844A-98252FB96525}" type="presParOf" srcId="{2B4E63DF-4B1E-4A05-A4D0-B6832D24F862}" destId="{74A15C63-3E59-420D-9A1E-93A0FFBAF788}" srcOrd="4" destOrd="0" presId="urn:microsoft.com/office/officeart/2011/layout/RadialPictureList"/>
    <dgm:cxn modelId="{24E37365-9CA3-4F40-904C-099E8C873C2D}" type="presParOf" srcId="{74A15C63-3E59-420D-9A1E-93A0FFBAF788}" destId="{E115AC8B-481A-4C37-B1D9-145D26D24C55}" srcOrd="0" destOrd="0" presId="urn:microsoft.com/office/officeart/2011/layout/RadialPictureList"/>
    <dgm:cxn modelId="{63590437-08C6-4CF6-B54E-0A400CD85BF7}" type="presParOf" srcId="{2B4E63DF-4B1E-4A05-A4D0-B6832D24F862}" destId="{246D6F4F-5750-434F-B954-D0DAA52A6A95}" srcOrd="5" destOrd="0" presId="urn:microsoft.com/office/officeart/2011/layout/RadialPictureList"/>
    <dgm:cxn modelId="{DA76BC55-0ACE-475A-A9B3-A178FC296A92}" type="presParOf" srcId="{2B4E63DF-4B1E-4A05-A4D0-B6832D24F862}" destId="{8DB4BAC3-3D39-48D6-911F-522840A414FC}" srcOrd="6" destOrd="0" presId="urn:microsoft.com/office/officeart/2011/layout/RadialPictureList"/>
    <dgm:cxn modelId="{FA4AA2AC-59B3-4933-8AF8-C7CAB36ECF95}" type="presParOf" srcId="{8DB4BAC3-3D39-48D6-911F-522840A414FC}" destId="{8879C7F5-65FE-4A47-B2DC-9853120B3331}" srcOrd="0" destOrd="0" presId="urn:microsoft.com/office/officeart/2011/layout/RadialPictureList"/>
    <dgm:cxn modelId="{96BCFD26-8492-4D30-89A7-3E004C0AFF88}" type="presParOf" srcId="{2B4E63DF-4B1E-4A05-A4D0-B6832D24F862}" destId="{40A0189F-D430-4BE1-BFA9-3571FA57C261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C9A8B6-6B92-42D0-8E10-71D05068EF5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94A312-7FE4-4F37-A706-9E190B2811DF}">
      <dgm:prSet phldrT="[Текст]" custT="1"/>
      <dgm:spPr/>
      <dgm:t>
        <a:bodyPr/>
        <a:lstStyle/>
        <a:p>
          <a:r>
            <a:rPr lang="uk-UA" sz="1800" dirty="0" smtClean="0"/>
            <a:t>Мінеральні:</a:t>
          </a:r>
        </a:p>
        <a:p>
          <a:r>
            <a:rPr lang="uk-UA" sz="1800" dirty="0" smtClean="0"/>
            <a:t>Нафта, природний газ, </a:t>
          </a:r>
          <a:r>
            <a:rPr lang="uk-UA" sz="1800" dirty="0" err="1" smtClean="0"/>
            <a:t>кам</a:t>
          </a:r>
          <a:r>
            <a:rPr lang="en-US" sz="1800" dirty="0" smtClean="0"/>
            <a:t>’</a:t>
          </a:r>
          <a:r>
            <a:rPr lang="uk-UA" sz="1800" dirty="0" err="1" smtClean="0"/>
            <a:t>яне</a:t>
          </a:r>
          <a:r>
            <a:rPr lang="uk-UA" sz="1800" dirty="0" smtClean="0"/>
            <a:t> вугілля; 1/3 світових запасів залізних руд, міді, титану; 2/3 – запасів нікелю та цинку, 2/5 урану та свинцю</a:t>
          </a:r>
          <a:endParaRPr lang="en-US" sz="1800" dirty="0" smtClean="0"/>
        </a:p>
      </dgm:t>
    </dgm:pt>
    <dgm:pt modelId="{F790C2E5-DFBF-4890-85D1-A49B5447C08B}" type="parTrans" cxnId="{B46D734B-60D7-4E24-8861-9AC7D1803F2E}">
      <dgm:prSet/>
      <dgm:spPr/>
      <dgm:t>
        <a:bodyPr/>
        <a:lstStyle/>
        <a:p>
          <a:endParaRPr lang="ru-RU"/>
        </a:p>
      </dgm:t>
    </dgm:pt>
    <dgm:pt modelId="{DC6664F9-9DB7-42D0-BA46-7127D76216D6}" type="sibTrans" cxnId="{B46D734B-60D7-4E24-8861-9AC7D1803F2E}">
      <dgm:prSet/>
      <dgm:spPr/>
      <dgm:t>
        <a:bodyPr/>
        <a:lstStyle/>
        <a:p>
          <a:endParaRPr lang="ru-RU"/>
        </a:p>
      </dgm:t>
    </dgm:pt>
    <dgm:pt modelId="{8D85A529-D0AB-4C34-9F4A-947446A681BC}">
      <dgm:prSet phldrT="[Текст]" custT="1"/>
      <dgm:spPr/>
      <dgm:t>
        <a:bodyPr/>
        <a:lstStyle/>
        <a:p>
          <a:pPr algn="just"/>
          <a:r>
            <a:rPr lang="uk-UA" sz="1600" dirty="0" smtClean="0"/>
            <a:t>            Рекреаційні:</a:t>
          </a:r>
        </a:p>
        <a:p>
          <a:pPr algn="just"/>
          <a:r>
            <a:rPr lang="uk-UA" sz="1600" dirty="0" smtClean="0"/>
            <a:t>*Історико-культурного напрямку (</a:t>
          </a:r>
          <a:r>
            <a:rPr lang="uk-UA" sz="1600" dirty="0" err="1" smtClean="0"/>
            <a:t>пам</a:t>
          </a:r>
          <a:r>
            <a:rPr lang="en-US" sz="1600" dirty="0" smtClean="0"/>
            <a:t>’</a:t>
          </a:r>
          <a:r>
            <a:rPr lang="uk-UA" sz="1600" dirty="0" smtClean="0"/>
            <a:t>ятки історії; 15 Об</a:t>
          </a:r>
          <a:r>
            <a:rPr lang="en-US" sz="1600" dirty="0" smtClean="0"/>
            <a:t>’</a:t>
          </a:r>
          <a:r>
            <a:rPr lang="uk-UA" sz="1600" dirty="0" err="1" smtClean="0"/>
            <a:t>єктів</a:t>
          </a:r>
          <a:r>
            <a:rPr lang="uk-UA" sz="1600" dirty="0" smtClean="0"/>
            <a:t> із переліку ЮНЕСКО)</a:t>
          </a:r>
        </a:p>
        <a:p>
          <a:pPr algn="just"/>
          <a:r>
            <a:rPr lang="uk-UA" sz="1600" dirty="0" smtClean="0"/>
            <a:t>*Екологічного напрямку (численні національні парки)</a:t>
          </a:r>
        </a:p>
        <a:p>
          <a:pPr algn="just"/>
          <a:r>
            <a:rPr lang="uk-UA" sz="1600" dirty="0" smtClean="0"/>
            <a:t>*Гірськолижно-альпіністського напрямку (Кордильєри)</a:t>
          </a:r>
        </a:p>
        <a:p>
          <a:pPr algn="just"/>
          <a:r>
            <a:rPr lang="uk-UA" sz="1600" dirty="0" smtClean="0"/>
            <a:t>*Екстремального напрямку (північні острови)</a:t>
          </a:r>
        </a:p>
        <a:p>
          <a:pPr algn="just"/>
          <a:endParaRPr lang="ru-RU" sz="1300" dirty="0"/>
        </a:p>
      </dgm:t>
    </dgm:pt>
    <dgm:pt modelId="{C84B2A1B-B8EA-4FF3-8979-61416C0FA660}" type="parTrans" cxnId="{23BEB79E-0F6E-43FC-B013-DE2AB41391B6}">
      <dgm:prSet/>
      <dgm:spPr/>
      <dgm:t>
        <a:bodyPr/>
        <a:lstStyle/>
        <a:p>
          <a:endParaRPr lang="ru-RU"/>
        </a:p>
      </dgm:t>
    </dgm:pt>
    <dgm:pt modelId="{629CF22D-F9BA-44DF-AD6B-D3DE9F7E1052}" type="sibTrans" cxnId="{23BEB79E-0F6E-43FC-B013-DE2AB41391B6}">
      <dgm:prSet/>
      <dgm:spPr/>
      <dgm:t>
        <a:bodyPr/>
        <a:lstStyle/>
        <a:p>
          <a:endParaRPr lang="ru-RU"/>
        </a:p>
      </dgm:t>
    </dgm:pt>
    <dgm:pt modelId="{89C646AF-35A6-4596-86DA-564364CC8C69}" type="pres">
      <dgm:prSet presAssocID="{A9C9A8B6-6B92-42D0-8E10-71D05068EF5D}" presName="diagram" presStyleCnt="0">
        <dgm:presLayoutVars>
          <dgm:dir/>
          <dgm:resizeHandles val="exact"/>
        </dgm:presLayoutVars>
      </dgm:prSet>
      <dgm:spPr/>
    </dgm:pt>
    <dgm:pt modelId="{B742176F-22C6-44DA-8C2D-493E3ACC1312}" type="pres">
      <dgm:prSet presAssocID="{EF94A312-7FE4-4F37-A706-9E190B2811DF}" presName="node" presStyleLbl="node1" presStyleIdx="0" presStyleCnt="2" custScaleY="107057" custLinFactNeighborX="-173" custLinFactNeighborY="-4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C7D69-1B8A-4072-B2E1-8181FCABB90C}" type="pres">
      <dgm:prSet presAssocID="{DC6664F9-9DB7-42D0-BA46-7127D76216D6}" presName="sibTrans" presStyleCnt="0"/>
      <dgm:spPr/>
    </dgm:pt>
    <dgm:pt modelId="{73E69861-14B8-4244-A8E0-7631FB0570F5}" type="pres">
      <dgm:prSet presAssocID="{8D85A529-D0AB-4C34-9F4A-947446A681BC}" presName="node" presStyleLbl="node1" presStyleIdx="1" presStyleCnt="2" custScaleX="141669" custScaleY="111259" custLinFactNeighborX="1154" custLinFactNeighborY="-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2B1B00-5504-4A54-AAB6-FBC8B1AFD625}" type="presOf" srcId="{8D85A529-D0AB-4C34-9F4A-947446A681BC}" destId="{73E69861-14B8-4244-A8E0-7631FB0570F5}" srcOrd="0" destOrd="0" presId="urn:microsoft.com/office/officeart/2005/8/layout/default"/>
    <dgm:cxn modelId="{B46D734B-60D7-4E24-8861-9AC7D1803F2E}" srcId="{A9C9A8B6-6B92-42D0-8E10-71D05068EF5D}" destId="{EF94A312-7FE4-4F37-A706-9E190B2811DF}" srcOrd="0" destOrd="0" parTransId="{F790C2E5-DFBF-4890-85D1-A49B5447C08B}" sibTransId="{DC6664F9-9DB7-42D0-BA46-7127D76216D6}"/>
    <dgm:cxn modelId="{FC01EF3E-6517-41CE-95E8-6E5BB106FE52}" type="presOf" srcId="{EF94A312-7FE4-4F37-A706-9E190B2811DF}" destId="{B742176F-22C6-44DA-8C2D-493E3ACC1312}" srcOrd="0" destOrd="0" presId="urn:microsoft.com/office/officeart/2005/8/layout/default"/>
    <dgm:cxn modelId="{F565DDDC-1660-4F97-925E-D60848541362}" type="presOf" srcId="{A9C9A8B6-6B92-42D0-8E10-71D05068EF5D}" destId="{89C646AF-35A6-4596-86DA-564364CC8C69}" srcOrd="0" destOrd="0" presId="urn:microsoft.com/office/officeart/2005/8/layout/default"/>
    <dgm:cxn modelId="{23BEB79E-0F6E-43FC-B013-DE2AB41391B6}" srcId="{A9C9A8B6-6B92-42D0-8E10-71D05068EF5D}" destId="{8D85A529-D0AB-4C34-9F4A-947446A681BC}" srcOrd="1" destOrd="0" parTransId="{C84B2A1B-B8EA-4FF3-8979-61416C0FA660}" sibTransId="{629CF22D-F9BA-44DF-AD6B-D3DE9F7E1052}"/>
    <dgm:cxn modelId="{CF16E11B-4451-4976-9610-FD8288C3310B}" type="presParOf" srcId="{89C646AF-35A6-4596-86DA-564364CC8C69}" destId="{B742176F-22C6-44DA-8C2D-493E3ACC1312}" srcOrd="0" destOrd="0" presId="urn:microsoft.com/office/officeart/2005/8/layout/default"/>
    <dgm:cxn modelId="{45D0AA4A-8843-4891-AB3B-E8168FE36034}" type="presParOf" srcId="{89C646AF-35A6-4596-86DA-564364CC8C69}" destId="{980C7D69-1B8A-4072-B2E1-8181FCABB90C}" srcOrd="1" destOrd="0" presId="urn:microsoft.com/office/officeart/2005/8/layout/default"/>
    <dgm:cxn modelId="{D166CAD5-455E-4A89-A510-7D8ABFBAFA1A}" type="presParOf" srcId="{89C646AF-35A6-4596-86DA-564364CC8C69}" destId="{73E69861-14B8-4244-A8E0-7631FB0570F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88249B-2AF3-41F4-BFE7-678D562AB04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EF864-EC60-4F87-B1F4-FAD220C9448A}">
      <dgm:prSet phldrT="[Текст]" custT="1"/>
      <dgm:spPr/>
      <dgm:t>
        <a:bodyPr/>
        <a:lstStyle/>
        <a:p>
          <a:r>
            <a:rPr lang="uk-UA" sz="1800" dirty="0" smtClean="0"/>
            <a:t>Лісові:</a:t>
          </a:r>
        </a:p>
        <a:p>
          <a:r>
            <a:rPr lang="uk-UA" sz="1800" dirty="0" smtClean="0"/>
            <a:t>Хвойні та листяні ліси займають 33% території (19% світових запасів)</a:t>
          </a:r>
          <a:endParaRPr lang="ru-RU" sz="1800" dirty="0"/>
        </a:p>
      </dgm:t>
    </dgm:pt>
    <dgm:pt modelId="{07F99B65-7A83-4242-BDC2-F59A14A8DB78}" type="parTrans" cxnId="{567F12C4-3A32-4747-B706-32531C03E468}">
      <dgm:prSet/>
      <dgm:spPr/>
      <dgm:t>
        <a:bodyPr/>
        <a:lstStyle/>
        <a:p>
          <a:endParaRPr lang="ru-RU"/>
        </a:p>
      </dgm:t>
    </dgm:pt>
    <dgm:pt modelId="{D777D189-24F9-4536-8B46-0AA436E64D4B}" type="sibTrans" cxnId="{567F12C4-3A32-4747-B706-32531C03E468}">
      <dgm:prSet/>
      <dgm:spPr/>
      <dgm:t>
        <a:bodyPr/>
        <a:lstStyle/>
        <a:p>
          <a:endParaRPr lang="ru-RU"/>
        </a:p>
      </dgm:t>
    </dgm:pt>
    <dgm:pt modelId="{652740E2-7F85-4A1F-B8C1-71FED19BD9AE}">
      <dgm:prSet phldrT="[Текст]" custT="1"/>
      <dgm:spPr/>
      <dgm:t>
        <a:bodyPr/>
        <a:lstStyle/>
        <a:p>
          <a:r>
            <a:rPr lang="uk-UA" sz="1800" dirty="0" smtClean="0"/>
            <a:t>Водні:</a:t>
          </a:r>
        </a:p>
        <a:p>
          <a:r>
            <a:rPr lang="uk-UA" sz="1800" dirty="0" smtClean="0"/>
            <a:t>Густа річкова мережа, найбільші річки – Маккензі, Нельсон, Св. Лаврентія; багато озер</a:t>
          </a:r>
          <a:endParaRPr lang="ru-RU" sz="1800" dirty="0"/>
        </a:p>
      </dgm:t>
    </dgm:pt>
    <dgm:pt modelId="{DC8782B9-95D1-4274-B45D-D59DA77A2842}" type="parTrans" cxnId="{F4A4A867-4970-4BBC-9BD9-73AC01CBF662}">
      <dgm:prSet/>
      <dgm:spPr/>
      <dgm:t>
        <a:bodyPr/>
        <a:lstStyle/>
        <a:p>
          <a:endParaRPr lang="ru-RU"/>
        </a:p>
      </dgm:t>
    </dgm:pt>
    <dgm:pt modelId="{09A48150-1BD5-4BF8-90E7-A46D276DB530}" type="sibTrans" cxnId="{F4A4A867-4970-4BBC-9BD9-73AC01CBF662}">
      <dgm:prSet/>
      <dgm:spPr/>
      <dgm:t>
        <a:bodyPr/>
        <a:lstStyle/>
        <a:p>
          <a:endParaRPr lang="ru-RU"/>
        </a:p>
      </dgm:t>
    </dgm:pt>
    <dgm:pt modelId="{31EE643A-15C0-4125-BA2A-FE44108A016A}">
      <dgm:prSet phldrT="[Текст]" custT="1"/>
      <dgm:spPr/>
      <dgm:t>
        <a:bodyPr/>
        <a:lstStyle/>
        <a:p>
          <a:r>
            <a:rPr lang="uk-UA" sz="1800" dirty="0" smtClean="0"/>
            <a:t>Земельні</a:t>
          </a:r>
        </a:p>
        <a:p>
          <a:r>
            <a:rPr lang="uk-UA" sz="1800" dirty="0" smtClean="0"/>
            <a:t>Лише 15% території придатні для землеробства; </a:t>
          </a:r>
          <a:r>
            <a:rPr lang="uk-UA" sz="1800" dirty="0" err="1" smtClean="0"/>
            <a:t>грунти</a:t>
          </a:r>
          <a:r>
            <a:rPr lang="uk-UA" sz="1800" dirty="0" smtClean="0"/>
            <a:t>: сірі лісові, чорноземи, каштанові</a:t>
          </a:r>
          <a:endParaRPr lang="ru-RU" sz="1800" dirty="0"/>
        </a:p>
      </dgm:t>
    </dgm:pt>
    <dgm:pt modelId="{26EF66B1-F658-4110-8243-54ADFC2D4689}" type="parTrans" cxnId="{8DA6252C-8DCC-46DA-8E70-2959655C9534}">
      <dgm:prSet/>
      <dgm:spPr/>
      <dgm:t>
        <a:bodyPr/>
        <a:lstStyle/>
        <a:p>
          <a:endParaRPr lang="ru-RU"/>
        </a:p>
      </dgm:t>
    </dgm:pt>
    <dgm:pt modelId="{569B95A6-1864-419A-B867-C0F49F398ADA}" type="sibTrans" cxnId="{8DA6252C-8DCC-46DA-8E70-2959655C9534}">
      <dgm:prSet/>
      <dgm:spPr/>
      <dgm:t>
        <a:bodyPr/>
        <a:lstStyle/>
        <a:p>
          <a:endParaRPr lang="ru-RU"/>
        </a:p>
      </dgm:t>
    </dgm:pt>
    <dgm:pt modelId="{A3B08C2D-EA69-4F74-B95F-4EA922B8BA1E}" type="pres">
      <dgm:prSet presAssocID="{1888249B-2AF3-41F4-BFE7-678D562AB044}" presName="diagram" presStyleCnt="0">
        <dgm:presLayoutVars>
          <dgm:dir/>
          <dgm:resizeHandles val="exact"/>
        </dgm:presLayoutVars>
      </dgm:prSet>
      <dgm:spPr/>
    </dgm:pt>
    <dgm:pt modelId="{CF1888A3-F9EF-4B15-9CC4-D7EA663F68A9}" type="pres">
      <dgm:prSet presAssocID="{9FBEF864-EC60-4F87-B1F4-FAD220C9448A}" presName="node" presStyleLbl="node1" presStyleIdx="0" presStyleCnt="3" custScaleY="140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A8193-FBBF-4D18-BF64-4E88FF0D275C}" type="pres">
      <dgm:prSet presAssocID="{D777D189-24F9-4536-8B46-0AA436E64D4B}" presName="sibTrans" presStyleCnt="0"/>
      <dgm:spPr/>
    </dgm:pt>
    <dgm:pt modelId="{6342DEE8-4844-4500-8602-1D60C9327DBB}" type="pres">
      <dgm:prSet presAssocID="{652740E2-7F85-4A1F-B8C1-71FED19BD9AE}" presName="node" presStyleLbl="node1" presStyleIdx="1" presStyleCnt="3" custScaleY="140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F6B42-6927-4264-9B6E-E2A6C32B22C3}" type="pres">
      <dgm:prSet presAssocID="{09A48150-1BD5-4BF8-90E7-A46D276DB530}" presName="sibTrans" presStyleCnt="0"/>
      <dgm:spPr/>
    </dgm:pt>
    <dgm:pt modelId="{36F621AE-A007-4505-8EA6-67C1C4C19AF4}" type="pres">
      <dgm:prSet presAssocID="{31EE643A-15C0-4125-BA2A-FE44108A016A}" presName="node" presStyleLbl="node1" presStyleIdx="2" presStyleCnt="3" custScaleY="140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A4A867-4970-4BBC-9BD9-73AC01CBF662}" srcId="{1888249B-2AF3-41F4-BFE7-678D562AB044}" destId="{652740E2-7F85-4A1F-B8C1-71FED19BD9AE}" srcOrd="1" destOrd="0" parTransId="{DC8782B9-95D1-4274-B45D-D59DA77A2842}" sibTransId="{09A48150-1BD5-4BF8-90E7-A46D276DB530}"/>
    <dgm:cxn modelId="{8DA6252C-8DCC-46DA-8E70-2959655C9534}" srcId="{1888249B-2AF3-41F4-BFE7-678D562AB044}" destId="{31EE643A-15C0-4125-BA2A-FE44108A016A}" srcOrd="2" destOrd="0" parTransId="{26EF66B1-F658-4110-8243-54ADFC2D4689}" sibTransId="{569B95A6-1864-419A-B867-C0F49F398ADA}"/>
    <dgm:cxn modelId="{1E97DF87-4ACC-43E7-9395-9955D24F4E2B}" type="presOf" srcId="{9FBEF864-EC60-4F87-B1F4-FAD220C9448A}" destId="{CF1888A3-F9EF-4B15-9CC4-D7EA663F68A9}" srcOrd="0" destOrd="0" presId="urn:microsoft.com/office/officeart/2005/8/layout/default"/>
    <dgm:cxn modelId="{CF635F48-6403-47D6-83D2-218000254B85}" type="presOf" srcId="{652740E2-7F85-4A1F-B8C1-71FED19BD9AE}" destId="{6342DEE8-4844-4500-8602-1D60C9327DBB}" srcOrd="0" destOrd="0" presId="urn:microsoft.com/office/officeart/2005/8/layout/default"/>
    <dgm:cxn modelId="{567F12C4-3A32-4747-B706-32531C03E468}" srcId="{1888249B-2AF3-41F4-BFE7-678D562AB044}" destId="{9FBEF864-EC60-4F87-B1F4-FAD220C9448A}" srcOrd="0" destOrd="0" parTransId="{07F99B65-7A83-4242-BDC2-F59A14A8DB78}" sibTransId="{D777D189-24F9-4536-8B46-0AA436E64D4B}"/>
    <dgm:cxn modelId="{6B919E99-7750-4204-BBBA-AEF39EE3210F}" type="presOf" srcId="{31EE643A-15C0-4125-BA2A-FE44108A016A}" destId="{36F621AE-A007-4505-8EA6-67C1C4C19AF4}" srcOrd="0" destOrd="0" presId="urn:microsoft.com/office/officeart/2005/8/layout/default"/>
    <dgm:cxn modelId="{C3E8BBC5-C030-4BDB-B6DF-1ECD0E22ABF1}" type="presOf" srcId="{1888249B-2AF3-41F4-BFE7-678D562AB044}" destId="{A3B08C2D-EA69-4F74-B95F-4EA922B8BA1E}" srcOrd="0" destOrd="0" presId="urn:microsoft.com/office/officeart/2005/8/layout/default"/>
    <dgm:cxn modelId="{D4698D31-1385-461D-9E1D-07801F28EBE6}" type="presParOf" srcId="{A3B08C2D-EA69-4F74-B95F-4EA922B8BA1E}" destId="{CF1888A3-F9EF-4B15-9CC4-D7EA663F68A9}" srcOrd="0" destOrd="0" presId="urn:microsoft.com/office/officeart/2005/8/layout/default"/>
    <dgm:cxn modelId="{6996ED3E-ADE5-448F-902F-A4FB98D4C641}" type="presParOf" srcId="{A3B08C2D-EA69-4F74-B95F-4EA922B8BA1E}" destId="{092A8193-FBBF-4D18-BF64-4E88FF0D275C}" srcOrd="1" destOrd="0" presId="urn:microsoft.com/office/officeart/2005/8/layout/default"/>
    <dgm:cxn modelId="{92419315-8166-41F8-A13B-201221EA3B46}" type="presParOf" srcId="{A3B08C2D-EA69-4F74-B95F-4EA922B8BA1E}" destId="{6342DEE8-4844-4500-8602-1D60C9327DBB}" srcOrd="2" destOrd="0" presId="urn:microsoft.com/office/officeart/2005/8/layout/default"/>
    <dgm:cxn modelId="{C214E5C6-C646-4A55-8493-D453DD1CA351}" type="presParOf" srcId="{A3B08C2D-EA69-4F74-B95F-4EA922B8BA1E}" destId="{6BBF6B42-6927-4264-9B6E-E2A6C32B22C3}" srcOrd="3" destOrd="0" presId="urn:microsoft.com/office/officeart/2005/8/layout/default"/>
    <dgm:cxn modelId="{E2A73DE7-E1B7-43FA-A535-90DA8207FFD2}" type="presParOf" srcId="{A3B08C2D-EA69-4F74-B95F-4EA922B8BA1E}" destId="{36F621AE-A007-4505-8EA6-67C1C4C19AF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DDA507-3C19-435E-9F9F-69201C95743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32E900-6420-42C9-B565-CBDCB2CCB1D7}">
      <dgm:prSet phldrT="[Текст]"/>
      <dgm:spPr/>
      <dgm:t>
        <a:bodyPr/>
        <a:lstStyle/>
        <a:p>
          <a:r>
            <a:rPr lang="uk-UA" dirty="0" smtClean="0"/>
            <a:t>Природні умови</a:t>
          </a:r>
          <a:endParaRPr lang="ru-RU" dirty="0"/>
        </a:p>
      </dgm:t>
    </dgm:pt>
    <dgm:pt modelId="{12906A21-12A2-4FFA-9410-30401C57087F}" type="parTrans" cxnId="{4D8991A5-19FF-476B-B9F1-37A8580ED318}">
      <dgm:prSet/>
      <dgm:spPr/>
      <dgm:t>
        <a:bodyPr/>
        <a:lstStyle/>
        <a:p>
          <a:endParaRPr lang="ru-RU"/>
        </a:p>
      </dgm:t>
    </dgm:pt>
    <dgm:pt modelId="{92E2FAC0-3967-4DDF-B4EE-7E08D585E19B}" type="sibTrans" cxnId="{4D8991A5-19FF-476B-B9F1-37A8580ED318}">
      <dgm:prSet/>
      <dgm:spPr/>
      <dgm:t>
        <a:bodyPr/>
        <a:lstStyle/>
        <a:p>
          <a:endParaRPr lang="ru-RU"/>
        </a:p>
      </dgm:t>
    </dgm:pt>
    <dgm:pt modelId="{8E87B7F7-1112-4BF0-AF49-8011071AE1F7}">
      <dgm:prSet phldrT="[Текст]"/>
      <dgm:spPr/>
      <dgm:t>
        <a:bodyPr/>
        <a:lstStyle/>
        <a:p>
          <a:pPr algn="ctr"/>
          <a:r>
            <a:rPr lang="uk-UA" dirty="0" smtClean="0"/>
            <a:t>Рельєф:</a:t>
          </a:r>
        </a:p>
        <a:p>
          <a:pPr algn="l"/>
          <a:r>
            <a:rPr lang="uk-UA" dirty="0" smtClean="0"/>
            <a:t>*Рівнини – горбисті, розчленовані (</a:t>
          </a:r>
          <a:r>
            <a:rPr lang="uk-UA" dirty="0" err="1" smtClean="0"/>
            <a:t>Лаврентійська</a:t>
          </a:r>
          <a:r>
            <a:rPr lang="uk-UA" dirty="0" smtClean="0"/>
            <a:t> височина, Центральні рівнини)</a:t>
          </a:r>
        </a:p>
        <a:p>
          <a:pPr algn="l"/>
          <a:r>
            <a:rPr lang="uk-UA" dirty="0" smtClean="0"/>
            <a:t>*Скелясті гори та Кордильєри займають 50% території (молоді)</a:t>
          </a:r>
          <a:endParaRPr lang="ru-RU" dirty="0"/>
        </a:p>
      </dgm:t>
    </dgm:pt>
    <dgm:pt modelId="{36425E15-6A9E-4FCE-9F09-31FE5C4AEB3F}" type="parTrans" cxnId="{583C85E8-FFB2-400F-AEF1-CCED78D3CF2C}">
      <dgm:prSet/>
      <dgm:spPr/>
      <dgm:t>
        <a:bodyPr/>
        <a:lstStyle/>
        <a:p>
          <a:endParaRPr lang="ru-RU"/>
        </a:p>
      </dgm:t>
    </dgm:pt>
    <dgm:pt modelId="{A8213AA4-9FE6-4811-8612-8D5DCFB1DFEF}" type="sibTrans" cxnId="{583C85E8-FFB2-400F-AEF1-CCED78D3CF2C}">
      <dgm:prSet/>
      <dgm:spPr/>
      <dgm:t>
        <a:bodyPr/>
        <a:lstStyle/>
        <a:p>
          <a:endParaRPr lang="ru-RU"/>
        </a:p>
      </dgm:t>
    </dgm:pt>
    <dgm:pt modelId="{598BFC10-85ED-400D-A04C-B149A1CB607F}">
      <dgm:prSet phldrT="[Текст]"/>
      <dgm:spPr/>
      <dgm:t>
        <a:bodyPr/>
        <a:lstStyle/>
        <a:p>
          <a:r>
            <a:rPr lang="uk-UA" dirty="0" smtClean="0"/>
            <a:t>Клімат:</a:t>
          </a:r>
        </a:p>
        <a:p>
          <a:r>
            <a:rPr lang="uk-UA" dirty="0" smtClean="0"/>
            <a:t>На півночі – холодний арктичний, на півдні – помірний</a:t>
          </a:r>
        </a:p>
        <a:p>
          <a:endParaRPr lang="uk-UA" dirty="0" smtClean="0"/>
        </a:p>
      </dgm:t>
    </dgm:pt>
    <dgm:pt modelId="{B4721F01-3EC8-48EB-85B6-E4C0257D2973}" type="parTrans" cxnId="{C12F9DB9-BF7B-4DE6-9463-7068A2CA3BD4}">
      <dgm:prSet/>
      <dgm:spPr/>
      <dgm:t>
        <a:bodyPr/>
        <a:lstStyle/>
        <a:p>
          <a:endParaRPr lang="ru-RU"/>
        </a:p>
      </dgm:t>
    </dgm:pt>
    <dgm:pt modelId="{88E8040C-CE1C-4FF2-87B5-484022E86824}" type="sibTrans" cxnId="{C12F9DB9-BF7B-4DE6-9463-7068A2CA3BD4}">
      <dgm:prSet/>
      <dgm:spPr/>
      <dgm:t>
        <a:bodyPr/>
        <a:lstStyle/>
        <a:p>
          <a:endParaRPr lang="ru-RU"/>
        </a:p>
      </dgm:t>
    </dgm:pt>
    <dgm:pt modelId="{98D80778-C967-496F-BD7F-8F08C0DFA228}" type="pres">
      <dgm:prSet presAssocID="{C1DDA507-3C19-435E-9F9F-69201C9574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2FC9AC-461E-4F84-B793-0A15DF5DA862}" type="pres">
      <dgm:prSet presAssocID="{6032E900-6420-42C9-B565-CBDCB2CCB1D7}" presName="root" presStyleCnt="0"/>
      <dgm:spPr/>
    </dgm:pt>
    <dgm:pt modelId="{77C97749-C7A1-4D99-9C80-7533AC51AF35}" type="pres">
      <dgm:prSet presAssocID="{6032E900-6420-42C9-B565-CBDCB2CCB1D7}" presName="rootComposite" presStyleCnt="0"/>
      <dgm:spPr/>
    </dgm:pt>
    <dgm:pt modelId="{F5D8DE4F-FF18-43AC-819C-38DA29DD954B}" type="pres">
      <dgm:prSet presAssocID="{6032E900-6420-42C9-B565-CBDCB2CCB1D7}" presName="rootText" presStyleLbl="node1" presStyleIdx="0" presStyleCnt="1"/>
      <dgm:spPr/>
      <dgm:t>
        <a:bodyPr/>
        <a:lstStyle/>
        <a:p>
          <a:endParaRPr lang="ru-RU"/>
        </a:p>
      </dgm:t>
    </dgm:pt>
    <dgm:pt modelId="{653707BF-E931-4D6F-8BCA-7A3F5F32FF71}" type="pres">
      <dgm:prSet presAssocID="{6032E900-6420-42C9-B565-CBDCB2CCB1D7}" presName="rootConnector" presStyleLbl="node1" presStyleIdx="0" presStyleCnt="1"/>
      <dgm:spPr/>
    </dgm:pt>
    <dgm:pt modelId="{D5E6E33C-E161-4421-A3A7-566EA9192A3D}" type="pres">
      <dgm:prSet presAssocID="{6032E900-6420-42C9-B565-CBDCB2CCB1D7}" presName="childShape" presStyleCnt="0"/>
      <dgm:spPr/>
    </dgm:pt>
    <dgm:pt modelId="{FCF83D05-744B-4E79-BB00-C24C6CB4A1E6}" type="pres">
      <dgm:prSet presAssocID="{36425E15-6A9E-4FCE-9F09-31FE5C4AEB3F}" presName="Name13" presStyleLbl="parChTrans1D2" presStyleIdx="0" presStyleCnt="2"/>
      <dgm:spPr/>
    </dgm:pt>
    <dgm:pt modelId="{E0E516EB-516C-41A6-9FBA-14C9E9ABF01F}" type="pres">
      <dgm:prSet presAssocID="{8E87B7F7-1112-4BF0-AF49-8011071AE1F7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0AB22-7A1D-4E15-89AF-2F8F3AEE50D5}" type="pres">
      <dgm:prSet presAssocID="{B4721F01-3EC8-48EB-85B6-E4C0257D2973}" presName="Name13" presStyleLbl="parChTrans1D2" presStyleIdx="1" presStyleCnt="2"/>
      <dgm:spPr/>
    </dgm:pt>
    <dgm:pt modelId="{655EF656-A152-44A9-BD6A-D17B7F134083}" type="pres">
      <dgm:prSet presAssocID="{598BFC10-85ED-400D-A04C-B149A1CB607F}" presName="childText" presStyleLbl="bgAcc1" presStyleIdx="1" presStyleCnt="2" custScaleY="81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3AD41-FCD4-43F8-94E7-A8BF96719DA2}" type="presOf" srcId="{C1DDA507-3C19-435E-9F9F-69201C95743B}" destId="{98D80778-C967-496F-BD7F-8F08C0DFA228}" srcOrd="0" destOrd="0" presId="urn:microsoft.com/office/officeart/2005/8/layout/hierarchy3"/>
    <dgm:cxn modelId="{74A166B6-BF98-4DBF-AF49-AB642C4BEBD8}" type="presOf" srcId="{6032E900-6420-42C9-B565-CBDCB2CCB1D7}" destId="{653707BF-E931-4D6F-8BCA-7A3F5F32FF71}" srcOrd="1" destOrd="0" presId="urn:microsoft.com/office/officeart/2005/8/layout/hierarchy3"/>
    <dgm:cxn modelId="{9313473B-FD27-4680-8946-A02BA356D634}" type="presOf" srcId="{B4721F01-3EC8-48EB-85B6-E4C0257D2973}" destId="{C150AB22-7A1D-4E15-89AF-2F8F3AEE50D5}" srcOrd="0" destOrd="0" presId="urn:microsoft.com/office/officeart/2005/8/layout/hierarchy3"/>
    <dgm:cxn modelId="{5F22AA4E-EDD5-41DF-8B7F-F838970DB71D}" type="presOf" srcId="{598BFC10-85ED-400D-A04C-B149A1CB607F}" destId="{655EF656-A152-44A9-BD6A-D17B7F134083}" srcOrd="0" destOrd="0" presId="urn:microsoft.com/office/officeart/2005/8/layout/hierarchy3"/>
    <dgm:cxn modelId="{9E3E59D4-F577-4F54-A57D-243773901444}" type="presOf" srcId="{8E87B7F7-1112-4BF0-AF49-8011071AE1F7}" destId="{E0E516EB-516C-41A6-9FBA-14C9E9ABF01F}" srcOrd="0" destOrd="0" presId="urn:microsoft.com/office/officeart/2005/8/layout/hierarchy3"/>
    <dgm:cxn modelId="{C85C3005-23AA-461F-80F8-BA9093D4BD2A}" type="presOf" srcId="{6032E900-6420-42C9-B565-CBDCB2CCB1D7}" destId="{F5D8DE4F-FF18-43AC-819C-38DA29DD954B}" srcOrd="0" destOrd="0" presId="urn:microsoft.com/office/officeart/2005/8/layout/hierarchy3"/>
    <dgm:cxn modelId="{4D8991A5-19FF-476B-B9F1-37A8580ED318}" srcId="{C1DDA507-3C19-435E-9F9F-69201C95743B}" destId="{6032E900-6420-42C9-B565-CBDCB2CCB1D7}" srcOrd="0" destOrd="0" parTransId="{12906A21-12A2-4FFA-9410-30401C57087F}" sibTransId="{92E2FAC0-3967-4DDF-B4EE-7E08D585E19B}"/>
    <dgm:cxn modelId="{583C85E8-FFB2-400F-AEF1-CCED78D3CF2C}" srcId="{6032E900-6420-42C9-B565-CBDCB2CCB1D7}" destId="{8E87B7F7-1112-4BF0-AF49-8011071AE1F7}" srcOrd="0" destOrd="0" parTransId="{36425E15-6A9E-4FCE-9F09-31FE5C4AEB3F}" sibTransId="{A8213AA4-9FE6-4811-8612-8D5DCFB1DFEF}"/>
    <dgm:cxn modelId="{C12F9DB9-BF7B-4DE6-9463-7068A2CA3BD4}" srcId="{6032E900-6420-42C9-B565-CBDCB2CCB1D7}" destId="{598BFC10-85ED-400D-A04C-B149A1CB607F}" srcOrd="1" destOrd="0" parTransId="{B4721F01-3EC8-48EB-85B6-E4C0257D2973}" sibTransId="{88E8040C-CE1C-4FF2-87B5-484022E86824}"/>
    <dgm:cxn modelId="{453EDF56-F512-4E65-8DA1-60CDC71639D0}" type="presOf" srcId="{36425E15-6A9E-4FCE-9F09-31FE5C4AEB3F}" destId="{FCF83D05-744B-4E79-BB00-C24C6CB4A1E6}" srcOrd="0" destOrd="0" presId="urn:microsoft.com/office/officeart/2005/8/layout/hierarchy3"/>
    <dgm:cxn modelId="{26E15482-866B-4097-8540-485CB3AF5D20}" type="presParOf" srcId="{98D80778-C967-496F-BD7F-8F08C0DFA228}" destId="{8F2FC9AC-461E-4F84-B793-0A15DF5DA862}" srcOrd="0" destOrd="0" presId="urn:microsoft.com/office/officeart/2005/8/layout/hierarchy3"/>
    <dgm:cxn modelId="{C6A14E97-25BA-4E05-A7F0-839FA7E73D2B}" type="presParOf" srcId="{8F2FC9AC-461E-4F84-B793-0A15DF5DA862}" destId="{77C97749-C7A1-4D99-9C80-7533AC51AF35}" srcOrd="0" destOrd="0" presId="urn:microsoft.com/office/officeart/2005/8/layout/hierarchy3"/>
    <dgm:cxn modelId="{589B5AE1-2C14-4957-9931-CE574E5D88E9}" type="presParOf" srcId="{77C97749-C7A1-4D99-9C80-7533AC51AF35}" destId="{F5D8DE4F-FF18-43AC-819C-38DA29DD954B}" srcOrd="0" destOrd="0" presId="urn:microsoft.com/office/officeart/2005/8/layout/hierarchy3"/>
    <dgm:cxn modelId="{591449C3-CA99-4E8C-AB21-87E85B5DFB88}" type="presParOf" srcId="{77C97749-C7A1-4D99-9C80-7533AC51AF35}" destId="{653707BF-E931-4D6F-8BCA-7A3F5F32FF71}" srcOrd="1" destOrd="0" presId="urn:microsoft.com/office/officeart/2005/8/layout/hierarchy3"/>
    <dgm:cxn modelId="{F4A1C6FE-CE56-4874-8A0E-6674E8D63B11}" type="presParOf" srcId="{8F2FC9AC-461E-4F84-B793-0A15DF5DA862}" destId="{D5E6E33C-E161-4421-A3A7-566EA9192A3D}" srcOrd="1" destOrd="0" presId="urn:microsoft.com/office/officeart/2005/8/layout/hierarchy3"/>
    <dgm:cxn modelId="{60E20B83-7161-4AB1-A9AA-FD54E6EF448D}" type="presParOf" srcId="{D5E6E33C-E161-4421-A3A7-566EA9192A3D}" destId="{FCF83D05-744B-4E79-BB00-C24C6CB4A1E6}" srcOrd="0" destOrd="0" presId="urn:microsoft.com/office/officeart/2005/8/layout/hierarchy3"/>
    <dgm:cxn modelId="{187193B1-404E-4BA6-B1F2-16BF6BB7B703}" type="presParOf" srcId="{D5E6E33C-E161-4421-A3A7-566EA9192A3D}" destId="{E0E516EB-516C-41A6-9FBA-14C9E9ABF01F}" srcOrd="1" destOrd="0" presId="urn:microsoft.com/office/officeart/2005/8/layout/hierarchy3"/>
    <dgm:cxn modelId="{1CE9343A-FAA0-48C1-BE66-B21360267E66}" type="presParOf" srcId="{D5E6E33C-E161-4421-A3A7-566EA9192A3D}" destId="{C150AB22-7A1D-4E15-89AF-2F8F3AEE50D5}" srcOrd="2" destOrd="0" presId="urn:microsoft.com/office/officeart/2005/8/layout/hierarchy3"/>
    <dgm:cxn modelId="{69A62D4A-AAAC-49FB-A17D-2125324B56BA}" type="presParOf" srcId="{D5E6E33C-E161-4421-A3A7-566EA9192A3D}" destId="{655EF656-A152-44A9-BD6A-D17B7F13408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BD41F9-BE9A-4FC6-A024-A53628339D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5E23AB-B6E6-4AE2-AAF7-951B53727F3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err="1" smtClean="0"/>
            <a:t>Зовнішні</a:t>
          </a:r>
          <a:r>
            <a:rPr lang="ru-RU" sz="1600" dirty="0" smtClean="0"/>
            <a:t> </a:t>
          </a:r>
          <a:r>
            <a:rPr lang="ru-RU" sz="1600" dirty="0" err="1" smtClean="0"/>
            <a:t>експортні</a:t>
          </a:r>
          <a:r>
            <a:rPr lang="ru-RU" sz="1600" dirty="0" smtClean="0"/>
            <a:t> </a:t>
          </a:r>
          <a:r>
            <a:rPr lang="ru-RU" sz="1600" dirty="0" err="1" smtClean="0"/>
            <a:t>зв'язки</a:t>
          </a:r>
          <a:r>
            <a:rPr lang="ru-RU" sz="1600" dirty="0" smtClean="0"/>
            <a:t>. Канада </a:t>
          </a:r>
          <a:r>
            <a:rPr lang="ru-RU" sz="1600" dirty="0" err="1" smtClean="0"/>
            <a:t>відноситься</a:t>
          </a:r>
          <a:r>
            <a:rPr lang="ru-RU" sz="1600" dirty="0" smtClean="0"/>
            <a:t> до </a:t>
          </a:r>
          <a:r>
            <a:rPr lang="ru-RU" sz="1600" dirty="0" err="1" smtClean="0"/>
            <a:t>найбільших</a:t>
          </a:r>
          <a:r>
            <a:rPr lang="ru-RU" sz="1600" dirty="0" smtClean="0"/>
            <a:t> </a:t>
          </a:r>
          <a:r>
            <a:rPr lang="ru-RU" sz="1600" dirty="0" err="1" smtClean="0"/>
            <a:t>країн-експортерів</a:t>
          </a:r>
          <a:r>
            <a:rPr lang="ru-RU" sz="1600" dirty="0" smtClean="0"/>
            <a:t>. За </a:t>
          </a:r>
          <a:r>
            <a:rPr lang="ru-RU" sz="1600" dirty="0" err="1" smtClean="0"/>
            <a:t>цим</a:t>
          </a:r>
          <a:r>
            <a:rPr lang="ru-RU" sz="1600" dirty="0" smtClean="0"/>
            <a:t> </a:t>
          </a:r>
          <a:r>
            <a:rPr lang="ru-RU" sz="1600" dirty="0" err="1" smtClean="0"/>
            <a:t>показником</a:t>
          </a:r>
          <a:r>
            <a:rPr lang="ru-RU" sz="1600" dirty="0" smtClean="0"/>
            <a:t> вона </a:t>
          </a:r>
          <a:r>
            <a:rPr lang="ru-RU" sz="1600" dirty="0" err="1" smtClean="0"/>
            <a:t>займає</a:t>
          </a:r>
          <a:r>
            <a:rPr lang="ru-RU" sz="1600" dirty="0" smtClean="0"/>
            <a:t> </a:t>
          </a:r>
          <a:r>
            <a:rPr lang="ru-RU" sz="1600" dirty="0" err="1" smtClean="0"/>
            <a:t>сьоме</a:t>
          </a:r>
          <a:r>
            <a:rPr lang="ru-RU" sz="1600" dirty="0" smtClean="0"/>
            <a:t> </a:t>
          </a:r>
          <a:r>
            <a:rPr lang="ru-RU" sz="1600" dirty="0" err="1" smtClean="0"/>
            <a:t>місце</a:t>
          </a:r>
          <a:r>
            <a:rPr lang="ru-RU" sz="1600" dirty="0" smtClean="0"/>
            <a:t> у </a:t>
          </a:r>
          <a:r>
            <a:rPr lang="ru-RU" sz="1600" dirty="0" err="1" smtClean="0"/>
            <a:t>світі</a:t>
          </a:r>
          <a:r>
            <a:rPr lang="ru-RU" sz="1600" dirty="0" smtClean="0"/>
            <a:t>.</a:t>
          </a:r>
        </a:p>
      </dgm:t>
    </dgm:pt>
    <dgm:pt modelId="{9EF35C4D-0BAB-4D2B-BBC8-4D9FA649DC66}" type="parTrans" cxnId="{EC4162CD-3AD5-4639-B426-5D94A54DD32F}">
      <dgm:prSet/>
      <dgm:spPr/>
      <dgm:t>
        <a:bodyPr/>
        <a:lstStyle/>
        <a:p>
          <a:endParaRPr lang="ru-RU"/>
        </a:p>
      </dgm:t>
    </dgm:pt>
    <dgm:pt modelId="{E5E68327-E05C-44D7-A9A1-053A56BA78AB}" type="sibTrans" cxnId="{EC4162CD-3AD5-4639-B426-5D94A54DD32F}">
      <dgm:prSet/>
      <dgm:spPr/>
      <dgm:t>
        <a:bodyPr/>
        <a:lstStyle/>
        <a:p>
          <a:endParaRPr lang="ru-RU"/>
        </a:p>
      </dgm:t>
    </dgm:pt>
    <dgm:pt modelId="{36191FAA-1415-4A3E-8CBA-B95F32995CB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Основними</a:t>
          </a:r>
          <a:r>
            <a:rPr lang="ru-RU" dirty="0" smtClean="0"/>
            <a:t> продуктами </a:t>
          </a:r>
          <a:r>
            <a:rPr lang="ru-RU" dirty="0" err="1" smtClean="0"/>
            <a:t>вивозу</a:t>
          </a:r>
          <a:r>
            <a:rPr lang="ru-RU" dirty="0" smtClean="0"/>
            <a:t> є </a:t>
          </a:r>
          <a:r>
            <a:rPr lang="ru-RU" dirty="0" err="1" smtClean="0"/>
            <a:t>залізні</a:t>
          </a:r>
          <a:r>
            <a:rPr lang="ru-RU" dirty="0" smtClean="0"/>
            <a:t> </a:t>
          </a:r>
          <a:r>
            <a:rPr lang="ru-RU" dirty="0" err="1" smtClean="0"/>
            <a:t>руди</a:t>
          </a:r>
          <a:r>
            <a:rPr lang="ru-RU" dirty="0" smtClean="0"/>
            <a:t>, </a:t>
          </a:r>
          <a:r>
            <a:rPr lang="ru-RU" dirty="0" err="1" smtClean="0"/>
            <a:t>кольорові</a:t>
          </a:r>
          <a:r>
            <a:rPr lang="ru-RU" dirty="0" smtClean="0"/>
            <a:t> метали, </a:t>
          </a:r>
          <a:r>
            <a:rPr lang="ru-RU" dirty="0" err="1" smtClean="0"/>
            <a:t>папір</a:t>
          </a:r>
          <a:r>
            <a:rPr lang="ru-RU" dirty="0" smtClean="0"/>
            <a:t>, </a:t>
          </a:r>
          <a:r>
            <a:rPr lang="ru-RU" dirty="0" err="1" smtClean="0"/>
            <a:t>пшениця</a:t>
          </a:r>
          <a:r>
            <a:rPr lang="ru-RU" dirty="0" smtClean="0"/>
            <a:t> </a:t>
          </a:r>
          <a:r>
            <a:rPr lang="ru-RU" dirty="0" err="1" smtClean="0"/>
            <a:t>тощо</a:t>
          </a:r>
          <a:r>
            <a:rPr lang="ru-RU" dirty="0" smtClean="0"/>
            <a:t>. </a:t>
          </a:r>
          <a:r>
            <a:rPr lang="ru-RU" dirty="0" err="1" smtClean="0"/>
            <a:t>Імпортуються</a:t>
          </a:r>
          <a:r>
            <a:rPr lang="ru-RU" dirty="0" smtClean="0"/>
            <a:t> </a:t>
          </a:r>
          <a:r>
            <a:rPr lang="ru-RU" dirty="0" err="1" smtClean="0"/>
            <a:t>переважно</a:t>
          </a:r>
          <a:r>
            <a:rPr lang="ru-RU" dirty="0" smtClean="0"/>
            <a:t> </a:t>
          </a:r>
          <a:r>
            <a:rPr lang="ru-RU" dirty="0" err="1" smtClean="0"/>
            <a:t>готові</a:t>
          </a:r>
          <a:r>
            <a:rPr lang="ru-RU" dirty="0" smtClean="0"/>
            <a:t> </a:t>
          </a:r>
          <a:r>
            <a:rPr lang="ru-RU" dirty="0" err="1" smtClean="0"/>
            <a:t>промислові</a:t>
          </a:r>
          <a:r>
            <a:rPr lang="ru-RU" dirty="0" smtClean="0"/>
            <a:t> </a:t>
          </a:r>
          <a:r>
            <a:rPr lang="ru-RU" dirty="0" err="1" smtClean="0"/>
            <a:t>вироби</a:t>
          </a:r>
          <a:r>
            <a:rPr lang="ru-RU" dirty="0" smtClean="0"/>
            <a:t>, </a:t>
          </a:r>
          <a:r>
            <a:rPr lang="ru-RU" dirty="0" err="1" smtClean="0"/>
            <a:t>автомобілі</a:t>
          </a:r>
          <a:r>
            <a:rPr lang="ru-RU" dirty="0" smtClean="0"/>
            <a:t>, </a:t>
          </a:r>
          <a:r>
            <a:rPr lang="ru-RU" dirty="0" err="1" smtClean="0"/>
            <a:t>вугілля</a:t>
          </a:r>
          <a:r>
            <a:rPr lang="ru-RU" dirty="0" smtClean="0"/>
            <a:t>, </a:t>
          </a:r>
          <a:r>
            <a:rPr lang="ru-RU" dirty="0" err="1" smtClean="0"/>
            <a:t>цитрусові</a:t>
          </a:r>
          <a:r>
            <a:rPr lang="ru-RU" dirty="0" smtClean="0"/>
            <a:t> та </a:t>
          </a:r>
          <a:r>
            <a:rPr lang="ru-RU" dirty="0" err="1" smtClean="0"/>
            <a:t>інші</a:t>
          </a:r>
          <a:r>
            <a:rPr lang="ru-RU" dirty="0" smtClean="0"/>
            <a:t> </a:t>
          </a:r>
          <a:r>
            <a:rPr lang="ru-RU" dirty="0" err="1" smtClean="0"/>
            <a:t>продукти</a:t>
          </a:r>
          <a:r>
            <a:rPr lang="ru-RU" dirty="0" smtClean="0"/>
            <a:t> </a:t>
          </a:r>
          <a:r>
            <a:rPr lang="ru-RU" dirty="0" err="1" smtClean="0"/>
            <a:t>сільського</a:t>
          </a:r>
          <a:r>
            <a:rPr lang="ru-RU" dirty="0" smtClean="0"/>
            <a:t> </a:t>
          </a:r>
          <a:r>
            <a:rPr lang="ru-RU" dirty="0" err="1" smtClean="0"/>
            <a:t>господарства</a:t>
          </a:r>
          <a:r>
            <a:rPr lang="ru-RU" dirty="0" smtClean="0"/>
            <a:t> </a:t>
          </a:r>
          <a:r>
            <a:rPr lang="ru-RU" dirty="0" err="1" smtClean="0"/>
            <a:t>тропічних</a:t>
          </a:r>
          <a:r>
            <a:rPr lang="ru-RU" dirty="0" smtClean="0"/>
            <a:t> </a:t>
          </a:r>
          <a:r>
            <a:rPr lang="ru-RU" dirty="0" err="1" smtClean="0"/>
            <a:t>країн</a:t>
          </a:r>
          <a:r>
            <a:rPr lang="ru-RU" dirty="0" smtClean="0"/>
            <a:t>.</a:t>
          </a:r>
        </a:p>
      </dgm:t>
    </dgm:pt>
    <dgm:pt modelId="{457BABBD-BDB6-407E-970E-018044A17BD9}" type="parTrans" cxnId="{6FC978A3-6C3E-4BBC-A3CF-BECD340B6536}">
      <dgm:prSet/>
      <dgm:spPr/>
      <dgm:t>
        <a:bodyPr/>
        <a:lstStyle/>
        <a:p>
          <a:endParaRPr lang="ru-RU"/>
        </a:p>
      </dgm:t>
    </dgm:pt>
    <dgm:pt modelId="{9DCE4FAE-FDE7-4F20-96FB-56D588569883}" type="sibTrans" cxnId="{6FC978A3-6C3E-4BBC-A3CF-BECD340B6536}">
      <dgm:prSet/>
      <dgm:spPr/>
      <dgm:t>
        <a:bodyPr/>
        <a:lstStyle/>
        <a:p>
          <a:endParaRPr lang="ru-RU"/>
        </a:p>
      </dgm:t>
    </dgm:pt>
    <dgm:pt modelId="{5289747E-E0D6-4AFC-953F-EBE9D299B8F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Канада, на </a:t>
          </a:r>
          <a:r>
            <a:rPr lang="ru-RU" sz="1600" dirty="0" err="1" smtClean="0"/>
            <a:t>відміну</a:t>
          </a:r>
          <a:r>
            <a:rPr lang="ru-RU" sz="1600" dirty="0" smtClean="0"/>
            <a:t> </a:t>
          </a:r>
          <a:r>
            <a:rPr lang="ru-RU" sz="1600" dirty="0" err="1" smtClean="0"/>
            <a:t>від</a:t>
          </a:r>
          <a:r>
            <a:rPr lang="ru-RU" sz="1600" dirty="0" smtClean="0"/>
            <a:t> </a:t>
          </a:r>
          <a:r>
            <a:rPr lang="ru-RU" sz="1600" dirty="0" err="1" smtClean="0"/>
            <a:t>багатьох</a:t>
          </a:r>
          <a:r>
            <a:rPr lang="ru-RU" sz="1600" dirty="0" smtClean="0"/>
            <a:t> </a:t>
          </a:r>
          <a:r>
            <a:rPr lang="ru-RU" sz="1600" dirty="0" err="1" smtClean="0"/>
            <a:t>країн</a:t>
          </a:r>
          <a:r>
            <a:rPr lang="ru-RU" sz="1600" dirty="0" smtClean="0"/>
            <a:t> </a:t>
          </a:r>
          <a:r>
            <a:rPr lang="ru-RU" sz="1600" dirty="0" err="1" smtClean="0"/>
            <a:t>світу</a:t>
          </a:r>
          <a:r>
            <a:rPr lang="ru-RU" sz="1600" dirty="0" smtClean="0"/>
            <a:t>, </a:t>
          </a:r>
          <a:r>
            <a:rPr lang="ru-RU" sz="1600" dirty="0" err="1" smtClean="0"/>
            <a:t>має</a:t>
          </a:r>
          <a:r>
            <a:rPr lang="ru-RU" sz="1600" dirty="0" smtClean="0"/>
            <a:t> </a:t>
          </a:r>
          <a:r>
            <a:rPr lang="ru-RU" sz="1600" dirty="0" err="1" smtClean="0"/>
            <a:t>позитивне</a:t>
          </a:r>
          <a:r>
            <a:rPr lang="ru-RU" sz="1600" dirty="0" smtClean="0"/>
            <a:t> сальдо </a:t>
          </a:r>
          <a:r>
            <a:rPr lang="ru-RU" sz="1600" dirty="0" err="1" smtClean="0"/>
            <a:t>зовнішньої</a:t>
          </a:r>
          <a:r>
            <a:rPr lang="ru-RU" sz="1600" dirty="0" smtClean="0"/>
            <a:t> </a:t>
          </a:r>
          <a:r>
            <a:rPr lang="ru-RU" sz="1600" dirty="0" err="1" smtClean="0"/>
            <a:t>торгівлі</a:t>
          </a:r>
          <a:endParaRPr lang="ru-RU" sz="1600" dirty="0" smtClean="0"/>
        </a:p>
      </dgm:t>
    </dgm:pt>
    <dgm:pt modelId="{BE6A9DCE-47A9-46B2-AB43-C3DB108882A4}" type="parTrans" cxnId="{72E11139-064B-4F6A-9D64-EBB26D2BBD46}">
      <dgm:prSet/>
      <dgm:spPr/>
      <dgm:t>
        <a:bodyPr/>
        <a:lstStyle/>
        <a:p>
          <a:endParaRPr lang="ru-RU"/>
        </a:p>
      </dgm:t>
    </dgm:pt>
    <dgm:pt modelId="{726A1A98-AE82-4D16-906E-3060917245D5}" type="sibTrans" cxnId="{72E11139-064B-4F6A-9D64-EBB26D2BBD46}">
      <dgm:prSet/>
      <dgm:spPr/>
      <dgm:t>
        <a:bodyPr/>
        <a:lstStyle/>
        <a:p>
          <a:endParaRPr lang="ru-RU"/>
        </a:p>
      </dgm:t>
    </dgm:pt>
    <dgm:pt modelId="{A42ED667-95D5-4CA1-9C03-EF05DC8BEFE9}" type="pres">
      <dgm:prSet presAssocID="{B2BD41F9-BE9A-4FC6-A024-A53628339DDC}" presName="diagram" presStyleCnt="0">
        <dgm:presLayoutVars>
          <dgm:dir/>
          <dgm:resizeHandles val="exact"/>
        </dgm:presLayoutVars>
      </dgm:prSet>
      <dgm:spPr/>
    </dgm:pt>
    <dgm:pt modelId="{958213E9-8D4D-4A80-AC61-4E4D79030F83}" type="pres">
      <dgm:prSet presAssocID="{615E23AB-B6E6-4AE2-AAF7-951B53727F3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10339-0B98-4A23-A712-8EC421CE343C}" type="pres">
      <dgm:prSet presAssocID="{E5E68327-E05C-44D7-A9A1-053A56BA78AB}" presName="sibTrans" presStyleCnt="0"/>
      <dgm:spPr/>
    </dgm:pt>
    <dgm:pt modelId="{BDD3D94C-E5C0-4CEA-875F-884DE3DD4426}" type="pres">
      <dgm:prSet presAssocID="{36191FAA-1415-4A3E-8CBA-B95F32995C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59244-AF06-4FDE-A883-07DAA4EEADBF}" type="pres">
      <dgm:prSet presAssocID="{9DCE4FAE-FDE7-4F20-96FB-56D588569883}" presName="sibTrans" presStyleCnt="0"/>
      <dgm:spPr/>
    </dgm:pt>
    <dgm:pt modelId="{824A7DB9-0F34-4DA4-A42F-17B273EAA1C8}" type="pres">
      <dgm:prSet presAssocID="{5289747E-E0D6-4AFC-953F-EBE9D299B8F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C6D6B-DD9E-42AA-9EC0-E5B5B8375F5B}" type="presOf" srcId="{36191FAA-1415-4A3E-8CBA-B95F32995CBE}" destId="{BDD3D94C-E5C0-4CEA-875F-884DE3DD4426}" srcOrd="0" destOrd="0" presId="urn:microsoft.com/office/officeart/2005/8/layout/default"/>
    <dgm:cxn modelId="{3DAA629B-AA80-4557-8DC0-F762FE8B1418}" type="presOf" srcId="{615E23AB-B6E6-4AE2-AAF7-951B53727F3E}" destId="{958213E9-8D4D-4A80-AC61-4E4D79030F83}" srcOrd="0" destOrd="0" presId="urn:microsoft.com/office/officeart/2005/8/layout/default"/>
    <dgm:cxn modelId="{844CD95A-1D83-46B1-89F1-635D89F2CE7A}" type="presOf" srcId="{5289747E-E0D6-4AFC-953F-EBE9D299B8F7}" destId="{824A7DB9-0F34-4DA4-A42F-17B273EAA1C8}" srcOrd="0" destOrd="0" presId="urn:microsoft.com/office/officeart/2005/8/layout/default"/>
    <dgm:cxn modelId="{36138C1D-F049-4E4C-A67C-A51E55729799}" type="presOf" srcId="{B2BD41F9-BE9A-4FC6-A024-A53628339DDC}" destId="{A42ED667-95D5-4CA1-9C03-EF05DC8BEFE9}" srcOrd="0" destOrd="0" presId="urn:microsoft.com/office/officeart/2005/8/layout/default"/>
    <dgm:cxn modelId="{72E11139-064B-4F6A-9D64-EBB26D2BBD46}" srcId="{B2BD41F9-BE9A-4FC6-A024-A53628339DDC}" destId="{5289747E-E0D6-4AFC-953F-EBE9D299B8F7}" srcOrd="2" destOrd="0" parTransId="{BE6A9DCE-47A9-46B2-AB43-C3DB108882A4}" sibTransId="{726A1A98-AE82-4D16-906E-3060917245D5}"/>
    <dgm:cxn modelId="{6FC978A3-6C3E-4BBC-A3CF-BECD340B6536}" srcId="{B2BD41F9-BE9A-4FC6-A024-A53628339DDC}" destId="{36191FAA-1415-4A3E-8CBA-B95F32995CBE}" srcOrd="1" destOrd="0" parTransId="{457BABBD-BDB6-407E-970E-018044A17BD9}" sibTransId="{9DCE4FAE-FDE7-4F20-96FB-56D588569883}"/>
    <dgm:cxn modelId="{EC4162CD-3AD5-4639-B426-5D94A54DD32F}" srcId="{B2BD41F9-BE9A-4FC6-A024-A53628339DDC}" destId="{615E23AB-B6E6-4AE2-AAF7-951B53727F3E}" srcOrd="0" destOrd="0" parTransId="{9EF35C4D-0BAB-4D2B-BBC8-4D9FA649DC66}" sibTransId="{E5E68327-E05C-44D7-A9A1-053A56BA78AB}"/>
    <dgm:cxn modelId="{0C56748B-1B69-4BB5-A81C-BF4D0018D75B}" type="presParOf" srcId="{A42ED667-95D5-4CA1-9C03-EF05DC8BEFE9}" destId="{958213E9-8D4D-4A80-AC61-4E4D79030F83}" srcOrd="0" destOrd="0" presId="urn:microsoft.com/office/officeart/2005/8/layout/default"/>
    <dgm:cxn modelId="{51EDB64E-D872-4F8C-9C40-928098FAFD80}" type="presParOf" srcId="{A42ED667-95D5-4CA1-9C03-EF05DC8BEFE9}" destId="{46F10339-0B98-4A23-A712-8EC421CE343C}" srcOrd="1" destOrd="0" presId="urn:microsoft.com/office/officeart/2005/8/layout/default"/>
    <dgm:cxn modelId="{28326FB9-3892-4B94-BE91-A3464F38BC40}" type="presParOf" srcId="{A42ED667-95D5-4CA1-9C03-EF05DC8BEFE9}" destId="{BDD3D94C-E5C0-4CEA-875F-884DE3DD4426}" srcOrd="2" destOrd="0" presId="urn:microsoft.com/office/officeart/2005/8/layout/default"/>
    <dgm:cxn modelId="{8040810C-FA94-4E2A-A2CF-7D83C452EE88}" type="presParOf" srcId="{A42ED667-95D5-4CA1-9C03-EF05DC8BEFE9}" destId="{0B359244-AF06-4FDE-A883-07DAA4EEADBF}" srcOrd="3" destOrd="0" presId="urn:microsoft.com/office/officeart/2005/8/layout/default"/>
    <dgm:cxn modelId="{B4D6C9FF-67DB-4BDC-A86C-AC3ECFDE04CB}" type="presParOf" srcId="{A42ED667-95D5-4CA1-9C03-EF05DC8BEFE9}" destId="{824A7DB9-0F34-4DA4-A42F-17B273EAA1C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71808-0BB2-4FB2-9F22-B3D29BE369F1}">
      <dsp:nvSpPr>
        <dsp:cNvPr id="0" name=""/>
        <dsp:cNvSpPr/>
      </dsp:nvSpPr>
      <dsp:spPr>
        <a:xfrm>
          <a:off x="503836" y="1030043"/>
          <a:ext cx="4476527" cy="42184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err="1" smtClean="0"/>
            <a:t>Головні</a:t>
          </a:r>
          <a:r>
            <a:rPr lang="ru-RU" sz="3900" kern="1200" dirty="0" smtClean="0"/>
            <a:t> </a:t>
          </a:r>
          <a:r>
            <a:rPr lang="ru-RU" sz="3900" kern="1200" dirty="0" err="1" smtClean="0"/>
            <a:t>особливості</a:t>
          </a:r>
          <a:r>
            <a:rPr lang="ru-RU" sz="3900" kern="1200" dirty="0" smtClean="0"/>
            <a:t> ЕГП</a:t>
          </a:r>
          <a:endParaRPr lang="ru-RU" sz="3900" kern="1200" dirty="0"/>
        </a:p>
      </dsp:txBody>
      <dsp:txXfrm>
        <a:off x="1159408" y="1647822"/>
        <a:ext cx="3165383" cy="2982902"/>
      </dsp:txXfrm>
    </dsp:sp>
    <dsp:sp modelId="{4B0AF8F3-436A-4AA9-AACE-86889F5C61FF}">
      <dsp:nvSpPr>
        <dsp:cNvPr id="0" name=""/>
        <dsp:cNvSpPr/>
      </dsp:nvSpPr>
      <dsp:spPr>
        <a:xfrm>
          <a:off x="0" y="213357"/>
          <a:ext cx="6169456" cy="6431284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C894F0-4B44-404B-BA78-6CB38B42D5A6}">
      <dsp:nvSpPr>
        <dsp:cNvPr id="0" name=""/>
        <dsp:cNvSpPr/>
      </dsp:nvSpPr>
      <dsp:spPr>
        <a:xfrm>
          <a:off x="4522318" y="79073"/>
          <a:ext cx="1921893" cy="18377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F501F10-0DE9-44A9-867D-A81B883C969D}">
      <dsp:nvSpPr>
        <dsp:cNvPr id="0" name=""/>
        <dsp:cNvSpPr/>
      </dsp:nvSpPr>
      <dsp:spPr>
        <a:xfrm>
          <a:off x="6588222" y="620683"/>
          <a:ext cx="2194560" cy="158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uk-UA" sz="1300" kern="1200" dirty="0" smtClean="0"/>
            <a:t>Розташована в північній частині Північної Америки; має велику площу; крім материкової частини до її складу входять численні острови.</a:t>
          </a:r>
          <a:endParaRPr lang="ru-RU" sz="1300" kern="1200" dirty="0"/>
        </a:p>
      </dsp:txBody>
      <dsp:txXfrm>
        <a:off x="6588222" y="620683"/>
        <a:ext cx="2194560" cy="1587240"/>
      </dsp:txXfrm>
    </dsp:sp>
    <dsp:sp modelId="{E115AC8B-481A-4C37-B1D9-145D26D24C55}">
      <dsp:nvSpPr>
        <dsp:cNvPr id="0" name=""/>
        <dsp:cNvSpPr/>
      </dsp:nvSpPr>
      <dsp:spPr>
        <a:xfrm>
          <a:off x="5180041" y="2332676"/>
          <a:ext cx="1696213" cy="181640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46D6F4F-5750-434F-B954-D0DAA52A6A95}">
      <dsp:nvSpPr>
        <dsp:cNvPr id="0" name=""/>
        <dsp:cNvSpPr/>
      </dsp:nvSpPr>
      <dsp:spPr>
        <a:xfrm>
          <a:off x="6949439" y="2636907"/>
          <a:ext cx="2194560" cy="158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uk-UA" sz="1300" kern="1200" dirty="0" smtClean="0"/>
            <a:t>Омивається водами трьох океанів – Тихого, Атлантичного та Льодовитого;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uk-UA" sz="1300" kern="1200" dirty="0" smtClean="0"/>
            <a:t>90% берегів не беруть участі в господарстві</a:t>
          </a:r>
          <a:endParaRPr lang="ru-RU" sz="1300" kern="1200" dirty="0"/>
        </a:p>
      </dsp:txBody>
      <dsp:txXfrm>
        <a:off x="6949439" y="2636907"/>
        <a:ext cx="2194560" cy="1587240"/>
      </dsp:txXfrm>
    </dsp:sp>
    <dsp:sp modelId="{8879C7F5-65FE-4A47-B2DC-9853120B3331}">
      <dsp:nvSpPr>
        <dsp:cNvPr id="0" name=""/>
        <dsp:cNvSpPr/>
      </dsp:nvSpPr>
      <dsp:spPr>
        <a:xfrm>
          <a:off x="4352792" y="4293098"/>
          <a:ext cx="2019412" cy="208040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0A0189F-D430-4BE1-BFA9-3571FA57C261}">
      <dsp:nvSpPr>
        <dsp:cNvPr id="0" name=""/>
        <dsp:cNvSpPr/>
      </dsp:nvSpPr>
      <dsp:spPr>
        <a:xfrm>
          <a:off x="6588222" y="4653134"/>
          <a:ext cx="2194560" cy="158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uk-UA" sz="1300" kern="1200" dirty="0" smtClean="0"/>
            <a:t>Межує зі США, полярними секторами межує з Росією.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uk-UA" sz="1300" kern="1200" dirty="0" smtClean="0"/>
            <a:t>Більша частина території розташована в холодних поясах – арктичному й субарктичному, південь – у помірному.</a:t>
          </a:r>
          <a:endParaRPr lang="ru-RU" sz="1300" kern="1200" dirty="0"/>
        </a:p>
      </dsp:txBody>
      <dsp:txXfrm>
        <a:off x="6588222" y="4653134"/>
        <a:ext cx="2194560" cy="1587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2176F-22C6-44DA-8C2D-493E3ACC1312}">
      <dsp:nvSpPr>
        <dsp:cNvPr id="0" name=""/>
        <dsp:cNvSpPr/>
      </dsp:nvSpPr>
      <dsp:spPr>
        <a:xfrm>
          <a:off x="0" y="174722"/>
          <a:ext cx="3629917" cy="2331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Мінеральні: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Нафта, природний газ, </a:t>
          </a:r>
          <a:r>
            <a:rPr lang="uk-UA" sz="1800" kern="1200" dirty="0" err="1" smtClean="0"/>
            <a:t>кам</a:t>
          </a:r>
          <a:r>
            <a:rPr lang="en-US" sz="1800" kern="1200" dirty="0" smtClean="0"/>
            <a:t>’</a:t>
          </a:r>
          <a:r>
            <a:rPr lang="uk-UA" sz="1800" kern="1200" dirty="0" err="1" smtClean="0"/>
            <a:t>яне</a:t>
          </a:r>
          <a:r>
            <a:rPr lang="uk-UA" sz="1800" kern="1200" dirty="0" smtClean="0"/>
            <a:t> вугілля; 1/3 світових запасів залізних руд, міді, титану; 2/3 – запасів нікелю та цинку, 2/5 урану та свинцю</a:t>
          </a:r>
          <a:endParaRPr lang="en-US" sz="1800" kern="1200" dirty="0" smtClean="0"/>
        </a:p>
      </dsp:txBody>
      <dsp:txXfrm>
        <a:off x="0" y="174722"/>
        <a:ext cx="3629917" cy="2331648"/>
      </dsp:txXfrm>
    </dsp:sp>
    <dsp:sp modelId="{73E69861-14B8-4244-A8E0-7631FB0570F5}">
      <dsp:nvSpPr>
        <dsp:cNvPr id="0" name=""/>
        <dsp:cNvSpPr/>
      </dsp:nvSpPr>
      <dsp:spPr>
        <a:xfrm>
          <a:off x="4001531" y="232373"/>
          <a:ext cx="5142468" cy="2423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           Рекреаційні: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*Історико-культурного напрямку (</a:t>
          </a:r>
          <a:r>
            <a:rPr lang="uk-UA" sz="1600" kern="1200" dirty="0" err="1" smtClean="0"/>
            <a:t>пам</a:t>
          </a:r>
          <a:r>
            <a:rPr lang="en-US" sz="1600" kern="1200" dirty="0" smtClean="0"/>
            <a:t>’</a:t>
          </a:r>
          <a:r>
            <a:rPr lang="uk-UA" sz="1600" kern="1200" dirty="0" smtClean="0"/>
            <a:t>ятки історії; 15 Об</a:t>
          </a:r>
          <a:r>
            <a:rPr lang="en-US" sz="1600" kern="1200" dirty="0" smtClean="0"/>
            <a:t>’</a:t>
          </a:r>
          <a:r>
            <a:rPr lang="uk-UA" sz="1600" kern="1200" dirty="0" err="1" smtClean="0"/>
            <a:t>єктів</a:t>
          </a:r>
          <a:r>
            <a:rPr lang="uk-UA" sz="1600" kern="1200" dirty="0" smtClean="0"/>
            <a:t> із переліку ЮНЕСКО)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*Екологічного напрямку (численні національні парки)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*Гірськолижно-альпіністського напрямку (Кордильєри)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*Екстремального напрямку (північні острови)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001531" y="232373"/>
        <a:ext cx="5142468" cy="2423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888A3-F9EF-4B15-9CC4-D7EA663F68A9}">
      <dsp:nvSpPr>
        <dsp:cNvPr id="0" name=""/>
        <dsp:cNvSpPr/>
      </dsp:nvSpPr>
      <dsp:spPr>
        <a:xfrm>
          <a:off x="0" y="216024"/>
          <a:ext cx="2857499" cy="2400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Лісові: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Хвойні та листяні ліси займають 33% території (19% світових запасів)</a:t>
          </a:r>
          <a:endParaRPr lang="ru-RU" sz="1800" kern="1200" dirty="0"/>
        </a:p>
      </dsp:txBody>
      <dsp:txXfrm>
        <a:off x="0" y="216024"/>
        <a:ext cx="2857499" cy="2400419"/>
      </dsp:txXfrm>
    </dsp:sp>
    <dsp:sp modelId="{6342DEE8-4844-4500-8602-1D60C9327DBB}">
      <dsp:nvSpPr>
        <dsp:cNvPr id="0" name=""/>
        <dsp:cNvSpPr/>
      </dsp:nvSpPr>
      <dsp:spPr>
        <a:xfrm>
          <a:off x="3143249" y="216024"/>
          <a:ext cx="2857499" cy="2400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Водні: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Густа річкова мережа, найбільші річки – Маккензі, Нельсон, Св. Лаврентія; багато озер</a:t>
          </a:r>
          <a:endParaRPr lang="ru-RU" sz="1800" kern="1200" dirty="0"/>
        </a:p>
      </dsp:txBody>
      <dsp:txXfrm>
        <a:off x="3143249" y="216024"/>
        <a:ext cx="2857499" cy="2400419"/>
      </dsp:txXfrm>
    </dsp:sp>
    <dsp:sp modelId="{36F621AE-A007-4505-8EA6-67C1C4C19AF4}">
      <dsp:nvSpPr>
        <dsp:cNvPr id="0" name=""/>
        <dsp:cNvSpPr/>
      </dsp:nvSpPr>
      <dsp:spPr>
        <a:xfrm>
          <a:off x="6286499" y="216024"/>
          <a:ext cx="2857499" cy="2400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Земельні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Лише 15% території придатні для землеробства; </a:t>
          </a:r>
          <a:r>
            <a:rPr lang="uk-UA" sz="1800" kern="1200" dirty="0" err="1" smtClean="0"/>
            <a:t>грунти</a:t>
          </a:r>
          <a:r>
            <a:rPr lang="uk-UA" sz="1800" kern="1200" dirty="0" smtClean="0"/>
            <a:t>: сірі лісові, чорноземи, каштанові</a:t>
          </a:r>
          <a:endParaRPr lang="ru-RU" sz="1800" kern="1200" dirty="0"/>
        </a:p>
      </dsp:txBody>
      <dsp:txXfrm>
        <a:off x="6286499" y="216024"/>
        <a:ext cx="2857499" cy="24004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8DE4F-FF18-43AC-819C-38DA29DD954B}">
      <dsp:nvSpPr>
        <dsp:cNvPr id="0" name=""/>
        <dsp:cNvSpPr/>
      </dsp:nvSpPr>
      <dsp:spPr>
        <a:xfrm>
          <a:off x="0" y="80236"/>
          <a:ext cx="3816424" cy="1908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kern="1200" dirty="0" smtClean="0"/>
            <a:t>Природні умови</a:t>
          </a:r>
          <a:endParaRPr lang="ru-RU" sz="5700" kern="1200" dirty="0"/>
        </a:p>
      </dsp:txBody>
      <dsp:txXfrm>
        <a:off x="55890" y="136126"/>
        <a:ext cx="3704644" cy="1796432"/>
      </dsp:txXfrm>
    </dsp:sp>
    <dsp:sp modelId="{FCF83D05-744B-4E79-BB00-C24C6CB4A1E6}">
      <dsp:nvSpPr>
        <dsp:cNvPr id="0" name=""/>
        <dsp:cNvSpPr/>
      </dsp:nvSpPr>
      <dsp:spPr>
        <a:xfrm>
          <a:off x="381642" y="1988448"/>
          <a:ext cx="381642" cy="1431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158"/>
              </a:lnTo>
              <a:lnTo>
                <a:pt x="381642" y="143115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516EB-516C-41A6-9FBA-14C9E9ABF01F}">
      <dsp:nvSpPr>
        <dsp:cNvPr id="0" name=""/>
        <dsp:cNvSpPr/>
      </dsp:nvSpPr>
      <dsp:spPr>
        <a:xfrm>
          <a:off x="763284" y="2465501"/>
          <a:ext cx="3053139" cy="1908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Рельєф: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*Рівнини – горбисті, розчленовані (</a:t>
          </a:r>
          <a:r>
            <a:rPr lang="uk-UA" sz="1400" kern="1200" dirty="0" err="1" smtClean="0"/>
            <a:t>Лаврентійська</a:t>
          </a:r>
          <a:r>
            <a:rPr lang="uk-UA" sz="1400" kern="1200" dirty="0" smtClean="0"/>
            <a:t> височина, Центральні рівнини)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*Скелясті гори та Кордильєри займають 50% території (молоді)</a:t>
          </a:r>
          <a:endParaRPr lang="ru-RU" sz="1400" kern="1200" dirty="0"/>
        </a:p>
      </dsp:txBody>
      <dsp:txXfrm>
        <a:off x="819174" y="2521391"/>
        <a:ext cx="2941359" cy="1796432"/>
      </dsp:txXfrm>
    </dsp:sp>
    <dsp:sp modelId="{C150AB22-7A1D-4E15-89AF-2F8F3AEE50D5}">
      <dsp:nvSpPr>
        <dsp:cNvPr id="0" name=""/>
        <dsp:cNvSpPr/>
      </dsp:nvSpPr>
      <dsp:spPr>
        <a:xfrm>
          <a:off x="381642" y="1988448"/>
          <a:ext cx="381642" cy="3637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7176"/>
              </a:lnTo>
              <a:lnTo>
                <a:pt x="381642" y="363717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EF656-A152-44A9-BD6A-D17B7F134083}">
      <dsp:nvSpPr>
        <dsp:cNvPr id="0" name=""/>
        <dsp:cNvSpPr/>
      </dsp:nvSpPr>
      <dsp:spPr>
        <a:xfrm>
          <a:off x="763284" y="4850766"/>
          <a:ext cx="3053139" cy="1549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Клімат: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 півночі – холодний арктичний, на півдні – помірний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/>
        </a:p>
      </dsp:txBody>
      <dsp:txXfrm>
        <a:off x="808674" y="4896156"/>
        <a:ext cx="2962359" cy="14589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213E9-8D4D-4A80-AC61-4E4D79030F83}">
      <dsp:nvSpPr>
        <dsp:cNvPr id="0" name=""/>
        <dsp:cNvSpPr/>
      </dsp:nvSpPr>
      <dsp:spPr>
        <a:xfrm>
          <a:off x="882" y="47496"/>
          <a:ext cx="3443526" cy="2066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err="1" smtClean="0"/>
            <a:t>Зовнішні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експортні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зв'язки</a:t>
          </a:r>
          <a:r>
            <a:rPr lang="ru-RU" sz="1600" kern="1200" dirty="0" smtClean="0"/>
            <a:t>. Канада </a:t>
          </a:r>
          <a:r>
            <a:rPr lang="ru-RU" sz="1600" kern="1200" dirty="0" err="1" smtClean="0"/>
            <a:t>відноситься</a:t>
          </a:r>
          <a:r>
            <a:rPr lang="ru-RU" sz="1600" kern="1200" dirty="0" smtClean="0"/>
            <a:t> до </a:t>
          </a:r>
          <a:r>
            <a:rPr lang="ru-RU" sz="1600" kern="1200" dirty="0" err="1" smtClean="0"/>
            <a:t>найбільших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країн-експортерів</a:t>
          </a:r>
          <a:r>
            <a:rPr lang="ru-RU" sz="1600" kern="1200" dirty="0" smtClean="0"/>
            <a:t>. За </a:t>
          </a:r>
          <a:r>
            <a:rPr lang="ru-RU" sz="1600" kern="1200" dirty="0" err="1" smtClean="0"/>
            <a:t>цим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показником</a:t>
          </a:r>
          <a:r>
            <a:rPr lang="ru-RU" sz="1600" kern="1200" dirty="0" smtClean="0"/>
            <a:t> вона </a:t>
          </a:r>
          <a:r>
            <a:rPr lang="ru-RU" sz="1600" kern="1200" dirty="0" err="1" smtClean="0"/>
            <a:t>займає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сьоме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місце</a:t>
          </a:r>
          <a:r>
            <a:rPr lang="ru-RU" sz="1600" kern="1200" dirty="0" smtClean="0"/>
            <a:t> у </a:t>
          </a:r>
          <a:r>
            <a:rPr lang="ru-RU" sz="1600" kern="1200" dirty="0" err="1" smtClean="0"/>
            <a:t>світі</a:t>
          </a:r>
          <a:r>
            <a:rPr lang="ru-RU" sz="1600" kern="1200" dirty="0" smtClean="0"/>
            <a:t>.</a:t>
          </a:r>
        </a:p>
      </dsp:txBody>
      <dsp:txXfrm>
        <a:off x="882" y="47496"/>
        <a:ext cx="3443526" cy="2066115"/>
      </dsp:txXfrm>
    </dsp:sp>
    <dsp:sp modelId="{BDD3D94C-E5C0-4CEA-875F-884DE3DD4426}">
      <dsp:nvSpPr>
        <dsp:cNvPr id="0" name=""/>
        <dsp:cNvSpPr/>
      </dsp:nvSpPr>
      <dsp:spPr>
        <a:xfrm>
          <a:off x="3788761" y="47496"/>
          <a:ext cx="3443526" cy="2066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err="1" smtClean="0"/>
            <a:t>Основними</a:t>
          </a:r>
          <a:r>
            <a:rPr lang="ru-RU" sz="1500" kern="1200" dirty="0" smtClean="0"/>
            <a:t> продуктами </a:t>
          </a:r>
          <a:r>
            <a:rPr lang="ru-RU" sz="1500" kern="1200" dirty="0" err="1" smtClean="0"/>
            <a:t>вивозу</a:t>
          </a:r>
          <a:r>
            <a:rPr lang="ru-RU" sz="1500" kern="1200" dirty="0" smtClean="0"/>
            <a:t> є </a:t>
          </a:r>
          <a:r>
            <a:rPr lang="ru-RU" sz="1500" kern="1200" dirty="0" err="1" smtClean="0"/>
            <a:t>залізні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руди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кольорові</a:t>
          </a:r>
          <a:r>
            <a:rPr lang="ru-RU" sz="1500" kern="1200" dirty="0" smtClean="0"/>
            <a:t> метали, </a:t>
          </a:r>
          <a:r>
            <a:rPr lang="ru-RU" sz="1500" kern="1200" dirty="0" err="1" smtClean="0"/>
            <a:t>папір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пшениця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тощо</a:t>
          </a:r>
          <a:r>
            <a:rPr lang="ru-RU" sz="1500" kern="1200" dirty="0" smtClean="0"/>
            <a:t>. </a:t>
          </a:r>
          <a:r>
            <a:rPr lang="ru-RU" sz="1500" kern="1200" dirty="0" err="1" smtClean="0"/>
            <a:t>Імпортуються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переважно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готові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промислові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вироби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автомобілі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вугілля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цитрусові</a:t>
          </a:r>
          <a:r>
            <a:rPr lang="ru-RU" sz="1500" kern="1200" dirty="0" smtClean="0"/>
            <a:t> та </a:t>
          </a:r>
          <a:r>
            <a:rPr lang="ru-RU" sz="1500" kern="1200" dirty="0" err="1" smtClean="0"/>
            <a:t>інші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продукти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сільського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господарства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тропічних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країн</a:t>
          </a:r>
          <a:r>
            <a:rPr lang="ru-RU" sz="1500" kern="1200" dirty="0" smtClean="0"/>
            <a:t>.</a:t>
          </a:r>
        </a:p>
      </dsp:txBody>
      <dsp:txXfrm>
        <a:off x="3788761" y="47496"/>
        <a:ext cx="3443526" cy="2066115"/>
      </dsp:txXfrm>
    </dsp:sp>
    <dsp:sp modelId="{824A7DB9-0F34-4DA4-A42F-17B273EAA1C8}">
      <dsp:nvSpPr>
        <dsp:cNvPr id="0" name=""/>
        <dsp:cNvSpPr/>
      </dsp:nvSpPr>
      <dsp:spPr>
        <a:xfrm>
          <a:off x="1894822" y="2457965"/>
          <a:ext cx="3443526" cy="2066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Канада, на </a:t>
          </a:r>
          <a:r>
            <a:rPr lang="ru-RU" sz="1600" kern="1200" dirty="0" err="1" smtClean="0"/>
            <a:t>відміну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від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багатьох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країн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світу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має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позитивне</a:t>
          </a:r>
          <a:r>
            <a:rPr lang="ru-RU" sz="1600" kern="1200" dirty="0" smtClean="0"/>
            <a:t> сальдо </a:t>
          </a:r>
          <a:r>
            <a:rPr lang="ru-RU" sz="1600" kern="1200" dirty="0" err="1" smtClean="0"/>
            <a:t>зовнішньої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торгівлі</a:t>
          </a:r>
          <a:endParaRPr lang="ru-RU" sz="1600" kern="1200" dirty="0" smtClean="0"/>
        </a:p>
      </dsp:txBody>
      <dsp:txXfrm>
        <a:off x="1894822" y="2457965"/>
        <a:ext cx="3443526" cy="2066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8790-EB61-4E35-97FB-E2A03001CB82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5BF2-9BE4-47C5-A3E5-0094D66F9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8790-EB61-4E35-97FB-E2A03001CB82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5BF2-9BE4-47C5-A3E5-0094D66F9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8790-EB61-4E35-97FB-E2A03001CB82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5BF2-9BE4-47C5-A3E5-0094D66F9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8790-EB61-4E35-97FB-E2A03001CB82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5BF2-9BE4-47C5-A3E5-0094D66F9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8790-EB61-4E35-97FB-E2A03001CB82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5BF2-9BE4-47C5-A3E5-0094D66F9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8790-EB61-4E35-97FB-E2A03001CB82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5BF2-9BE4-47C5-A3E5-0094D66F9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8790-EB61-4E35-97FB-E2A03001CB82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5BF2-9BE4-47C5-A3E5-0094D66F9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8790-EB61-4E35-97FB-E2A03001CB82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5BF2-9BE4-47C5-A3E5-0094D66F9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8790-EB61-4E35-97FB-E2A03001CB82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5BF2-9BE4-47C5-A3E5-0094D66F9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8790-EB61-4E35-97FB-E2A03001CB82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5BF2-9BE4-47C5-A3E5-0094D66F94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8790-EB61-4E35-97FB-E2A03001CB82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5BF2-9BE4-47C5-A3E5-0094D66F943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CAA8790-EB61-4E35-97FB-E2A03001CB82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2865BF2-9BE4-47C5-A3E5-0094D66F943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1008112" cy="6552727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Канада</a:t>
            </a:r>
            <a:endParaRPr lang="ru-RU" sz="8000" dirty="0"/>
          </a:p>
        </p:txBody>
      </p:sp>
      <p:pic>
        <p:nvPicPr>
          <p:cNvPr id="2050" name="Picture 2" descr="C:\Users\Protoria4\Desktop\моя папка\канада\0c088f74cb29930a8e5e7015326afc5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795637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2952328" cy="2016224"/>
          </a:xfrm>
        </p:spPr>
        <p:txBody>
          <a:bodyPr/>
          <a:lstStyle/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uk-UA" sz="2800" dirty="0" smtClean="0"/>
              <a:t>Хімічна: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4-те місце у світі за виробництвом калійних добрив.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 smtClean="0"/>
              <a:t>Виробництво вибухових речовин, фармацевтичних препаратів, синтетичних і полімерних матеріалів, органічних хімікатів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19872" y="188640"/>
            <a:ext cx="2592288" cy="29523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3000" dirty="0" smtClean="0"/>
              <a:t>Паперова:</a:t>
            </a:r>
          </a:p>
          <a:p>
            <a:pPr marL="0" indent="0">
              <a:buNone/>
            </a:pPr>
            <a:r>
              <a:rPr lang="uk-UA" dirty="0" smtClean="0"/>
              <a:t>1-ше місце у світі за виробництвом газетного паперу.</a:t>
            </a:r>
          </a:p>
          <a:p>
            <a:pPr marL="0" indent="0">
              <a:buNone/>
            </a:pPr>
            <a:r>
              <a:rPr lang="uk-UA" dirty="0" smtClean="0"/>
              <a:t>3-те місце у світі за обсягом продукції</a:t>
            </a:r>
          </a:p>
          <a:p>
            <a:pPr marL="0" indent="0">
              <a:buNone/>
            </a:pPr>
            <a:r>
              <a:rPr lang="uk-UA" dirty="0" smtClean="0"/>
              <a:t>4-те місце у світі за виробництвом паперу і картону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168" y="260648"/>
            <a:ext cx="2664296" cy="20882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3000" dirty="0" smtClean="0"/>
              <a:t>Харчова:</a:t>
            </a:r>
          </a:p>
          <a:p>
            <a:pPr marL="0" indent="0">
              <a:buNone/>
            </a:pPr>
            <a:r>
              <a:rPr lang="uk-UA" dirty="0" smtClean="0"/>
              <a:t>Борошномельна</a:t>
            </a:r>
          </a:p>
          <a:p>
            <a:pPr marL="0" indent="0">
              <a:buNone/>
            </a:pPr>
            <a:r>
              <a:rPr lang="uk-UA" dirty="0" smtClean="0"/>
              <a:t>М’ясна</a:t>
            </a:r>
          </a:p>
          <a:p>
            <a:pPr marL="0" indent="0">
              <a:buNone/>
            </a:pPr>
            <a:r>
              <a:rPr lang="uk-UA" dirty="0" smtClean="0"/>
              <a:t>Рибоконсервна</a:t>
            </a:r>
          </a:p>
          <a:p>
            <a:pPr marL="0" indent="0">
              <a:buNone/>
            </a:pPr>
            <a:r>
              <a:rPr lang="uk-UA" dirty="0" smtClean="0"/>
              <a:t>Лікеро-горілчана</a:t>
            </a:r>
            <a:endParaRPr lang="ru-RU" dirty="0"/>
          </a:p>
        </p:txBody>
      </p:sp>
      <p:pic>
        <p:nvPicPr>
          <p:cNvPr id="6146" name="Picture 2" descr="C:\Users\Protoria4\Desktop\моя папка\канада\3192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5922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rotoria4\Desktop\моя папка\канада\t_bank-of-canada-20-dollar-bill-2_7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85816"/>
            <a:ext cx="2830810" cy="255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rotoria4\Desktop\моя папка\канада\8132.canada_2D00_cupcak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699527"/>
            <a:ext cx="2609715" cy="230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3080" cy="924475"/>
          </a:xfrm>
        </p:spPr>
        <p:txBody>
          <a:bodyPr/>
          <a:lstStyle/>
          <a:p>
            <a:r>
              <a:rPr lang="uk-UA" dirty="0" smtClean="0"/>
              <a:t>       Сільське господарство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249907"/>
            <a:ext cx="3471277" cy="4051301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Тваринництво </a:t>
            </a:r>
          </a:p>
          <a:p>
            <a:pPr marL="0" indent="0">
              <a:buNone/>
            </a:pPr>
            <a:r>
              <a:rPr lang="ru-RU" dirty="0" err="1"/>
              <a:t>Тваринництво</a:t>
            </a:r>
            <a:r>
              <a:rPr lang="ru-RU" dirty="0"/>
              <a:t> в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десятиріччя</a:t>
            </a:r>
            <a:r>
              <a:rPr lang="ru-RU" dirty="0"/>
              <a:t> </a:t>
            </a:r>
            <a:r>
              <a:rPr lang="ru-RU" dirty="0" err="1"/>
              <a:t>розвивалося</a:t>
            </a:r>
            <a:r>
              <a:rPr lang="ru-RU" dirty="0"/>
              <a:t> </a:t>
            </a:r>
            <a:r>
              <a:rPr lang="ru-RU" dirty="0" err="1"/>
              <a:t>випереджаючими</a:t>
            </a:r>
            <a:r>
              <a:rPr lang="ru-RU" dirty="0"/>
              <a:t> темпами. </a:t>
            </a:r>
            <a:r>
              <a:rPr lang="ru-RU" dirty="0" err="1"/>
              <a:t>Найхарактернішою</a:t>
            </a:r>
            <a:r>
              <a:rPr lang="ru-RU" dirty="0"/>
              <a:t> </a:t>
            </a:r>
            <a:r>
              <a:rPr lang="ru-RU" dirty="0" err="1"/>
              <a:t>спеціалізацією</a:t>
            </a:r>
            <a:r>
              <a:rPr lang="ru-RU" dirty="0"/>
              <a:t> для </a:t>
            </a:r>
            <a:r>
              <a:rPr lang="ru-RU" dirty="0" err="1"/>
              <a:t>Канади</a:t>
            </a:r>
            <a:r>
              <a:rPr lang="ru-RU" dirty="0"/>
              <a:t> є молочно-</a:t>
            </a:r>
            <a:r>
              <a:rPr lang="ru-RU" dirty="0" err="1"/>
              <a:t>м'ясне</a:t>
            </a:r>
            <a:r>
              <a:rPr lang="ru-RU" dirty="0"/>
              <a:t> </a:t>
            </a:r>
            <a:r>
              <a:rPr lang="ru-RU" dirty="0" err="1"/>
              <a:t>тваринництво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концентрованих</a:t>
            </a:r>
            <a:r>
              <a:rPr lang="ru-RU" dirty="0"/>
              <a:t> </a:t>
            </a:r>
            <a:r>
              <a:rPr lang="ru-RU" dirty="0" err="1"/>
              <a:t>кормів</a:t>
            </a:r>
            <a:r>
              <a:rPr lang="ru-RU" dirty="0"/>
              <a:t> і </a:t>
            </a:r>
            <a:r>
              <a:rPr lang="ru-RU" dirty="0" err="1"/>
              <a:t>лугопасовищного</a:t>
            </a:r>
            <a:r>
              <a:rPr lang="ru-RU" dirty="0"/>
              <a:t> </a:t>
            </a:r>
            <a:r>
              <a:rPr lang="ru-RU" dirty="0" err="1"/>
              <a:t>кормовиробництва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/>
              <a:t>Тваринництво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забезпечене</a:t>
            </a:r>
            <a:r>
              <a:rPr lang="ru-RU" dirty="0"/>
              <a:t> кормами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124744"/>
            <a:ext cx="3469242" cy="405130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Рослинництво</a:t>
            </a:r>
          </a:p>
          <a:p>
            <a:pPr marL="0" indent="0">
              <a:buNone/>
            </a:pPr>
            <a:r>
              <a:rPr lang="ru-RU" dirty="0" err="1"/>
              <a:t>Провідною</a:t>
            </a:r>
            <a:r>
              <a:rPr lang="ru-RU" dirty="0"/>
              <a:t> </a:t>
            </a:r>
            <a:r>
              <a:rPr lang="ru-RU" dirty="0" err="1"/>
              <a:t>галуззю</a:t>
            </a:r>
            <a:r>
              <a:rPr lang="ru-RU" dirty="0"/>
              <a:t> </a:t>
            </a:r>
            <a:r>
              <a:rPr lang="ru-RU" dirty="0" err="1"/>
              <a:t>рослинництва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є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зернових</a:t>
            </a:r>
            <a:r>
              <a:rPr lang="ru-RU" dirty="0"/>
              <a:t>, </a:t>
            </a:r>
            <a:r>
              <a:rPr lang="ru-RU" dirty="0" err="1"/>
              <a:t>передовсім</a:t>
            </a:r>
            <a:r>
              <a:rPr lang="ru-RU" dirty="0"/>
              <a:t> </a:t>
            </a:r>
            <a:r>
              <a:rPr lang="ru-RU" dirty="0" err="1"/>
              <a:t>пшениці</a:t>
            </a:r>
            <a:r>
              <a:rPr lang="ru-RU" dirty="0"/>
              <a:t> —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в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 </a:t>
            </a:r>
            <a:r>
              <a:rPr lang="ru-RU" dirty="0" err="1" smtClean="0"/>
              <a:t>Канади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пшениці</a:t>
            </a:r>
            <a:r>
              <a:rPr lang="ru-RU" dirty="0"/>
              <a:t>, </a:t>
            </a:r>
            <a:r>
              <a:rPr lang="ru-RU" dirty="0" err="1"/>
              <a:t>вирощують</a:t>
            </a:r>
            <a:r>
              <a:rPr lang="ru-RU" dirty="0"/>
              <a:t> овес, </a:t>
            </a:r>
            <a:r>
              <a:rPr lang="ru-RU" dirty="0" err="1"/>
              <a:t>ячмінь</a:t>
            </a:r>
            <a:r>
              <a:rPr lang="ru-RU" dirty="0"/>
              <a:t>, </a:t>
            </a:r>
            <a:r>
              <a:rPr lang="ru-RU" dirty="0" err="1"/>
              <a:t>льон</a:t>
            </a:r>
            <a:r>
              <a:rPr lang="ru-RU" dirty="0"/>
              <a:t>, </a:t>
            </a:r>
            <a:r>
              <a:rPr lang="ru-RU" dirty="0" err="1"/>
              <a:t>картоплю</a:t>
            </a:r>
            <a:r>
              <a:rPr lang="ru-RU" dirty="0"/>
              <a:t>, </a:t>
            </a:r>
            <a:r>
              <a:rPr lang="ru-RU" dirty="0" err="1"/>
              <a:t>овочі</a:t>
            </a:r>
            <a:r>
              <a:rPr lang="ru-RU" dirty="0"/>
              <a:t>, </a:t>
            </a:r>
            <a:r>
              <a:rPr lang="ru-RU" dirty="0" err="1"/>
              <a:t>фрукти</a:t>
            </a:r>
            <a:r>
              <a:rPr lang="ru-RU" dirty="0"/>
              <a:t> і т. </a:t>
            </a:r>
            <a:r>
              <a:rPr lang="ru-RU" dirty="0" err="1"/>
              <a:t>ін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170" name="Picture 2" descr="C:\Users\Protoria4\Desktop\моя папка\канада\k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01208"/>
            <a:ext cx="186202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rotoria4\Desktop\моя папка\канада\130203145600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25876"/>
            <a:ext cx="2520280" cy="18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Зовнішньоекономічні зв’язки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9167808"/>
              </p:ext>
            </p:extLst>
          </p:nvPr>
        </p:nvGraphicFramePr>
        <p:xfrm>
          <a:off x="899592" y="1809750"/>
          <a:ext cx="7233171" cy="4571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2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Кінець</a:t>
            </a:r>
            <a:endParaRPr lang="ru-RU" dirty="0"/>
          </a:p>
        </p:txBody>
      </p:sp>
      <p:pic>
        <p:nvPicPr>
          <p:cNvPr id="8194" name="Picture 2" descr="C:\Users\Protoria4\Desktop\моя папка\канада\ca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85426"/>
            <a:ext cx="806489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0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1475" y="2719456"/>
            <a:ext cx="1306488" cy="395537"/>
          </a:xfrm>
        </p:spPr>
        <p:txBody>
          <a:bodyPr vert="horz">
            <a:normAutofit fontScale="77500" lnSpcReduction="20000"/>
          </a:bodyPr>
          <a:lstStyle/>
          <a:p>
            <a:r>
              <a:rPr lang="ru-RU" dirty="0" smtClean="0"/>
              <a:t>  Прапор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969254"/>
            <a:ext cx="4041775" cy="3951288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uk-UA" sz="1600" dirty="0" smtClean="0"/>
              <a:t>Площа – 10 </a:t>
            </a:r>
            <a:r>
              <a:rPr lang="uk-UA" sz="1600" dirty="0" err="1" smtClean="0"/>
              <a:t>млн</a:t>
            </a:r>
            <a:r>
              <a:rPr lang="uk-UA" sz="1600" dirty="0" smtClean="0"/>
              <a:t> км2</a:t>
            </a:r>
          </a:p>
          <a:p>
            <a:pPr>
              <a:buFont typeface="Courier New" pitchFamily="49" charset="0"/>
              <a:buChar char="o"/>
            </a:pPr>
            <a:r>
              <a:rPr lang="uk-UA" sz="1600" dirty="0" smtClean="0"/>
              <a:t>Населення – 34,4 </a:t>
            </a:r>
            <a:r>
              <a:rPr lang="uk-UA" sz="1600" dirty="0" err="1" smtClean="0"/>
              <a:t>млн</a:t>
            </a:r>
            <a:r>
              <a:rPr lang="uk-UA" sz="1600" dirty="0" smtClean="0"/>
              <a:t> осіб</a:t>
            </a:r>
          </a:p>
          <a:p>
            <a:pPr marL="0" indent="0">
              <a:buNone/>
            </a:pPr>
            <a:r>
              <a:rPr lang="uk-UA" sz="1600" dirty="0" smtClean="0"/>
              <a:t>(2011 р.)</a:t>
            </a:r>
          </a:p>
          <a:p>
            <a:pPr>
              <a:buFont typeface="Courier New" pitchFamily="49" charset="0"/>
              <a:buChar char="o"/>
            </a:pPr>
            <a:r>
              <a:rPr lang="uk-UA" sz="1600" dirty="0" smtClean="0"/>
              <a:t>Столиця – Оттава</a:t>
            </a:r>
          </a:p>
          <a:p>
            <a:pPr>
              <a:buFont typeface="Courier New" pitchFamily="49" charset="0"/>
              <a:buChar char="o"/>
            </a:pPr>
            <a:r>
              <a:rPr lang="uk-UA" sz="1600" dirty="0" smtClean="0"/>
              <a:t>Тип країни – високорозвинена держава, країна «Великої сімки»</a:t>
            </a:r>
          </a:p>
          <a:p>
            <a:pPr>
              <a:buFont typeface="Courier New" pitchFamily="49" charset="0"/>
              <a:buChar char="o"/>
            </a:pPr>
            <a:r>
              <a:rPr lang="uk-UA" sz="1600" dirty="0" smtClean="0"/>
              <a:t>Склад території – 10 провінцій, 3 території</a:t>
            </a:r>
          </a:p>
          <a:p>
            <a:pPr>
              <a:buFont typeface="Courier New" pitchFamily="49" charset="0"/>
              <a:buChar char="o"/>
            </a:pPr>
            <a:r>
              <a:rPr lang="uk-UA" sz="1600" dirty="0" smtClean="0"/>
              <a:t>Член міжнародних організацій – ООН, НАТО, ОАД та ін.</a:t>
            </a:r>
          </a:p>
          <a:p>
            <a:pPr>
              <a:buFont typeface="Courier New" pitchFamily="49" charset="0"/>
              <a:buChar char="o"/>
            </a:pPr>
            <a:r>
              <a:rPr lang="uk-UA" sz="1600" dirty="0" smtClean="0"/>
              <a:t>Офіційна мова – англійська, французька</a:t>
            </a:r>
          </a:p>
          <a:p>
            <a:pPr>
              <a:buFont typeface="Courier New" pitchFamily="49" charset="0"/>
              <a:buChar char="o"/>
            </a:pPr>
            <a:r>
              <a:rPr lang="uk-UA" sz="1600" dirty="0" smtClean="0"/>
              <a:t>Релігія – християнство (протестантизм, католицтво)</a:t>
            </a:r>
          </a:p>
          <a:p>
            <a:pPr>
              <a:buFont typeface="Courier New" pitchFamily="49" charset="0"/>
              <a:buChar char="o"/>
            </a:pPr>
            <a:r>
              <a:rPr lang="uk-UA" sz="1600" dirty="0" smtClean="0"/>
              <a:t>Валюта – канадський долар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63688" y="5517232"/>
            <a:ext cx="773094" cy="4320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Герб</a:t>
            </a:r>
            <a:endParaRPr lang="ru-RU" dirty="0"/>
          </a:p>
        </p:txBody>
      </p:sp>
      <p:pic>
        <p:nvPicPr>
          <p:cNvPr id="4098" name="Picture 2" descr="C:\Users\Protoria4\Desktop\моя папка\канада\i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19" y="1268760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rotoria4\Desktop\моя папка\канада\i (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31" y="3550576"/>
            <a:ext cx="1584176" cy="19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rotoria4\Desktop\моя папка\канада\i (3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57192"/>
            <a:ext cx="273630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2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254636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64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512" y="2996952"/>
            <a:ext cx="8964488" cy="1008112"/>
          </a:xfrm>
        </p:spPr>
        <p:txBody>
          <a:bodyPr/>
          <a:lstStyle/>
          <a:p>
            <a:r>
              <a:rPr lang="uk-UA" dirty="0" smtClean="0"/>
              <a:t>          </a:t>
            </a:r>
            <a:r>
              <a:rPr lang="uk-UA" sz="4800" dirty="0" smtClean="0"/>
              <a:t>Природні ресурси</a:t>
            </a:r>
            <a:endParaRPr lang="ru-RU" sz="48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6794709"/>
              </p:ext>
            </p:extLst>
          </p:nvPr>
        </p:nvGraphicFramePr>
        <p:xfrm>
          <a:off x="0" y="34766"/>
          <a:ext cx="9144000" cy="2890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65166402"/>
              </p:ext>
            </p:extLst>
          </p:nvPr>
        </p:nvGraphicFramePr>
        <p:xfrm>
          <a:off x="10852" y="4005064"/>
          <a:ext cx="9143999" cy="2832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996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2298580"/>
              </p:ext>
            </p:extLst>
          </p:nvPr>
        </p:nvGraphicFramePr>
        <p:xfrm>
          <a:off x="323528" y="188640"/>
          <a:ext cx="381642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Protoria4\Desktop\моя папка\канада\39_1.130761967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380407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toria4\Desktop\моя папка\канада\i (2).jf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277797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3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7341"/>
            <a:ext cx="7125113" cy="7693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4800" dirty="0" smtClean="0"/>
              <a:t>        </a:t>
            </a:r>
            <a:r>
              <a:rPr lang="ru-RU" sz="4800" b="1" dirty="0" err="1" smtClean="0"/>
              <a:t>Населення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3132495" cy="1512168"/>
          </a:xfrm>
        </p:spPr>
        <p:txBody>
          <a:bodyPr/>
          <a:lstStyle/>
          <a:p>
            <a:r>
              <a:rPr lang="ru-RU" sz="1600" dirty="0" smtClean="0"/>
              <a:t>Канада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перший тип </a:t>
            </a:r>
            <a:r>
              <a:rPr lang="ru-RU" sz="1600" dirty="0" err="1" smtClean="0"/>
              <a:t>відтворення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 і </a:t>
            </a:r>
            <a:r>
              <a:rPr lang="ru-RU" sz="1600" dirty="0" err="1" smtClean="0"/>
              <a:t>додатне</a:t>
            </a:r>
            <a:r>
              <a:rPr lang="ru-RU" sz="1600" dirty="0" smtClean="0"/>
              <a:t> сальдо </a:t>
            </a:r>
            <a:r>
              <a:rPr lang="ru-RU" sz="1600" dirty="0" err="1" smtClean="0"/>
              <a:t>міграції</a:t>
            </a:r>
            <a:r>
              <a:rPr lang="ru-RU" sz="1600" dirty="0" smtClean="0"/>
              <a:t>. </a:t>
            </a:r>
            <a:r>
              <a:rPr lang="ru-RU" sz="1600" dirty="0" err="1" smtClean="0"/>
              <a:t>Більша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працездатного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зайнята</a:t>
            </a:r>
            <a:r>
              <a:rPr lang="ru-RU" sz="1600" dirty="0" smtClean="0"/>
              <a:t> у </a:t>
            </a:r>
            <a:r>
              <a:rPr lang="ru-RU" sz="1600" dirty="0" err="1" smtClean="0"/>
              <a:t>сфері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послуг</a:t>
            </a:r>
            <a:r>
              <a:rPr lang="ru-RU" sz="1600" dirty="0" smtClean="0"/>
              <a:t> та в </a:t>
            </a:r>
            <a:r>
              <a:rPr lang="ru-RU" sz="1600" dirty="0" err="1" smtClean="0"/>
              <a:t>промисловості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4365104"/>
            <a:ext cx="3471277" cy="22160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Серед віруючих переважають християни – прихильники протестантизму та католицтва. Населення Канади розподілене вкрай нерівномірно: більшість його концентрується на кордонах із США.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2996952"/>
            <a:ext cx="3150476" cy="1080120"/>
          </a:xfrm>
        </p:spPr>
        <p:txBody>
          <a:bodyPr/>
          <a:lstStyle/>
          <a:p>
            <a:r>
              <a:rPr lang="uk-UA" sz="1600" dirty="0" smtClean="0"/>
              <a:t>Канада – </a:t>
            </a:r>
            <a:r>
              <a:rPr lang="uk-UA" sz="1600" dirty="0" err="1" smtClean="0"/>
              <a:t>двонаціональна</a:t>
            </a:r>
            <a:r>
              <a:rPr lang="uk-UA" sz="1600" dirty="0" smtClean="0"/>
              <a:t> держава. У ній переважають англоканадці й </a:t>
            </a:r>
            <a:r>
              <a:rPr lang="uk-UA" sz="1600" dirty="0" err="1" smtClean="0"/>
              <a:t>франкоканадці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pic>
        <p:nvPicPr>
          <p:cNvPr id="2050" name="Picture 2" descr="C:\Users\Protoria4\Desktop\моя папка\канад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201622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rotoria4\Desktop\моя папка\канада\20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607618" cy="25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rotoria4\Desktop\моя папка\канада\331eaa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2837996" cy="191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3080" cy="924475"/>
          </a:xfrm>
        </p:spPr>
        <p:txBody>
          <a:bodyPr/>
          <a:lstStyle/>
          <a:p>
            <a:r>
              <a:rPr lang="uk-UA" dirty="0" smtClean="0"/>
              <a:t>             </a:t>
            </a:r>
            <a:r>
              <a:rPr lang="uk-UA" sz="4000" dirty="0" smtClean="0"/>
              <a:t>Господарство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39752" y="1124744"/>
            <a:ext cx="4858702" cy="8640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3600" dirty="0" smtClean="0"/>
              <a:t>   </a:t>
            </a:r>
            <a:r>
              <a:rPr lang="uk-UA" sz="4200" dirty="0" err="1" smtClean="0"/>
              <a:t>Гірничовидобувна</a:t>
            </a:r>
            <a:endParaRPr lang="ru-RU" sz="4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2204864"/>
            <a:ext cx="3469242" cy="1927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 smtClean="0"/>
              <a:t>Провідні місця у світі за видобутком та експортом залізної руди, міді, цинку, свинцю, нікелю, молібдену, кобальту, титану, золота, срібла, платини, урану, нафти, газу, вугілля, азбесту, калійних солей і сірки</a:t>
            </a:r>
            <a:endParaRPr lang="ru-RU" dirty="0"/>
          </a:p>
        </p:txBody>
      </p:sp>
      <p:pic>
        <p:nvPicPr>
          <p:cNvPr id="3074" name="Picture 2" descr="C:\Users\Protoria4\Desktop\моя папка\канада\8989c518b942bcd32998c1f5c6170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26" y="2996952"/>
            <a:ext cx="283949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rotoria4\Desktop\моя папка\канада\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6" y="3172283"/>
            <a:ext cx="223224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rotoria4\Desktop\моя папка\канада\0038-089-KHozjajst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20278"/>
            <a:ext cx="2949302" cy="21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3080" cy="924475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err="1" smtClean="0"/>
              <a:t>Енергетика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484784"/>
            <a:ext cx="3471277" cy="4051301"/>
          </a:xfrm>
        </p:spPr>
        <p:txBody>
          <a:bodyPr>
            <a:noAutofit/>
          </a:bodyPr>
          <a:lstStyle/>
          <a:p>
            <a:r>
              <a:rPr lang="ru-RU" sz="2000" dirty="0" smtClean="0"/>
              <a:t>6-те </a:t>
            </a:r>
            <a:r>
              <a:rPr lang="uk-UA" sz="2000" dirty="0" smtClean="0"/>
              <a:t>місце у світі за обсягом виробництва електроенергії.</a:t>
            </a:r>
          </a:p>
          <a:p>
            <a:r>
              <a:rPr lang="uk-UA" sz="2000" dirty="0" smtClean="0"/>
              <a:t>Зростання видобутку вугілля (відкритим способом) і нафти.</a:t>
            </a:r>
          </a:p>
          <a:p>
            <a:r>
              <a:rPr lang="uk-UA" sz="2000" dirty="0" smtClean="0"/>
              <a:t>4-те місце у світі за видобутком природного газу.</a:t>
            </a:r>
          </a:p>
          <a:p>
            <a:r>
              <a:rPr lang="uk-UA" sz="2000" dirty="0" smtClean="0"/>
              <a:t>ГЕС – 61%, ТЕС – 22% АЕС – 17%, ПЕС (незначна частка)</a:t>
            </a:r>
            <a:endParaRPr lang="ru-RU" sz="2000" dirty="0"/>
          </a:p>
        </p:txBody>
      </p:sp>
      <p:pic>
        <p:nvPicPr>
          <p:cNvPr id="4098" name="Picture 2" descr="C:\Users\Protoria4\Desktop\моя папка\канада\0_ed8c_f17d7fb7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384376" cy="28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rotoria4\Desktop\моя папка\канада\13542532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67" y="4077072"/>
            <a:ext cx="3294794" cy="25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1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Машинобудування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6056" y="1772816"/>
            <a:ext cx="3471277" cy="4051301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Транспортне (автомобілі, літаки, тепловози, судна, </a:t>
            </a:r>
            <a:r>
              <a:rPr lang="uk-UA" dirty="0" err="1" smtClean="0"/>
              <a:t>снігоходи</a:t>
            </a:r>
            <a:r>
              <a:rPr lang="uk-UA" dirty="0" smtClean="0"/>
              <a:t>) та сільськогосподарське; виробництво устаткування для лісової, паперової, гірничо-видобувної промисловості</a:t>
            </a:r>
          </a:p>
          <a:p>
            <a:r>
              <a:rPr lang="uk-UA" dirty="0" smtClean="0"/>
              <a:t>Здебільшого задовольняє потреби внутрішнього ринку</a:t>
            </a:r>
          </a:p>
          <a:p>
            <a:r>
              <a:rPr lang="uk-UA" dirty="0" smtClean="0"/>
              <a:t>25% вартості продукції обробної промисловості</a:t>
            </a:r>
            <a:endParaRPr lang="ru-RU" dirty="0"/>
          </a:p>
        </p:txBody>
      </p:sp>
      <p:pic>
        <p:nvPicPr>
          <p:cNvPr id="5122" name="Picture 2" descr="C:\Users\Protoria4\Desktop\моя папка\канада\chrysler-minivan-canada-plant-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27363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rotoria4\Desktop\моя папка\канада\image_18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4176464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5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603</TotalTime>
  <Words>688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Autumn</vt:lpstr>
      <vt:lpstr>Канада</vt:lpstr>
      <vt:lpstr>Презентация PowerPoint</vt:lpstr>
      <vt:lpstr>Презентация PowerPoint</vt:lpstr>
      <vt:lpstr>          Природні ресурси</vt:lpstr>
      <vt:lpstr>Презентация PowerPoint</vt:lpstr>
      <vt:lpstr>        Населення</vt:lpstr>
      <vt:lpstr>             Господарство</vt:lpstr>
      <vt:lpstr>               Енергетика</vt:lpstr>
      <vt:lpstr>           Машинобудування</vt:lpstr>
      <vt:lpstr>Хімічна: 4-те місце у світі за виробництвом калійних добрив. Виробництво вибухових речовин, фармацевтичних препаратів, синтетичних і полімерних матеріалів, органічних хімікатів</vt:lpstr>
      <vt:lpstr>       Сільське господарство</vt:lpstr>
      <vt:lpstr>  Зовнішньоекономічні зв’язки</vt:lpstr>
      <vt:lpstr>                    Кінець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Protoria4</dc:creator>
  <cp:lastModifiedBy>Protoria4</cp:lastModifiedBy>
  <cp:revision>24</cp:revision>
  <dcterms:created xsi:type="dcterms:W3CDTF">2014-03-05T16:44:37Z</dcterms:created>
  <dcterms:modified xsi:type="dcterms:W3CDTF">2014-03-06T22:28:15Z</dcterms:modified>
</cp:coreProperties>
</file>