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73" r:id="rId4"/>
    <p:sldId id="274" r:id="rId5"/>
    <p:sldId id="267" r:id="rId6"/>
    <p:sldId id="269" r:id="rId7"/>
    <p:sldId id="260" r:id="rId8"/>
    <p:sldId id="270" r:id="rId9"/>
    <p:sldId id="258" r:id="rId10"/>
    <p:sldId id="259" r:id="rId11"/>
    <p:sldId id="275" r:id="rId12"/>
    <p:sldId id="277" r:id="rId13"/>
    <p:sldId id="261" r:id="rId14"/>
    <p:sldId id="276" r:id="rId15"/>
    <p:sldId id="262" r:id="rId16"/>
    <p:sldId id="263" r:id="rId17"/>
    <p:sldId id="264" r:id="rId18"/>
    <p:sldId id="265" r:id="rId19"/>
    <p:sldId id="266" r:id="rId20"/>
    <p:sldId id="26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114" y="-6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F7F5D-3626-4B1F-A4DD-104E77B5FCA2}" type="datetimeFigureOut">
              <a:rPr lang="uk-UA" smtClean="0"/>
              <a:t>02.02.2014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D70DD-38AE-4FE4-9674-B1FC69222F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601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D70DD-38AE-4FE4-9674-B1FC69222F92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5617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74"/>
            <a:ext cx="9144000" cy="687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3995936" y="5517232"/>
            <a:ext cx="4752528" cy="1160215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Ель </a:t>
            </a:r>
            <a:r>
              <a:rPr lang="ru-RU" dirty="0" smtClean="0"/>
              <a:t>Греко</a:t>
            </a:r>
          </a:p>
          <a:p>
            <a:pPr algn="ctr"/>
            <a:r>
              <a:rPr lang="ru-RU" dirty="0"/>
              <a:t>«Портрет старого» (Автопортрет Ель Греко)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30531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Овал 3"/>
          <p:cNvSpPr/>
          <p:nvPr/>
        </p:nvSpPr>
        <p:spPr>
          <a:xfrm>
            <a:off x="-10371" y="6370056"/>
            <a:ext cx="1944216" cy="50405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/>
              <a:t>Троица</a:t>
            </a:r>
            <a:endParaRPr lang="uk-UA" dirty="0"/>
          </a:p>
          <a:p>
            <a:pPr algn="ctr"/>
            <a:r>
              <a:rPr lang="uk-UA" dirty="0"/>
              <a:t>1579</a:t>
            </a:r>
          </a:p>
        </p:txBody>
      </p:sp>
    </p:spTree>
    <p:extLst>
      <p:ext uri="{BB962C8B-B14F-4D97-AF65-F5344CB8AC3E}">
        <p14:creationId xmlns:p14="http://schemas.microsoft.com/office/powerpoint/2010/main" val="16593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0" y="6191086"/>
            <a:ext cx="2664296" cy="64807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/>
              <a:t>Благовещение</a:t>
            </a:r>
            <a:endParaRPr lang="uk-UA" dirty="0"/>
          </a:p>
          <a:p>
            <a:pPr algn="ctr"/>
            <a:r>
              <a:rPr lang="uk-UA" dirty="0"/>
              <a:t>1596-1600</a:t>
            </a:r>
          </a:p>
        </p:txBody>
      </p:sp>
    </p:spTree>
    <p:extLst>
      <p:ext uri="{BB962C8B-B14F-4D97-AF65-F5344CB8AC3E}">
        <p14:creationId xmlns:p14="http://schemas.microsoft.com/office/powerpoint/2010/main" val="138891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323528" y="5805264"/>
            <a:ext cx="3096344" cy="86409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Святой Людовик, король Франции, 1592-1595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6666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4"/>
            <a:ext cx="9144000" cy="6855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5666508" y="5877272"/>
            <a:ext cx="3312368" cy="86409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Святой Мартин и нищий</a:t>
            </a:r>
          </a:p>
          <a:p>
            <a:pPr algn="ctr"/>
            <a:r>
              <a:rPr lang="ru-RU" dirty="0"/>
              <a:t>1597-1599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593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0" y="5917071"/>
            <a:ext cx="2952328" cy="93610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Святой Франциск в экстазе, 1594-1595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238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5796136" y="5930844"/>
            <a:ext cx="3240360" cy="8640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Святое семейство с Марией Магдалиной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5939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5148064" y="5876327"/>
            <a:ext cx="2232248" cy="86409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/>
              <a:t>Поклонение</a:t>
            </a:r>
            <a:r>
              <a:rPr lang="uk-UA" dirty="0"/>
              <a:t> </a:t>
            </a:r>
            <a:r>
              <a:rPr lang="uk-UA" dirty="0" err="1"/>
              <a:t>пастухов</a:t>
            </a:r>
            <a:endParaRPr lang="uk-UA" dirty="0"/>
          </a:p>
          <a:p>
            <a:pPr algn="ctr"/>
            <a:r>
              <a:rPr lang="uk-UA" dirty="0"/>
              <a:t>1610</a:t>
            </a:r>
          </a:p>
        </p:txBody>
      </p:sp>
    </p:spTree>
    <p:extLst>
      <p:ext uri="{BB962C8B-B14F-4D97-AF65-F5344CB8AC3E}">
        <p14:creationId xmlns:p14="http://schemas.microsoft.com/office/powerpoint/2010/main" val="16593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0" y="6021287"/>
            <a:ext cx="2771800" cy="8304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Святой Иосиф с юным Христом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593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6695728" y="5877272"/>
            <a:ext cx="2448272" cy="98072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/>
              <a:t>Иоанн</a:t>
            </a:r>
            <a:r>
              <a:rPr lang="uk-UA" dirty="0"/>
              <a:t> </a:t>
            </a:r>
            <a:r>
              <a:rPr lang="uk-UA" dirty="0" err="1"/>
              <a:t>Евангелист</a:t>
            </a:r>
            <a:endParaRPr lang="uk-UA" dirty="0"/>
          </a:p>
          <a:p>
            <a:pPr algn="ctr"/>
            <a:r>
              <a:rPr lang="uk-UA" dirty="0"/>
              <a:t>1595-1605</a:t>
            </a:r>
          </a:p>
        </p:txBody>
      </p:sp>
    </p:spTree>
    <p:extLst>
      <p:ext uri="{BB962C8B-B14F-4D97-AF65-F5344CB8AC3E}">
        <p14:creationId xmlns:p14="http://schemas.microsoft.com/office/powerpoint/2010/main" val="165939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-29196" y="6048119"/>
            <a:ext cx="3672408" cy="792088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Портрет монаха </a:t>
            </a:r>
            <a:r>
              <a:rPr lang="ru-RU" dirty="0" err="1"/>
              <a:t>Ортенсио</a:t>
            </a:r>
            <a:r>
              <a:rPr lang="ru-RU" dirty="0"/>
              <a:t> </a:t>
            </a:r>
            <a:r>
              <a:rPr lang="ru-RU" dirty="0" err="1"/>
              <a:t>Парависино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939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27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3430966" y="5738092"/>
            <a:ext cx="5688632" cy="114902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dirty="0"/>
              <a:t>Ель Гре́ко </a:t>
            </a:r>
            <a:r>
              <a:rPr lang="vi-VN" sz="1600" dirty="0" smtClean="0"/>
              <a:t>справжнє </a:t>
            </a:r>
            <a:r>
              <a:rPr lang="vi-VN" sz="1600" dirty="0"/>
              <a:t>ім'я Доменікос Теотокопулос </a:t>
            </a:r>
            <a:r>
              <a:rPr lang="vi-VN" sz="1600" dirty="0" smtClean="0"/>
              <a:t>(</a:t>
            </a:r>
            <a:r>
              <a:rPr lang="el-GR" sz="1600" dirty="0" smtClean="0"/>
              <a:t>1541 —</a:t>
            </a:r>
            <a:r>
              <a:rPr lang="vi-VN" sz="1600" dirty="0" smtClean="0"/>
              <a:t>1614) —іспанський </a:t>
            </a:r>
            <a:r>
              <a:rPr lang="vi-VN" sz="1600" dirty="0"/>
              <a:t>художник грецького </a:t>
            </a:r>
            <a:r>
              <a:rPr lang="vi-VN" sz="1600" dirty="0" smtClean="0"/>
              <a:t>походження.Один </a:t>
            </a:r>
            <a:r>
              <a:rPr lang="vi-VN" sz="1600" dirty="0"/>
              <a:t>із представників Критської школи.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2818634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543600" y="5896744"/>
            <a:ext cx="3600400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err="1"/>
              <a:t>Краевид</a:t>
            </a:r>
            <a:r>
              <a:rPr lang="ru-RU" sz="1600" dirty="0"/>
              <a:t> Толедо</a:t>
            </a:r>
            <a:r>
              <a:rPr lang="ru-RU" sz="1600" dirty="0" smtClean="0"/>
              <a:t>.</a:t>
            </a:r>
          </a:p>
          <a:p>
            <a:pPr algn="ctr"/>
            <a:r>
              <a:rPr lang="ru-RU" sz="1600" dirty="0" smtClean="0"/>
              <a:t>Ель </a:t>
            </a:r>
            <a:r>
              <a:rPr lang="ru-RU" sz="1600" dirty="0"/>
              <a:t>Греко </a:t>
            </a:r>
            <a:r>
              <a:rPr lang="ru-RU" sz="1600" dirty="0" err="1"/>
              <a:t>зрідка</a:t>
            </a:r>
            <a:r>
              <a:rPr lang="ru-RU" sz="1600" dirty="0"/>
              <a:t> </a:t>
            </a:r>
            <a:r>
              <a:rPr lang="ru-RU" sz="1600" dirty="0" err="1"/>
              <a:t>малював</a:t>
            </a:r>
            <a:r>
              <a:rPr lang="ru-RU" sz="1600" dirty="0"/>
              <a:t> </a:t>
            </a:r>
            <a:r>
              <a:rPr lang="ru-RU" sz="1600" dirty="0" err="1"/>
              <a:t>краєвиди</a:t>
            </a:r>
            <a:r>
              <a:rPr lang="ru-RU" sz="1600" dirty="0"/>
              <a:t> </a:t>
            </a:r>
            <a:r>
              <a:rPr lang="ru-RU" sz="1600" dirty="0" err="1"/>
              <a:t>міста.Завжди</a:t>
            </a:r>
            <a:r>
              <a:rPr lang="ru-RU" sz="1600" dirty="0"/>
              <a:t> </a:t>
            </a:r>
            <a:r>
              <a:rPr lang="ru-RU" sz="1600" dirty="0" err="1"/>
              <a:t>це</a:t>
            </a:r>
            <a:r>
              <a:rPr lang="ru-RU" sz="1600" dirty="0"/>
              <a:t> </a:t>
            </a:r>
            <a:r>
              <a:rPr lang="ru-RU" sz="1600" dirty="0" err="1"/>
              <a:t>тільки</a:t>
            </a:r>
            <a:r>
              <a:rPr lang="ru-RU" sz="1600" dirty="0"/>
              <a:t> Толедо 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165939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" y="11242"/>
            <a:ext cx="5864845" cy="685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0813" y="6381328"/>
            <a:ext cx="2530624" cy="31663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uk-UA" sz="1800" dirty="0"/>
              <a:t>Мадонна милосердя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48164" y="3602907"/>
            <a:ext cx="3095836" cy="32403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Перші витвори мистецтва, що </a:t>
            </a:r>
            <a:r>
              <a:rPr lang="uk-UA" dirty="0" smtClean="0"/>
              <a:t>побачив </a:t>
            </a:r>
            <a:r>
              <a:rPr lang="uk-UA" dirty="0"/>
              <a:t>хлопець, — це ікони</a:t>
            </a:r>
            <a:r>
              <a:rPr lang="uk-UA" dirty="0" smtClean="0"/>
              <a:t>. Це мало значний вплив на художника і написання його картин на релігійну тематику.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48164" y="34370"/>
            <a:ext cx="3095836" cy="342710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err="1"/>
              <a:t>Народився</a:t>
            </a:r>
            <a:r>
              <a:rPr lang="ru-RU" dirty="0"/>
              <a:t> на </a:t>
            </a:r>
            <a:r>
              <a:rPr lang="ru-RU" dirty="0" err="1"/>
              <a:t>Криті</a:t>
            </a:r>
            <a:r>
              <a:rPr lang="ru-RU" dirty="0"/>
              <a:t>, </a:t>
            </a:r>
            <a:r>
              <a:rPr lang="ru-RU" dirty="0" err="1"/>
              <a:t>звідси</a:t>
            </a:r>
            <a:r>
              <a:rPr lang="ru-RU" dirty="0"/>
              <a:t> </a:t>
            </a:r>
            <a:r>
              <a:rPr lang="ru-RU" dirty="0" err="1"/>
              <a:t>прізвисько</a:t>
            </a:r>
            <a:r>
              <a:rPr lang="ru-RU" dirty="0"/>
              <a:t> - Грек. </a:t>
            </a:r>
            <a:r>
              <a:rPr lang="ru-RU" dirty="0" err="1"/>
              <a:t>Навчався</a:t>
            </a:r>
            <a:r>
              <a:rPr lang="ru-RU" dirty="0"/>
              <a:t> на </a:t>
            </a:r>
            <a:r>
              <a:rPr lang="ru-RU" dirty="0" err="1"/>
              <a:t>Криті</a:t>
            </a:r>
            <a:r>
              <a:rPr lang="ru-RU" dirty="0"/>
              <a:t> </a:t>
            </a:r>
            <a:r>
              <a:rPr lang="ru-RU" dirty="0" err="1"/>
              <a:t>традиційного</a:t>
            </a:r>
            <a:r>
              <a:rPr lang="ru-RU" dirty="0"/>
              <a:t> </a:t>
            </a:r>
            <a:r>
              <a:rPr lang="ru-RU" dirty="0" err="1"/>
              <a:t>іконопису</a:t>
            </a:r>
            <a:r>
              <a:rPr lang="ru-RU" dirty="0"/>
              <a:t>, </a:t>
            </a:r>
            <a:r>
              <a:rPr lang="ru-RU" dirty="0" err="1"/>
              <a:t>після</a:t>
            </a:r>
            <a:r>
              <a:rPr lang="ru-RU" dirty="0"/>
              <a:t> 1560 </a:t>
            </a:r>
            <a:r>
              <a:rPr lang="ru-RU" dirty="0" err="1"/>
              <a:t>поїхав</a:t>
            </a:r>
            <a:r>
              <a:rPr lang="ru-RU" dirty="0"/>
              <a:t> до </a:t>
            </a:r>
            <a:r>
              <a:rPr lang="ru-RU" dirty="0" err="1"/>
              <a:t>Венеції</a:t>
            </a:r>
            <a:r>
              <a:rPr lang="ru-RU" dirty="0"/>
              <a:t>, де, </a:t>
            </a:r>
            <a:r>
              <a:rPr lang="ru-RU" dirty="0" err="1"/>
              <a:t>можливо</a:t>
            </a:r>
            <a:r>
              <a:rPr lang="ru-RU" dirty="0"/>
              <a:t>, </a:t>
            </a:r>
            <a:r>
              <a:rPr lang="ru-RU" dirty="0" err="1"/>
              <a:t>навчався</a:t>
            </a:r>
            <a:r>
              <a:rPr lang="ru-RU" dirty="0"/>
              <a:t> у </a:t>
            </a:r>
            <a:r>
              <a:rPr lang="ru-RU" dirty="0" err="1"/>
              <a:t>Тиціана</a:t>
            </a:r>
            <a:r>
              <a:rPr lang="ru-RU" dirty="0"/>
              <a:t>, а в 1570 р. - до Риму.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88282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5004048" y="0"/>
            <a:ext cx="4139952" cy="6858000"/>
          </a:xfrm>
        </p:spPr>
        <p:txBody>
          <a:bodyPr>
            <a:normAutofit/>
          </a:bodyPr>
          <a:lstStyle/>
          <a:p>
            <a:r>
              <a:rPr lang="ru-RU" sz="1800" dirty="0" err="1">
                <a:solidFill>
                  <a:schemeClr val="tx1"/>
                </a:solidFill>
              </a:rPr>
              <a:t>Творчий</a:t>
            </a:r>
            <a:r>
              <a:rPr lang="ru-RU" sz="1800" dirty="0">
                <a:solidFill>
                  <a:schemeClr val="tx1"/>
                </a:solidFill>
              </a:rPr>
              <a:t> почерк </a:t>
            </a:r>
            <a:r>
              <a:rPr lang="ru-RU" sz="1800" dirty="0" err="1">
                <a:solidFill>
                  <a:schemeClr val="tx1"/>
                </a:solidFill>
              </a:rPr>
              <a:t>сформувався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головним</a:t>
            </a:r>
            <a:r>
              <a:rPr lang="ru-RU" sz="1800" dirty="0">
                <a:solidFill>
                  <a:schemeClr val="tx1"/>
                </a:solidFill>
              </a:rPr>
              <a:t> чином </a:t>
            </a:r>
            <a:r>
              <a:rPr lang="ru-RU" sz="1800" dirty="0" err="1">
                <a:solidFill>
                  <a:schemeClr val="tx1"/>
                </a:solidFill>
              </a:rPr>
              <a:t>під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впливом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Тінторетто</a:t>
            </a:r>
            <a:r>
              <a:rPr lang="ru-RU" sz="1800" dirty="0">
                <a:solidFill>
                  <a:schemeClr val="tx1"/>
                </a:solidFill>
              </a:rPr>
              <a:t> і </a:t>
            </a:r>
            <a:r>
              <a:rPr lang="ru-RU" sz="1800" dirty="0" err="1">
                <a:solidFill>
                  <a:schemeClr val="tx1"/>
                </a:solidFill>
              </a:rPr>
              <a:t>Мікеланджело</a:t>
            </a:r>
            <a:r>
              <a:rPr lang="ru-RU" sz="1800" dirty="0">
                <a:solidFill>
                  <a:schemeClr val="tx1"/>
                </a:solidFill>
              </a:rPr>
              <a:t>. </a:t>
            </a:r>
            <a:endParaRPr lang="ru-RU" sz="1800" dirty="0" smtClean="0">
              <a:solidFill>
                <a:schemeClr val="tx1"/>
              </a:solidFill>
            </a:endParaRPr>
          </a:p>
          <a:p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Для </a:t>
            </a:r>
            <a:r>
              <a:rPr lang="ru-RU" sz="1800" dirty="0" err="1">
                <a:solidFill>
                  <a:schemeClr val="tx1"/>
                </a:solidFill>
              </a:rPr>
              <a:t>його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творів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характерні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неймовірна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емоційність</a:t>
            </a:r>
            <a:r>
              <a:rPr lang="ru-RU" sz="1800" dirty="0">
                <a:solidFill>
                  <a:schemeClr val="tx1"/>
                </a:solidFill>
              </a:rPr>
              <a:t> , </a:t>
            </a:r>
            <a:r>
              <a:rPr lang="ru-RU" sz="1800" dirty="0" err="1">
                <a:solidFill>
                  <a:schemeClr val="tx1"/>
                </a:solidFill>
              </a:rPr>
              <a:t>несподівані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ракурси</a:t>
            </a:r>
            <a:r>
              <a:rPr lang="ru-RU" sz="1800" dirty="0">
                <a:solidFill>
                  <a:schemeClr val="tx1"/>
                </a:solidFill>
              </a:rPr>
              <a:t> і </a:t>
            </a:r>
            <a:r>
              <a:rPr lang="ru-RU" sz="1800" dirty="0" err="1">
                <a:solidFill>
                  <a:schemeClr val="tx1"/>
                </a:solidFill>
              </a:rPr>
              <a:t>неприродно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витягнуті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пропорції</a:t>
            </a:r>
            <a:r>
              <a:rPr lang="ru-RU" sz="1800" dirty="0">
                <a:solidFill>
                  <a:schemeClr val="tx1"/>
                </a:solidFill>
              </a:rPr>
              <a:t> , </a:t>
            </a:r>
            <a:r>
              <a:rPr lang="ru-RU" sz="1800" dirty="0" err="1">
                <a:solidFill>
                  <a:schemeClr val="tx1"/>
                </a:solidFill>
              </a:rPr>
              <a:t>створюють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ефект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стрімкого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зміни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масштабів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фігур</a:t>
            </a:r>
            <a:r>
              <a:rPr lang="ru-RU" sz="1800" dirty="0">
                <a:solidFill>
                  <a:schemeClr val="tx1"/>
                </a:solidFill>
              </a:rPr>
              <a:t> і </a:t>
            </a:r>
            <a:r>
              <a:rPr lang="ru-RU" sz="1800" dirty="0" err="1" smtClean="0">
                <a:solidFill>
                  <a:schemeClr val="tx1"/>
                </a:solidFill>
              </a:rPr>
              <a:t>предметів</a:t>
            </a:r>
            <a:r>
              <a:rPr lang="ru-RU" sz="1800" dirty="0" smtClean="0">
                <a:solidFill>
                  <a:schemeClr val="tx1"/>
                </a:solidFill>
              </a:rPr>
              <a:t>("</a:t>
            </a:r>
            <a:r>
              <a:rPr lang="ru-RU" sz="1800" dirty="0" err="1" smtClean="0">
                <a:solidFill>
                  <a:schemeClr val="tx1"/>
                </a:solidFill>
              </a:rPr>
              <a:t>Мучеництво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св. </a:t>
            </a:r>
            <a:r>
              <a:rPr lang="ru-RU" sz="1800" dirty="0" err="1">
                <a:solidFill>
                  <a:schemeClr val="tx1"/>
                </a:solidFill>
              </a:rPr>
              <a:t>Маврикія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").</a:t>
            </a:r>
          </a:p>
          <a:p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Майстерно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написані</a:t>
            </a:r>
            <a:r>
              <a:rPr lang="ru-RU" sz="1800" dirty="0">
                <a:solidFill>
                  <a:schemeClr val="tx1"/>
                </a:solidFill>
              </a:rPr>
              <a:t> Ель Греко </a:t>
            </a:r>
            <a:r>
              <a:rPr lang="ru-RU" sz="1800" dirty="0" err="1">
                <a:solidFill>
                  <a:schemeClr val="tx1"/>
                </a:solidFill>
              </a:rPr>
              <a:t>картини</a:t>
            </a:r>
            <a:r>
              <a:rPr lang="ru-RU" sz="1800" dirty="0">
                <a:solidFill>
                  <a:schemeClr val="tx1"/>
                </a:solidFill>
              </a:rPr>
              <a:t> на </a:t>
            </a:r>
            <a:r>
              <a:rPr lang="ru-RU" sz="1800" dirty="0" err="1">
                <a:solidFill>
                  <a:schemeClr val="tx1"/>
                </a:solidFill>
              </a:rPr>
              <a:t>релігійні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сюжети</a:t>
            </a:r>
            <a:r>
              <a:rPr lang="ru-RU" sz="1800" dirty="0">
                <a:solidFill>
                  <a:schemeClr val="tx1"/>
                </a:solidFill>
              </a:rPr>
              <a:t> з великою </a:t>
            </a:r>
            <a:r>
              <a:rPr lang="ru-RU" sz="1800" dirty="0" err="1">
                <a:solidFill>
                  <a:schemeClr val="tx1"/>
                </a:solidFill>
              </a:rPr>
              <a:t>кількістю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персонажів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своєї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ірреальністю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споріднені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поезії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іспанських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містиків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endParaRPr lang="uk-UA" sz="1800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4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320986" y="6597352"/>
            <a:ext cx="2664296" cy="2520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" </a:t>
            </a:r>
            <a:r>
              <a:rPr lang="ru-RU" sz="1400" dirty="0" err="1">
                <a:solidFill>
                  <a:schemeClr val="tx1"/>
                </a:solidFill>
              </a:rPr>
              <a:t>Мучеництво</a:t>
            </a:r>
            <a:r>
              <a:rPr lang="ru-RU" sz="1400" dirty="0">
                <a:solidFill>
                  <a:schemeClr val="tx1"/>
                </a:solidFill>
              </a:rPr>
              <a:t> св. </a:t>
            </a:r>
            <a:r>
              <a:rPr lang="ru-RU" sz="1400" dirty="0" err="1">
                <a:solidFill>
                  <a:schemeClr val="tx1"/>
                </a:solidFill>
              </a:rPr>
              <a:t>Маврикія</a:t>
            </a:r>
            <a:r>
              <a:rPr lang="ru-RU" sz="1400" dirty="0">
                <a:solidFill>
                  <a:schemeClr val="tx1"/>
                </a:solidFill>
              </a:rPr>
              <a:t> " 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36354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32377" cy="682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364088" y="2492896"/>
            <a:ext cx="302433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/>
              <a:t>Є</a:t>
            </a:r>
            <a:r>
              <a:rPr lang="ru-RU" dirty="0" err="1" smtClean="0"/>
              <a:t>диний</a:t>
            </a:r>
            <a:r>
              <a:rPr lang="ru-RU" dirty="0" smtClean="0"/>
              <a:t> </a:t>
            </a:r>
            <a:r>
              <a:rPr lang="ru-RU" dirty="0" err="1"/>
              <a:t>син</a:t>
            </a:r>
            <a:r>
              <a:rPr lang="ru-RU" dirty="0"/>
              <a:t> Ель Греко — Хорхе </a:t>
            </a:r>
            <a:r>
              <a:rPr lang="ru-RU" dirty="0" err="1"/>
              <a:t>Теотокопулос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42345" y="456437"/>
            <a:ext cx="4067822" cy="6796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Портрет Хорхе </a:t>
            </a:r>
            <a:r>
              <a:rPr lang="uk-UA" dirty="0" err="1"/>
              <a:t>Мануеля</a:t>
            </a:r>
            <a:r>
              <a:rPr lang="uk-UA" dirty="0"/>
              <a:t> </a:t>
            </a:r>
            <a:r>
              <a:rPr lang="uk-UA" dirty="0" err="1"/>
              <a:t>Теотокопулоса</a:t>
            </a:r>
            <a:r>
              <a:rPr lang="uk-UA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6593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720080"/>
          </a:xfrm>
        </p:spPr>
        <p:txBody>
          <a:bodyPr/>
          <a:lstStyle/>
          <a:p>
            <a:r>
              <a:rPr lang="ru-RU" sz="3200" dirty="0" err="1"/>
              <a:t>Портретів</a:t>
            </a:r>
            <a:r>
              <a:rPr lang="ru-RU" sz="3200" dirty="0"/>
              <a:t> </a:t>
            </a:r>
            <a:r>
              <a:rPr lang="ru-RU" sz="3200" dirty="0" err="1"/>
              <a:t>пензля</a:t>
            </a:r>
            <a:r>
              <a:rPr lang="ru-RU" sz="3200" dirty="0"/>
              <a:t> Ель Греко </a:t>
            </a:r>
            <a:r>
              <a:rPr lang="ru-RU" sz="3200" dirty="0" err="1"/>
              <a:t>багато</a:t>
            </a:r>
            <a:r>
              <a:rPr lang="ru-RU" sz="3200" dirty="0" smtClean="0"/>
              <a:t>.</a:t>
            </a:r>
            <a:endParaRPr lang="uk-UA" dirty="0"/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467544" y="764704"/>
            <a:ext cx="4040188" cy="436984"/>
          </a:xfrm>
        </p:spPr>
        <p:txBody>
          <a:bodyPr/>
          <a:lstStyle/>
          <a:p>
            <a:r>
              <a:rPr lang="uk-UA" dirty="0"/>
              <a:t>Портрет </a:t>
            </a:r>
            <a:r>
              <a:rPr lang="uk-UA" dirty="0" err="1"/>
              <a:t>Каваррубіаса</a:t>
            </a:r>
            <a:endParaRPr lang="uk-UA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716016" y="692696"/>
            <a:ext cx="4041775" cy="1229072"/>
          </a:xfrm>
        </p:spPr>
        <p:txBody>
          <a:bodyPr/>
          <a:lstStyle/>
          <a:p>
            <a:r>
              <a:rPr lang="uk-UA" dirty="0" err="1"/>
              <a:t>Родріго</a:t>
            </a:r>
            <a:r>
              <a:rPr lang="uk-UA" dirty="0"/>
              <a:t> </a:t>
            </a:r>
            <a:r>
              <a:rPr lang="uk-UA" dirty="0" err="1"/>
              <a:t>Васкес</a:t>
            </a:r>
            <a:r>
              <a:rPr lang="uk-UA" dirty="0"/>
              <a:t>,президент Ради Кастилії</a:t>
            </a: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3816424" cy="4752527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1916832"/>
            <a:ext cx="3960440" cy="4752528"/>
          </a:xfrm>
        </p:spPr>
      </p:pic>
    </p:spTree>
    <p:extLst>
      <p:ext uri="{BB962C8B-B14F-4D97-AF65-F5344CB8AC3E}">
        <p14:creationId xmlns:p14="http://schemas.microsoft.com/office/powerpoint/2010/main" val="165939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30534"/>
            <a:ext cx="8229600" cy="691480"/>
          </a:xfrm>
        </p:spPr>
        <p:txBody>
          <a:bodyPr/>
          <a:lstStyle/>
          <a:p>
            <a:r>
              <a:rPr lang="uk-UA" dirty="0" smtClean="0"/>
              <a:t>Портрети</a:t>
            </a:r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7544" y="764704"/>
            <a:ext cx="4040188" cy="609600"/>
          </a:xfrm>
        </p:spPr>
        <p:txBody>
          <a:bodyPr/>
          <a:lstStyle/>
          <a:p>
            <a:r>
              <a:rPr lang="ru-RU" dirty="0"/>
              <a:t>Портрет </a:t>
            </a:r>
            <a:r>
              <a:rPr lang="ru-RU" dirty="0" err="1"/>
              <a:t>лицаря</a:t>
            </a:r>
            <a:r>
              <a:rPr lang="ru-RU" dirty="0"/>
              <a:t> з рукою на грудях.</a:t>
            </a:r>
            <a:endParaRPr lang="uk-UA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932040" y="620688"/>
            <a:ext cx="4041775" cy="609600"/>
          </a:xfrm>
        </p:spPr>
        <p:txBody>
          <a:bodyPr/>
          <a:lstStyle/>
          <a:p>
            <a:r>
              <a:rPr lang="uk-UA" dirty="0"/>
              <a:t>Портрет </a:t>
            </a:r>
            <a:r>
              <a:rPr lang="uk-UA" dirty="0" err="1" smtClean="0"/>
              <a:t>Паравісіно</a:t>
            </a:r>
            <a:endParaRPr lang="uk-UA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4032448" cy="5256584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4784"/>
            <a:ext cx="3888432" cy="5256584"/>
          </a:xfrm>
        </p:spPr>
      </p:pic>
    </p:spTree>
    <p:extLst>
      <p:ext uri="{BB962C8B-B14F-4D97-AF65-F5344CB8AC3E}">
        <p14:creationId xmlns:p14="http://schemas.microsoft.com/office/powerpoint/2010/main" val="165939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467544" y="14765"/>
            <a:ext cx="3970784" cy="1296144"/>
          </a:xfrm>
        </p:spPr>
        <p:txBody>
          <a:bodyPr/>
          <a:lstStyle/>
          <a:p>
            <a:r>
              <a:rPr lang="ru-RU" dirty="0" err="1"/>
              <a:t>Етюд</a:t>
            </a:r>
            <a:r>
              <a:rPr lang="ru-RU" dirty="0"/>
              <a:t> до портрета головного </a:t>
            </a:r>
            <a:r>
              <a:rPr lang="ru-RU" dirty="0" err="1"/>
              <a:t>інквізітора</a:t>
            </a:r>
            <a:r>
              <a:rPr lang="ru-RU" dirty="0"/>
              <a:t> де Гевара</a:t>
            </a:r>
            <a:endParaRPr lang="uk-UA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4644008" y="6551"/>
            <a:ext cx="4041775" cy="609600"/>
          </a:xfrm>
        </p:spPr>
        <p:txBody>
          <a:bodyPr/>
          <a:lstStyle/>
          <a:p>
            <a:r>
              <a:rPr lang="uk-UA" dirty="0"/>
              <a:t>Папа римський Пій </a:t>
            </a:r>
            <a:r>
              <a:rPr lang="en-US" dirty="0"/>
              <a:t>V</a:t>
            </a:r>
            <a:endParaRPr lang="uk-UA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3816424" cy="511256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4176465" cy="5184576"/>
          </a:xfrm>
        </p:spPr>
      </p:pic>
    </p:spTree>
    <p:extLst>
      <p:ext uri="{BB962C8B-B14F-4D97-AF65-F5344CB8AC3E}">
        <p14:creationId xmlns:p14="http://schemas.microsoft.com/office/powerpoint/2010/main" val="16593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Овал 3"/>
          <p:cNvSpPr/>
          <p:nvPr/>
        </p:nvSpPr>
        <p:spPr>
          <a:xfrm>
            <a:off x="6407696" y="6184657"/>
            <a:ext cx="2736304" cy="69050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dirty="0" err="1"/>
              <a:t>Погребение</a:t>
            </a:r>
            <a:r>
              <a:rPr lang="uk-UA" sz="1600" dirty="0"/>
              <a:t> графа </a:t>
            </a:r>
            <a:r>
              <a:rPr lang="uk-UA" sz="1600" dirty="0" err="1"/>
              <a:t>Оргаса</a:t>
            </a:r>
            <a:r>
              <a:rPr lang="uk-UA" sz="1600" dirty="0"/>
              <a:t>, 1586</a:t>
            </a:r>
          </a:p>
        </p:txBody>
      </p:sp>
    </p:spTree>
    <p:extLst>
      <p:ext uri="{BB962C8B-B14F-4D97-AF65-F5344CB8AC3E}">
        <p14:creationId xmlns:p14="http://schemas.microsoft.com/office/powerpoint/2010/main" val="1659393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116</TotalTime>
  <Words>269</Words>
  <Application>Microsoft Office PowerPoint</Application>
  <PresentationFormat>Экран (4:3)</PresentationFormat>
  <Paragraphs>42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Исполнительная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Портретів пензля Ель Греко багато.</vt:lpstr>
      <vt:lpstr>Портрети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</cp:revision>
  <dcterms:created xsi:type="dcterms:W3CDTF">2014-02-02T14:57:31Z</dcterms:created>
  <dcterms:modified xsi:type="dcterms:W3CDTF">2014-02-02T17:06:03Z</dcterms:modified>
</cp:coreProperties>
</file>