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DD6DE-A80A-4B2E-ADA7-A19130C3794A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BE3E-5D43-4775-9315-537E9AF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9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Діяльність Комінтерну.</a:t>
            </a:r>
            <a:br>
              <a:rPr lang="uk-UA" dirty="0" smtClean="0"/>
            </a:br>
            <a:r>
              <a:rPr lang="uk-UA" dirty="0" smtClean="0"/>
              <a:t>Революції в Німеччині та Угорщині 1918 року.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Виконали: учениці 10-А класу</a:t>
            </a:r>
          </a:p>
          <a:p>
            <a:r>
              <a:rPr lang="uk-UA" dirty="0" err="1" smtClean="0"/>
              <a:t>Сзш</a:t>
            </a:r>
            <a:r>
              <a:rPr lang="uk-UA" dirty="0" smtClean="0"/>
              <a:t> № 26 м. </a:t>
            </a:r>
            <a:r>
              <a:rPr lang="uk-UA" dirty="0"/>
              <a:t>К</a:t>
            </a:r>
            <a:r>
              <a:rPr lang="uk-UA" dirty="0" smtClean="0"/>
              <a:t>иєва</a:t>
            </a:r>
          </a:p>
          <a:p>
            <a:r>
              <a:rPr lang="uk-UA" dirty="0" err="1" smtClean="0"/>
              <a:t>Пекарева</a:t>
            </a:r>
            <a:r>
              <a:rPr lang="uk-UA" dirty="0" smtClean="0"/>
              <a:t> В. та Фещук 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60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3707904" y="554038"/>
            <a:ext cx="467995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3000"/>
              </a:lnSpc>
            </a:pP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 Угорщина після Першої світової війни: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втратила 1,5 млн. убитими, половину національного багатства; втрачено 2/3 території; економічна криза: падіння обсягів виробництва, розорення сільського господарства, розірвання традиційних економічних зв'язків; значна кількість біженців; політична криза, спроба встановити радянську владу.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Рисунок 21" descr="Описание: E:\Vs_ist_2010_Koval\Keys_uchny_10\Keys_y\AVT\history\AOC\Data\Slide\images\2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554038"/>
            <a:ext cx="17272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 descr="Описание: E:\Vs_ist_2010_Koval\Keys_uchny_10\Keys_y\AVT\history\AOC\Data\Slide\20-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716338"/>
            <a:ext cx="270033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/>
            <a:r>
              <a:rPr lang="uk-UA" sz="140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ru-RU" sz="1100"/>
          </a:p>
          <a:p>
            <a:pPr indent="450850" eaLnBrk="0" hangingPunct="0"/>
            <a:endParaRPr lang="ru-RU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4563" y="-274582"/>
            <a:ext cx="26688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Герб Угорщини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377031" y="6308725"/>
            <a:ext cx="263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Прапор Угорщини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611560" y="271318"/>
            <a:ext cx="7993063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2900"/>
              </a:lnSpc>
            </a:pP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Революція 1918 р.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1918р. –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припинення існування Австро-Угорської імперії.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16 жовтня 1918 р. –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початок перетворення імперії на союзну державу. Створено Національну раду на чолі з графом </a:t>
            </a: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М. Карої,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до скла­ду якої увійшли представники Партії незалежності й Соціал-демократичної партії Угорщини.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30 жовтня 1918р. –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початок демократичної революції, основ­ною вимогою якої було проведення реформ. Опір з боку імпера­тора Карла.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16 листопада 1918 р. –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проголошення Національною радою Угорщини </a:t>
            </a: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республікою;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на чолі уряду країни </a:t>
            </a: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М. Карої.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8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422532" y="162503"/>
            <a:ext cx="8208962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2400"/>
              </a:lnSpc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Демократичні реформи уряду Карої: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встановлення загального, рівного і прямого виборчого права при таємному голосуванні; закон про свободу зборів і союзів; дозвіл на створення політичних організацій; закон про 8-годинний робочий день; планування аграрної реформи, яка передбачала зменшення помі­щицького землеволодіння та передачу частини землі безземель­ним селянам. </a:t>
            </a:r>
          </a:p>
          <a:p>
            <a:pPr algn="just">
              <a:lnSpc>
                <a:spcPts val="24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утворення незалежної і суверенної Угорської держави.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400"/>
              </a:lnSpc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Соціалістична революція в Угорщині 1919 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4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Передумови й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причини: розпад «історичної Угорщини», наростання економічної та політичної кризи в країні, зростання впливу комуністів, які в листопаді 1918 р. утворили Комуністичну партію Угорщини (КПУ) на чолі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з Б.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Куном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(за­клик комуністів до здійснення соціалістичної революції та вста­новлення диктатури пролетаріату за радянським зразком), вплив революційних подій в СРСР.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7709" y="54432"/>
            <a:ext cx="88476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/>
            <a:r>
              <a:rPr lang="uk-UA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Лідер Угорської Радянської Республіки </a:t>
            </a:r>
            <a:r>
              <a:rPr lang="uk-UA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Бела Кун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18" descr="Описание: E:\Vs_ist_2010_Koval\Keys_uchny_10\Keys_y\AVT\history\AOC\Data\Slide\45.files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666750"/>
            <a:ext cx="3960812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3790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3565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107950" y="0"/>
            <a:ext cx="842486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2300"/>
              </a:lnSpc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Встановлення комуністичної диктатури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21 березня 1919 р. –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створення Соціалістичної партії Угорщини (СПУ)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• Створення нового уряду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Революційної урядової ради,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яка про­голосила створення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Угорської Радянської Республіки (УРР).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Основні перетворення уряду УРР: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Націоналізація банків, підприємств, транспорту, шкіл, лікарень, бібліотек.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Створення для управління економікою Вищої ради народного господарства, а для керівництва галузями – народних комі­саріатів.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Ліквідація старого державного апарату, передача влади Радам.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Позбавлення підприємців та чиновників прав.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Скасування поміщицького землеволодіння.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Створення у примусовому порядку кооперативів.</a:t>
            </a:r>
          </a:p>
          <a:p>
            <a:pPr algn="just">
              <a:lnSpc>
                <a:spcPts val="23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Встановлення 8-год. робочого дня, підвищення зарплатні, зниження квартплати.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Орієнтація у зовнішній політиці на Радянську Росію, формування ЧА.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Відокремлення церкви від держави, школи; репресії проти  священнослужителів.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250825" y="133350"/>
            <a:ext cx="8208963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2300"/>
              </a:lnSpc>
            </a:pPr>
            <a:r>
              <a:rPr lang="uk-UA" sz="2800" b="1">
                <a:latin typeface="Times New Roman" pitchFamily="18" charset="0"/>
                <a:cs typeface="Times New Roman" pitchFamily="18" charset="0"/>
              </a:rPr>
              <a:t>Падіння комуністичної диктатури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>
                <a:latin typeface="Times New Roman" pitchFamily="18" charset="0"/>
                <a:cs typeface="Times New Roman" pitchFamily="18" charset="0"/>
              </a:rPr>
              <a:t>Квітень 1919р.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 виступ проти УРР держав </a:t>
            </a:r>
            <a:r>
              <a:rPr lang="uk-UA" sz="2800" i="1">
                <a:latin typeface="Times New Roman" pitchFamily="18" charset="0"/>
                <a:cs typeface="Times New Roman" pitchFamily="18" charset="0"/>
              </a:rPr>
              <a:t>Антанти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2800" i="1">
                <a:latin typeface="Times New Roman" pitchFamily="18" charset="0"/>
                <a:cs typeface="Times New Roman" pitchFamily="18" charset="0"/>
              </a:rPr>
              <a:t>М. Хорті 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для боротьби з комуністичною диктатурою армії. </a:t>
            </a:r>
          </a:p>
          <a:p>
            <a:pPr algn="just">
              <a:lnSpc>
                <a:spcPts val="2300"/>
              </a:lnSpc>
            </a:pPr>
            <a:r>
              <a:rPr lang="uk-UA" sz="2800" i="1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>
                <a:latin typeface="Times New Roman" pitchFamily="18" charset="0"/>
                <a:cs typeface="Times New Roman" pitchFamily="18" charset="0"/>
              </a:rPr>
              <a:t>1919 р. –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 витіснення угорської Червоної армії до р. Тіси.                               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>
                <a:latin typeface="Times New Roman" pitchFamily="18" charset="0"/>
                <a:cs typeface="Times New Roman" pitchFamily="18" charset="0"/>
              </a:rPr>
              <a:t>Літо 1919р. – 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антирадянські повстання в Будапешті.</a:t>
            </a:r>
          </a:p>
          <a:p>
            <a:pPr algn="just">
              <a:lnSpc>
                <a:spcPts val="2300"/>
              </a:lnSpc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>
                <a:latin typeface="Times New Roman" pitchFamily="18" charset="0"/>
                <a:cs typeface="Times New Roman" pitchFamily="18" charset="0"/>
              </a:rPr>
              <a:t>серпня 1919р. –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 відставка комуністичного уряду під тиском наступаючих румунських і чехословацьких військ; </a:t>
            </a:r>
          </a:p>
          <a:p>
            <a:pPr algn="just">
              <a:lnSpc>
                <a:spcPts val="2300"/>
              </a:lnSpc>
            </a:pPr>
            <a:r>
              <a:rPr lang="uk-UA" sz="2800" i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>
                <a:latin typeface="Times New Roman" pitchFamily="18" charset="0"/>
                <a:cs typeface="Times New Roman" pitchFamily="18" charset="0"/>
              </a:rPr>
              <a:t>серпня 1919 р. –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 румунські і чехословацькі війська увійшли до Будапешта, комуністична влада в країні була повалена.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>
                <a:latin typeface="Times New Roman" pitchFamily="18" charset="0"/>
                <a:cs typeface="Times New Roman" pitchFamily="18" charset="0"/>
              </a:rPr>
              <a:t>14 листопада 1919 р. – 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 вступ до Будапешта частин угорської армії на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чолі з адміралом М. Хорті.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uk-UA" sz="2800" i="1">
                <a:latin typeface="Times New Roman" pitchFamily="18" charset="0"/>
                <a:cs typeface="Times New Roman" pitchFamily="18" charset="0"/>
              </a:rPr>
              <a:t>Причини поразки соціалістичної революції: 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агресія країн Антанти, що боялися поширення комуністичних порядків у Європі; прорахунки соціально-економічної політики. Територіальні претензії сусідніх держав; відсутність допомоги з боку Радянської Росії; червоний терор, слабка соціальна база.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414337" y="122428"/>
            <a:ext cx="83153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Режим М. Хорті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4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Унаслідок парламентських виборів перемогли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легітимісти –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прихильники реставрації монархії Габсбургів. Протести Антанти і держав, що утворилися після розпаду Авс­тро-Угорщини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4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Січень 1920 р. –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проголошення парламентом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М. Хорті регентом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держави з широкими повноваженнями.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4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Березень 1920 р. –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Національні збори відновили монархію. М. Хорті відмовився передати владу монарху.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4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Листопад 1921 р. –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прийняття Національними зборами закону про скасування права Карла Габсбурга на престол. Встановлення режиму М. Хорті, який мав авторитарний та дик­таторський характер.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07504" y="5511800"/>
            <a:ext cx="47386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/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«Корона Св. Стефана – символ</a:t>
            </a:r>
          </a:p>
          <a:p>
            <a:pPr indent="450850"/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угорської державності»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Рисунок 6" descr="Описание: E:\Vs_ist_2010_Koval\Keys_uchny_10\Keys_y\AVT\history\AOC\Data\Slide\images\2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"/>
          <a:stretch>
            <a:fillRect/>
          </a:stretch>
        </p:blipFill>
        <p:spPr bwMode="auto">
          <a:xfrm>
            <a:off x="5039670" y="4799013"/>
            <a:ext cx="407828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5" descr="Описание: E:\Vs_ist_2010_Koval\Keys_uchny_10\Keys_y\AVT\history\AOC\Data\Slide\images\20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"/>
            <a:ext cx="478802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77025" y="0"/>
            <a:ext cx="24669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/>
            <a:r>
              <a:rPr lang="uk-UA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«М. Хорті»</a:t>
            </a: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" name="Рисунок 10" descr="Описание: E:\Vs_ist_2010_Koval\Keys_uchny_10\Keys_y\AVT\history\AOC\Data\Slide\47.files\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/>
          <a:stretch>
            <a:fillRect/>
          </a:stretch>
        </p:blipFill>
        <p:spPr bwMode="auto">
          <a:xfrm>
            <a:off x="1" y="0"/>
            <a:ext cx="4355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540060" y="94078"/>
            <a:ext cx="54360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0850"/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В’їзд М. Хорті до Будапешту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2260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история\comintern_3.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1"/>
            <a:ext cx="7488832" cy="580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39048"/>
            <a:ext cx="5322497" cy="6896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/>
              <a:t>Комінтерн: </a:t>
            </a:r>
            <a:r>
              <a:rPr lang="uk-UA" i="1" dirty="0" smtClean="0"/>
              <a:t>ідеї та гасла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1"/>
            <a:ext cx="7128792" cy="452596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Даєш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світову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революцію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фронт!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більшовизацію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соціал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-фашизму!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широкий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антифашистський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фронт!</a:t>
            </a:r>
          </a:p>
        </p:txBody>
      </p:sp>
    </p:spTree>
    <p:extLst>
      <p:ext uri="{BB962C8B-B14F-4D97-AF65-F5344CB8AC3E}">
        <p14:creationId xmlns:p14="http://schemas.microsoft.com/office/powerpoint/2010/main" val="8477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3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КОМІНТЕРНУ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Комуністичного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Інтернаціоналу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почалася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1919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завершилася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1943-му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подіями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Комінтерну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конгресів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з'їздів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приймалися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конгресах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але і на Пленумах (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збори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виборного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керівного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судового органу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Будь-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Комінтерну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Виконкомом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(ВККИ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і бюро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Виконкому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Комінтерну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найголовніші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готувалися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Кремлі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D:\история\Communist-International-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124744"/>
            <a:ext cx="392222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300192" cy="35283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Комінтерну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2-6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1919 року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брало участь 52 делегата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34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марксистських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розпочала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свою роботу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конференція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комуністичних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проголосила себе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установчим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конгресом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Комінтерну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перша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сповістити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себе.</a:t>
            </a:r>
          </a:p>
        </p:txBody>
      </p:sp>
      <p:pic>
        <p:nvPicPr>
          <p:cNvPr id="4" name="Picture 2" descr="D:\история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13"/>
            <a:ext cx="6300192" cy="359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8310" y="2304810"/>
            <a:ext cx="4210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В.І.Ленін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президії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конгресу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Комінтерну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Кремлі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2903" y="-19713"/>
            <a:ext cx="5400600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ДРУГИЙ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Комінтерну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(19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- 7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1920 року) почав роботу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Петрограді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продовжив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установчим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конгресі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розглянуті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підготовлені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Леніним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аграрного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національно-колоніального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профспілки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про роль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Головна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D:\история\366aeadc3bf9c5120c9caee456c6a7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904" y="-19713"/>
            <a:ext cx="5400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3320" y="3441680"/>
            <a:ext cx="5161383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ТРЕТІЙ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проходив 22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- 12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1921 року. Брало участь 605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делегатів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103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доповіддю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"Про тактику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Комінтерну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виступав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Ленін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Головною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поставлена ​​задача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завоювання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робітничого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гасло - "В МАСИ!"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2" y="3811012"/>
            <a:ext cx="3995938" cy="30469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ЧЕТВЕРТИЙ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проходив 5 листопада - 5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1922 року. Брало участь 408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делегатів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58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фронту".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история\Lenin_ob_Internacion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811012"/>
            <a:ext cx="3995937" cy="304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260648"/>
            <a:ext cx="5184576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П'ЯТИЙ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- 8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1924. Брали участь 504 делегата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46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комуністичних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14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49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курс на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більшовизацію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входили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Комінтерну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8861" y="2304810"/>
            <a:ext cx="4142661" cy="34163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ШОСТИЙ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проходив 17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1928 року. Були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прийняті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Статут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Комінтерну.На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конгресі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поставлено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боротися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соціал-демократії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охарактеризована як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-фашизм".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790951"/>
            <a:ext cx="5814391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СЬОМИЙ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проходив 25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- 20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1935 року.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доповідь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Г.Димитрова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фашизмом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виборі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тактики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"широкого народного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антифашиського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фронту".</a:t>
            </a:r>
          </a:p>
        </p:txBody>
      </p:sp>
    </p:spTree>
    <p:extLst>
      <p:ext uri="{BB962C8B-B14F-4D97-AF65-F5344CB8AC3E}">
        <p14:creationId xmlns:p14="http://schemas.microsoft.com/office/powerpoint/2010/main" val="1217104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Керівники Комінтерну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Зинов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Бухарин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Димитров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история\156685-a816e-35456112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451751"/>
            <a:ext cx="5453221" cy="323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история\00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01710"/>
            <a:ext cx="2699792" cy="405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история\220px-Georgi_Dimitr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2788243"/>
            <a:ext cx="2736304" cy="405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440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8" y="198485"/>
            <a:ext cx="7082115" cy="6641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5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30831"/>
            <a:ext cx="6192688" cy="685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76" y="4725144"/>
            <a:ext cx="91440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altLang="ja-JP" sz="4000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Листопадова революція  </a:t>
            </a:r>
            <a:r>
              <a:rPr lang="uk-UA" altLang="ja-JP" sz="4000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altLang="ja-JP" sz="4000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altLang="ja-JP" sz="4000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1918 </a:t>
            </a:r>
            <a:r>
              <a:rPr lang="uk-UA" altLang="ja-JP" sz="4000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року у Німеччині.</a:t>
            </a:r>
            <a:endParaRPr lang="ru-RU" sz="4000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7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23528" y="226528"/>
            <a:ext cx="2087562" cy="1655762"/>
          </a:xfrm>
          <a:prstGeom prst="downArrowCallout">
            <a:avLst>
              <a:gd name="adj1" fmla="val 31520"/>
              <a:gd name="adj2" fmla="val 3152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dirty="0"/>
              <a:t>Засилля монархії,</a:t>
            </a:r>
          </a:p>
          <a:p>
            <a:pPr algn="ctr"/>
            <a:r>
              <a:rPr lang="uk-UA" sz="2000" dirty="0"/>
              <a:t>Відсутність </a:t>
            </a:r>
          </a:p>
          <a:p>
            <a:pPr algn="ctr"/>
            <a:r>
              <a:rPr lang="uk-UA" sz="2000" dirty="0"/>
              <a:t>демократії</a:t>
            </a:r>
          </a:p>
          <a:p>
            <a:pPr algn="ctr"/>
            <a:endParaRPr lang="ru-RU" dirty="0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617021" y="228191"/>
            <a:ext cx="1943100" cy="1655762"/>
          </a:xfrm>
          <a:prstGeom prst="downArrowCallout">
            <a:avLst>
              <a:gd name="adj1" fmla="val 29338"/>
              <a:gd name="adj2" fmla="val 2933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dirty="0"/>
              <a:t>Індустріальний </a:t>
            </a:r>
          </a:p>
          <a:p>
            <a:pPr algn="ctr"/>
            <a:r>
              <a:rPr lang="uk-UA" sz="2000" dirty="0"/>
              <a:t>Розвиток,</a:t>
            </a:r>
          </a:p>
          <a:p>
            <a:pPr algn="ctr"/>
            <a:r>
              <a:rPr lang="uk-UA" sz="2000" dirty="0"/>
              <a:t>Соціальні </a:t>
            </a:r>
          </a:p>
          <a:p>
            <a:pPr algn="ctr"/>
            <a:r>
              <a:rPr lang="uk-UA" sz="2000" dirty="0"/>
              <a:t>проблеми</a:t>
            </a:r>
            <a:endParaRPr lang="ru-RU" sz="2000" dirty="0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806636" y="226528"/>
            <a:ext cx="1943100" cy="1655762"/>
          </a:xfrm>
          <a:prstGeom prst="downArrowCallout">
            <a:avLst>
              <a:gd name="adj1" fmla="val 29338"/>
              <a:gd name="adj2" fmla="val 2933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dirty="0"/>
              <a:t>Значне</a:t>
            </a:r>
          </a:p>
          <a:p>
            <a:pPr algn="ctr"/>
            <a:r>
              <a:rPr lang="uk-UA" sz="2000" dirty="0"/>
              <a:t>поміщицьке</a:t>
            </a:r>
          </a:p>
          <a:p>
            <a:pPr algn="ctr"/>
            <a:r>
              <a:rPr lang="uk-UA" sz="2000" dirty="0"/>
              <a:t> землеволодіння </a:t>
            </a:r>
          </a:p>
          <a:p>
            <a:pPr algn="ctr"/>
            <a:r>
              <a:rPr lang="uk-UA" sz="2000" dirty="0"/>
              <a:t>на селі</a:t>
            </a:r>
            <a:endParaRPr lang="ru-RU" sz="2000" dirty="0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6983090" y="226528"/>
            <a:ext cx="1943100" cy="1655762"/>
          </a:xfrm>
          <a:prstGeom prst="downArrowCallout">
            <a:avLst>
              <a:gd name="adj1" fmla="val 29338"/>
              <a:gd name="adj2" fmla="val 2933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dirty="0"/>
              <a:t>Незавершеність </a:t>
            </a:r>
          </a:p>
          <a:p>
            <a:pPr algn="ctr"/>
            <a:r>
              <a:rPr lang="uk-UA" sz="2000" dirty="0"/>
              <a:t>формування </a:t>
            </a:r>
          </a:p>
          <a:p>
            <a:pPr algn="ctr"/>
            <a:r>
              <a:rPr lang="uk-UA" sz="2000" dirty="0"/>
              <a:t>німецької </a:t>
            </a:r>
          </a:p>
          <a:p>
            <a:pPr algn="ctr"/>
            <a:r>
              <a:rPr lang="uk-UA" sz="2000" dirty="0"/>
              <a:t>держави</a:t>
            </a:r>
            <a:endParaRPr lang="ru-RU" sz="2000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31478" y="2059260"/>
            <a:ext cx="18716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dirty="0"/>
              <a:t>Демократизація</a:t>
            </a:r>
          </a:p>
          <a:p>
            <a:pPr algn="ctr"/>
            <a:r>
              <a:rPr lang="uk-UA" sz="2000" dirty="0" err="1"/>
              <a:t>суспільно-</a:t>
            </a:r>
            <a:endParaRPr lang="uk-UA" sz="2000" dirty="0"/>
          </a:p>
          <a:p>
            <a:pPr algn="ctr"/>
            <a:r>
              <a:rPr lang="uk-UA" sz="2000" dirty="0"/>
              <a:t>політичного</a:t>
            </a:r>
          </a:p>
          <a:p>
            <a:pPr algn="ctr"/>
            <a:r>
              <a:rPr lang="uk-UA" sz="2000" dirty="0"/>
              <a:t> життя</a:t>
            </a:r>
            <a:endParaRPr lang="ru-RU" sz="2000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726880" y="1987823"/>
            <a:ext cx="188163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dirty="0"/>
              <a:t>Гарантія захисту</a:t>
            </a:r>
          </a:p>
          <a:p>
            <a:pPr algn="ctr"/>
            <a:r>
              <a:rPr lang="uk-UA" sz="2000" dirty="0"/>
              <a:t>соціальних </a:t>
            </a:r>
          </a:p>
          <a:p>
            <a:pPr algn="ctr"/>
            <a:r>
              <a:rPr lang="uk-UA" sz="2000" dirty="0"/>
              <a:t>прав </a:t>
            </a:r>
          </a:p>
          <a:p>
            <a:pPr algn="ctr"/>
            <a:r>
              <a:rPr lang="uk-UA" sz="2000" dirty="0"/>
              <a:t>трудящих</a:t>
            </a:r>
            <a:endParaRPr lang="ru-RU" sz="2000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914586" y="1984344"/>
            <a:ext cx="1727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dirty="0"/>
              <a:t>Розвиток</a:t>
            </a:r>
          </a:p>
          <a:p>
            <a:pPr algn="ctr"/>
            <a:r>
              <a:rPr lang="uk-UA" sz="2000" dirty="0"/>
              <a:t> ринкової </a:t>
            </a:r>
          </a:p>
          <a:p>
            <a:pPr algn="ctr"/>
            <a:r>
              <a:rPr lang="uk-UA" sz="2000" dirty="0"/>
              <a:t>системи на</a:t>
            </a:r>
          </a:p>
          <a:p>
            <a:pPr algn="ctr"/>
            <a:r>
              <a:rPr lang="uk-UA" sz="2000" dirty="0"/>
              <a:t> селі</a:t>
            </a:r>
            <a:endParaRPr lang="ru-RU" sz="2000" dirty="0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091040" y="1987823"/>
            <a:ext cx="1727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dirty="0"/>
              <a:t>Створення </a:t>
            </a:r>
          </a:p>
          <a:p>
            <a:pPr algn="ctr"/>
            <a:r>
              <a:rPr lang="uk-UA" sz="2000" dirty="0"/>
              <a:t>сильної</a:t>
            </a:r>
          </a:p>
          <a:p>
            <a:pPr algn="ctr"/>
            <a:r>
              <a:rPr lang="uk-UA" sz="2000" dirty="0"/>
              <a:t> німецької </a:t>
            </a:r>
          </a:p>
          <a:p>
            <a:pPr algn="ctr"/>
            <a:r>
              <a:rPr lang="uk-UA" sz="2000" dirty="0"/>
              <a:t>держави</a:t>
            </a:r>
            <a:endParaRPr lang="ru-RU" sz="2000" dirty="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3536951"/>
            <a:ext cx="9144000" cy="1116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400" dirty="0"/>
              <a:t>ПРИВІД: Спроба німецького командування кинути німецький флот</a:t>
            </a:r>
          </a:p>
          <a:p>
            <a:pPr algn="ctr"/>
            <a:r>
              <a:rPr lang="uk-UA" sz="2400" dirty="0"/>
              <a:t>В останній бій, щоб, пожертвувавши ним, домогтися вигідних умов </a:t>
            </a:r>
          </a:p>
          <a:p>
            <a:pPr algn="ctr"/>
            <a:r>
              <a:rPr lang="uk-UA" sz="2400" dirty="0"/>
              <a:t>перемир'я</a:t>
            </a:r>
            <a:endParaRPr lang="ru-RU" sz="2400" dirty="0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5085184"/>
            <a:ext cx="9144000" cy="14312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400" dirty="0"/>
              <a:t>Початок революції</a:t>
            </a:r>
          </a:p>
          <a:p>
            <a:pPr algn="ctr"/>
            <a:r>
              <a:rPr lang="uk-UA" sz="2400" dirty="0"/>
              <a:t>3 листопада 1918 р. - повстання моряків у Кілі</a:t>
            </a:r>
          </a:p>
          <a:p>
            <a:pPr algn="ctr"/>
            <a:r>
              <a:rPr lang="uk-UA" sz="2400" dirty="0"/>
              <a:t>9 листопада 1918 р. – зречення і втеча Вільгельма ІІ. Проголошення </a:t>
            </a:r>
          </a:p>
          <a:p>
            <a:pPr algn="ctr"/>
            <a:r>
              <a:rPr lang="uk-UA" sz="2400" dirty="0"/>
              <a:t>Німеччини республікою</a:t>
            </a:r>
            <a:endParaRPr lang="ru-RU" sz="2400" dirty="0"/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4368918" y="4652962"/>
            <a:ext cx="437717" cy="43222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269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3848" y="620688"/>
            <a:ext cx="5764088" cy="52441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листопада 1918 року – початок революції в Німеччині</a:t>
            </a:r>
          </a:p>
          <a:p>
            <a:pPr>
              <a:lnSpc>
                <a:spcPct val="90000"/>
              </a:lnSpc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листопада 1918 року  - повалення монархії та проголошення республіки</a:t>
            </a:r>
            <a:endParaRPr lang="uk-UA" altLang="ja-JP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uk-UA" altLang="ja-JP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— 12 січня 1919р - Придушення спроби Комуністичної партії Німеччини («Спартаківці», утворена ЗО грудня 1918 р.) захопити владу. З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бройний виступ комуністів у Берліні.</a:t>
            </a:r>
            <a:endParaRPr lang="uk-UA" altLang="ja-JP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uk-UA" altLang="ja-JP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січня 1919р - Вибори до Установчих зборів</a:t>
            </a:r>
          </a:p>
          <a:p>
            <a:pPr>
              <a:lnSpc>
                <a:spcPct val="90000"/>
              </a:lnSpc>
              <a:defRPr/>
            </a:pPr>
            <a:r>
              <a:rPr lang="uk-UA" altLang="ja-JP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липня 1919р - Прийняття Конституції Німеччини; </a:t>
            </a:r>
            <a:r>
              <a:rPr lang="uk-UA" altLang="ja-JP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Конституціонування</a:t>
            </a:r>
            <a:r>
              <a:rPr lang="uk-UA" altLang="ja-JP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(проголошення) </a:t>
            </a:r>
            <a:r>
              <a:rPr lang="uk-UA" altLang="ja-JP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Веймарської</a:t>
            </a:r>
            <a:r>
              <a:rPr lang="uk-UA" altLang="ja-JP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республіки до 1933 року.</a:t>
            </a:r>
          </a:p>
          <a:p>
            <a:pPr>
              <a:lnSpc>
                <a:spcPct val="90000"/>
              </a:lnSpc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Квітень – травень 1919 р. – Баварська радянська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5" y="2348880"/>
            <a:ext cx="2771800" cy="13716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Основні події революції</a:t>
            </a:r>
            <a:endParaRPr lang="ru-RU" sz="3200" dirty="0"/>
          </a:p>
        </p:txBody>
      </p:sp>
      <p:pic>
        <p:nvPicPr>
          <p:cNvPr id="5" name="Picture 5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-17334"/>
            <a:ext cx="6300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0"/>
            <a:ext cx="5387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Проголошення республіки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-17334"/>
            <a:ext cx="3138346" cy="394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60551" y="-17334"/>
            <a:ext cx="24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Роза Люксембург</a:t>
            </a:r>
          </a:p>
        </p:txBody>
      </p:sp>
      <p:pic>
        <p:nvPicPr>
          <p:cNvPr id="9" name="Picture 7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05" y="-30426"/>
            <a:ext cx="3095116" cy="396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0230" y="-30426"/>
            <a:ext cx="2013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Карл </a:t>
            </a:r>
            <a:r>
              <a:rPr lang="ru-RU" sz="2400" dirty="0" err="1">
                <a:solidFill>
                  <a:srgbClr val="0070C0"/>
                </a:solidFill>
              </a:rPr>
              <a:t>Лібкхнет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1" name="Picture 5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74" y="2927909"/>
            <a:ext cx="3131662" cy="394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3088" y="2959842"/>
            <a:ext cx="1267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Ф. </a:t>
            </a:r>
            <a:r>
              <a:rPr lang="uk-UA" sz="2400" dirty="0" err="1" smtClean="0">
                <a:solidFill>
                  <a:srgbClr val="0070C0"/>
                </a:solidFill>
              </a:rPr>
              <a:t>Еберт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551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Парке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104</TotalTime>
  <Words>1323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Паркет</vt:lpstr>
      <vt:lpstr>Діяльність Комінтерну. Революції в Німеччині та Угорщині 1918 року.</vt:lpstr>
      <vt:lpstr>Комінтерн: ідеї та гасла</vt:lpstr>
      <vt:lpstr>Презентация PowerPoint</vt:lpstr>
      <vt:lpstr>Презентация PowerPoint</vt:lpstr>
      <vt:lpstr>Керівники Комінтерну</vt:lpstr>
      <vt:lpstr>Презентация PowerPoint</vt:lpstr>
      <vt:lpstr>Листопадова революція   1918 року у Німеччині.</vt:lpstr>
      <vt:lpstr>Презентация PowerPoint</vt:lpstr>
      <vt:lpstr>Основні події революції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Діяльність Комінтерну. Революції в Німеччині та Угорщині 1918 року.</dc:title>
  <dc:creator>Admin</dc:creator>
  <cp:lastModifiedBy>Admin</cp:lastModifiedBy>
  <cp:revision>12</cp:revision>
  <dcterms:created xsi:type="dcterms:W3CDTF">2013-02-21T20:15:58Z</dcterms:created>
  <dcterms:modified xsi:type="dcterms:W3CDTF">2013-11-27T19:54:17Z</dcterms:modified>
</cp:coreProperties>
</file>