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76" r:id="rId12"/>
    <p:sldId id="265" r:id="rId13"/>
    <p:sldId id="278" r:id="rId14"/>
    <p:sldId id="279" r:id="rId15"/>
    <p:sldId id="280" r:id="rId16"/>
    <p:sldId id="281" r:id="rId17"/>
    <p:sldId id="282" r:id="rId18"/>
    <p:sldId id="291" r:id="rId19"/>
    <p:sldId id="286" r:id="rId20"/>
    <p:sldId id="288" r:id="rId21"/>
    <p:sldId id="287" r:id="rId22"/>
    <p:sldId id="289" r:id="rId23"/>
    <p:sldId id="290" r:id="rId24"/>
    <p:sldId id="283" r:id="rId25"/>
    <p:sldId id="284" r:id="rId26"/>
    <p:sldId id="292" r:id="rId27"/>
    <p:sldId id="285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301" r:id="rId37"/>
    <p:sldId id="275" r:id="rId38"/>
    <p:sldId id="302" r:id="rId39"/>
    <p:sldId id="294" r:id="rId40"/>
    <p:sldId id="293" r:id="rId41"/>
    <p:sldId id="295" r:id="rId42"/>
    <p:sldId id="296" r:id="rId43"/>
    <p:sldId id="297" r:id="rId44"/>
    <p:sldId id="298" r:id="rId45"/>
    <p:sldId id="299" r:id="rId46"/>
    <p:sldId id="300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A6646-92A9-426A-A0E7-4774B5302B2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6665AF-82B6-48D9-B14C-B29A895FF101}">
      <dgm:prSet phldrT="[Текст]"/>
      <dgm:spPr/>
      <dgm:t>
        <a:bodyPr/>
        <a:lstStyle/>
        <a:p>
          <a:r>
            <a:rPr lang="uk-UA" dirty="0" smtClean="0"/>
            <a:t>Деформації</a:t>
          </a:r>
          <a:endParaRPr lang="ru-RU" dirty="0"/>
        </a:p>
      </dgm:t>
    </dgm:pt>
    <dgm:pt modelId="{0509FBBD-BDD2-4315-88D4-DB7CD5EC2435}" type="parTrans" cxnId="{EBC4A1C7-C386-4FE0-99D6-CE67916599D1}">
      <dgm:prSet/>
      <dgm:spPr/>
      <dgm:t>
        <a:bodyPr/>
        <a:lstStyle/>
        <a:p>
          <a:endParaRPr lang="ru-RU"/>
        </a:p>
      </dgm:t>
    </dgm:pt>
    <dgm:pt modelId="{6E373434-5CE0-4B00-B76A-7E9ABCEA8B80}" type="sibTrans" cxnId="{EBC4A1C7-C386-4FE0-99D6-CE67916599D1}">
      <dgm:prSet/>
      <dgm:spPr/>
      <dgm:t>
        <a:bodyPr/>
        <a:lstStyle/>
        <a:p>
          <a:endParaRPr lang="ru-RU"/>
        </a:p>
      </dgm:t>
    </dgm:pt>
    <dgm:pt modelId="{412499EA-1FDF-4AFC-A097-1C05B82EC477}">
      <dgm:prSet phldrT="[Текст]"/>
      <dgm:spPr/>
      <dgm:t>
        <a:bodyPr/>
        <a:lstStyle/>
        <a:p>
          <a:r>
            <a:rPr lang="uk-UA" dirty="0" smtClean="0"/>
            <a:t>Пружні </a:t>
          </a:r>
          <a:endParaRPr lang="ru-RU" dirty="0"/>
        </a:p>
      </dgm:t>
    </dgm:pt>
    <dgm:pt modelId="{60883B0F-6806-491E-8B63-B4BF4DF59189}" type="parTrans" cxnId="{D395CB7B-138A-438E-B532-F32097140F15}">
      <dgm:prSet/>
      <dgm:spPr/>
      <dgm:t>
        <a:bodyPr/>
        <a:lstStyle/>
        <a:p>
          <a:endParaRPr lang="ru-RU"/>
        </a:p>
      </dgm:t>
    </dgm:pt>
    <dgm:pt modelId="{9BACEF69-D345-44EB-B4C1-629809CAE0D6}" type="sibTrans" cxnId="{D395CB7B-138A-438E-B532-F32097140F15}">
      <dgm:prSet/>
      <dgm:spPr/>
      <dgm:t>
        <a:bodyPr/>
        <a:lstStyle/>
        <a:p>
          <a:endParaRPr lang="ru-RU"/>
        </a:p>
      </dgm:t>
    </dgm:pt>
    <dgm:pt modelId="{36BE20F6-D8E5-4558-807D-DF3F3617CAAC}">
      <dgm:prSet phldrT="[Текст]"/>
      <dgm:spPr/>
      <dgm:t>
        <a:bodyPr/>
        <a:lstStyle/>
        <a:p>
          <a:r>
            <a:rPr lang="uk-UA" dirty="0" smtClean="0"/>
            <a:t>Пластичні</a:t>
          </a:r>
          <a:endParaRPr lang="ru-RU" dirty="0"/>
        </a:p>
      </dgm:t>
    </dgm:pt>
    <dgm:pt modelId="{6D1EDB2F-B090-425F-B8CB-04B80EF5DBEF}" type="parTrans" cxnId="{90EF0FBE-8EF2-4E8B-B551-33BCDEA31383}">
      <dgm:prSet/>
      <dgm:spPr/>
      <dgm:t>
        <a:bodyPr/>
        <a:lstStyle/>
        <a:p>
          <a:endParaRPr lang="ru-RU"/>
        </a:p>
      </dgm:t>
    </dgm:pt>
    <dgm:pt modelId="{D5A6960D-21C8-4EB6-886C-0FCE8A5ED7EA}" type="sibTrans" cxnId="{90EF0FBE-8EF2-4E8B-B551-33BCDEA31383}">
      <dgm:prSet/>
      <dgm:spPr/>
      <dgm:t>
        <a:bodyPr/>
        <a:lstStyle/>
        <a:p>
          <a:endParaRPr lang="ru-RU"/>
        </a:p>
      </dgm:t>
    </dgm:pt>
    <dgm:pt modelId="{1FA06191-A517-4F61-8ED8-EE7DC8488305}" type="pres">
      <dgm:prSet presAssocID="{DD2A6646-92A9-426A-A0E7-4774B5302B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5B90F6-E078-4FEB-B750-80D135579277}" type="pres">
      <dgm:prSet presAssocID="{686665AF-82B6-48D9-B14C-B29A895FF101}" presName="hierRoot1" presStyleCnt="0">
        <dgm:presLayoutVars>
          <dgm:hierBranch val="init"/>
        </dgm:presLayoutVars>
      </dgm:prSet>
      <dgm:spPr/>
    </dgm:pt>
    <dgm:pt modelId="{D909131E-7399-4C27-BC90-CD23CB0B0F0A}" type="pres">
      <dgm:prSet presAssocID="{686665AF-82B6-48D9-B14C-B29A895FF101}" presName="rootComposite1" presStyleCnt="0"/>
      <dgm:spPr/>
    </dgm:pt>
    <dgm:pt modelId="{B4426ABA-BF9A-4EDE-8854-3F7E7543108F}" type="pres">
      <dgm:prSet presAssocID="{686665AF-82B6-48D9-B14C-B29A895FF10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8D3BC3-3B9D-4D71-9085-69C35137C370}" type="pres">
      <dgm:prSet presAssocID="{686665AF-82B6-48D9-B14C-B29A895FF10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DCE08B9-C606-4AD4-A45B-7142CB5D3E4A}" type="pres">
      <dgm:prSet presAssocID="{686665AF-82B6-48D9-B14C-B29A895FF101}" presName="hierChild2" presStyleCnt="0"/>
      <dgm:spPr/>
    </dgm:pt>
    <dgm:pt modelId="{E29760D7-997A-4967-9F42-97992FFB59D6}" type="pres">
      <dgm:prSet presAssocID="{60883B0F-6806-491E-8B63-B4BF4DF5918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B6A20AD-EA0F-4B24-82C3-54C89AF50F1A}" type="pres">
      <dgm:prSet presAssocID="{412499EA-1FDF-4AFC-A097-1C05B82EC477}" presName="hierRoot2" presStyleCnt="0">
        <dgm:presLayoutVars>
          <dgm:hierBranch val="init"/>
        </dgm:presLayoutVars>
      </dgm:prSet>
      <dgm:spPr/>
    </dgm:pt>
    <dgm:pt modelId="{F496605C-0A65-41F9-B9B3-DBF29DFAC75D}" type="pres">
      <dgm:prSet presAssocID="{412499EA-1FDF-4AFC-A097-1C05B82EC477}" presName="rootComposite" presStyleCnt="0"/>
      <dgm:spPr/>
    </dgm:pt>
    <dgm:pt modelId="{5E5D78AB-992C-472F-BCBF-96C3F60F0B91}" type="pres">
      <dgm:prSet presAssocID="{412499EA-1FDF-4AFC-A097-1C05B82EC47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82D927-7361-4DA2-B2C8-854E4A74CF62}" type="pres">
      <dgm:prSet presAssocID="{412499EA-1FDF-4AFC-A097-1C05B82EC477}" presName="rootConnector" presStyleLbl="node2" presStyleIdx="0" presStyleCnt="2"/>
      <dgm:spPr/>
      <dgm:t>
        <a:bodyPr/>
        <a:lstStyle/>
        <a:p>
          <a:endParaRPr lang="ru-RU"/>
        </a:p>
      </dgm:t>
    </dgm:pt>
    <dgm:pt modelId="{ECD0BA53-F3EA-44A7-B9C9-25601AC6BB09}" type="pres">
      <dgm:prSet presAssocID="{412499EA-1FDF-4AFC-A097-1C05B82EC477}" presName="hierChild4" presStyleCnt="0"/>
      <dgm:spPr/>
    </dgm:pt>
    <dgm:pt modelId="{7D315055-DBC2-4983-88DD-6972B24C11BC}" type="pres">
      <dgm:prSet presAssocID="{412499EA-1FDF-4AFC-A097-1C05B82EC477}" presName="hierChild5" presStyleCnt="0"/>
      <dgm:spPr/>
    </dgm:pt>
    <dgm:pt modelId="{3404AE17-CCC2-4348-B511-E71591A44010}" type="pres">
      <dgm:prSet presAssocID="{6D1EDB2F-B090-425F-B8CB-04B80EF5DB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127870B-EF06-4A00-A363-AF6B8ECE4E10}" type="pres">
      <dgm:prSet presAssocID="{36BE20F6-D8E5-4558-807D-DF3F3617CAAC}" presName="hierRoot2" presStyleCnt="0">
        <dgm:presLayoutVars>
          <dgm:hierBranch val="init"/>
        </dgm:presLayoutVars>
      </dgm:prSet>
      <dgm:spPr/>
    </dgm:pt>
    <dgm:pt modelId="{FD47692A-D081-428E-8FAB-D76558694FC9}" type="pres">
      <dgm:prSet presAssocID="{36BE20F6-D8E5-4558-807D-DF3F3617CAAC}" presName="rootComposite" presStyleCnt="0"/>
      <dgm:spPr/>
    </dgm:pt>
    <dgm:pt modelId="{4C880C19-45FE-4D25-968E-7CEFB307D04F}" type="pres">
      <dgm:prSet presAssocID="{36BE20F6-D8E5-4558-807D-DF3F3617CAA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20715-5003-4FF4-972A-368E7251FDF5}" type="pres">
      <dgm:prSet presAssocID="{36BE20F6-D8E5-4558-807D-DF3F3617CA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B147C8C4-F39A-4CB7-97B4-A0C985D65EEB}" type="pres">
      <dgm:prSet presAssocID="{36BE20F6-D8E5-4558-807D-DF3F3617CAAC}" presName="hierChild4" presStyleCnt="0"/>
      <dgm:spPr/>
    </dgm:pt>
    <dgm:pt modelId="{435B0241-F3F4-4989-BFB1-1B778AD4CA82}" type="pres">
      <dgm:prSet presAssocID="{36BE20F6-D8E5-4558-807D-DF3F3617CAAC}" presName="hierChild5" presStyleCnt="0"/>
      <dgm:spPr/>
    </dgm:pt>
    <dgm:pt modelId="{71186FAD-1759-412D-A980-A7487E9FA47E}" type="pres">
      <dgm:prSet presAssocID="{686665AF-82B6-48D9-B14C-B29A895FF101}" presName="hierChild3" presStyleCnt="0"/>
      <dgm:spPr/>
    </dgm:pt>
  </dgm:ptLst>
  <dgm:cxnLst>
    <dgm:cxn modelId="{C2C485EF-B786-4478-B0D7-1C607F3C3AB1}" type="presOf" srcId="{6D1EDB2F-B090-425F-B8CB-04B80EF5DBEF}" destId="{3404AE17-CCC2-4348-B511-E71591A44010}" srcOrd="0" destOrd="0" presId="urn:microsoft.com/office/officeart/2005/8/layout/orgChart1"/>
    <dgm:cxn modelId="{D5B736B7-A73F-41B9-9934-F1C63EA69A9A}" type="presOf" srcId="{686665AF-82B6-48D9-B14C-B29A895FF101}" destId="{BE8D3BC3-3B9D-4D71-9085-69C35137C370}" srcOrd="1" destOrd="0" presId="urn:microsoft.com/office/officeart/2005/8/layout/orgChart1"/>
    <dgm:cxn modelId="{026858B2-28BF-441F-907E-EFC1ACF4B03C}" type="presOf" srcId="{36BE20F6-D8E5-4558-807D-DF3F3617CAAC}" destId="{D1720715-5003-4FF4-972A-368E7251FDF5}" srcOrd="1" destOrd="0" presId="urn:microsoft.com/office/officeart/2005/8/layout/orgChart1"/>
    <dgm:cxn modelId="{D395CB7B-138A-438E-B532-F32097140F15}" srcId="{686665AF-82B6-48D9-B14C-B29A895FF101}" destId="{412499EA-1FDF-4AFC-A097-1C05B82EC477}" srcOrd="0" destOrd="0" parTransId="{60883B0F-6806-491E-8B63-B4BF4DF59189}" sibTransId="{9BACEF69-D345-44EB-B4C1-629809CAE0D6}"/>
    <dgm:cxn modelId="{8FD347BA-C39E-4811-A714-5BDFB9960FD3}" type="presOf" srcId="{60883B0F-6806-491E-8B63-B4BF4DF59189}" destId="{E29760D7-997A-4967-9F42-97992FFB59D6}" srcOrd="0" destOrd="0" presId="urn:microsoft.com/office/officeart/2005/8/layout/orgChart1"/>
    <dgm:cxn modelId="{179E2953-FDDC-4878-B273-8466D9978C24}" type="presOf" srcId="{DD2A6646-92A9-426A-A0E7-4774B5302B22}" destId="{1FA06191-A517-4F61-8ED8-EE7DC8488305}" srcOrd="0" destOrd="0" presId="urn:microsoft.com/office/officeart/2005/8/layout/orgChart1"/>
    <dgm:cxn modelId="{90EF0FBE-8EF2-4E8B-B551-33BCDEA31383}" srcId="{686665AF-82B6-48D9-B14C-B29A895FF101}" destId="{36BE20F6-D8E5-4558-807D-DF3F3617CAAC}" srcOrd="1" destOrd="0" parTransId="{6D1EDB2F-B090-425F-B8CB-04B80EF5DBEF}" sibTransId="{D5A6960D-21C8-4EB6-886C-0FCE8A5ED7EA}"/>
    <dgm:cxn modelId="{BA86355C-414A-42BA-806E-7FD37F0EC1E8}" type="presOf" srcId="{412499EA-1FDF-4AFC-A097-1C05B82EC477}" destId="{1882D927-7361-4DA2-B2C8-854E4A74CF62}" srcOrd="1" destOrd="0" presId="urn:microsoft.com/office/officeart/2005/8/layout/orgChart1"/>
    <dgm:cxn modelId="{91811EF9-4F44-4FB1-994C-8D934A58923C}" type="presOf" srcId="{686665AF-82B6-48D9-B14C-B29A895FF101}" destId="{B4426ABA-BF9A-4EDE-8854-3F7E7543108F}" srcOrd="0" destOrd="0" presId="urn:microsoft.com/office/officeart/2005/8/layout/orgChart1"/>
    <dgm:cxn modelId="{C2763349-C9B8-407C-B62C-608E622FC7F0}" type="presOf" srcId="{36BE20F6-D8E5-4558-807D-DF3F3617CAAC}" destId="{4C880C19-45FE-4D25-968E-7CEFB307D04F}" srcOrd="0" destOrd="0" presId="urn:microsoft.com/office/officeart/2005/8/layout/orgChart1"/>
    <dgm:cxn modelId="{2FF45116-4BE0-474F-9794-DF431FDBDBCD}" type="presOf" srcId="{412499EA-1FDF-4AFC-A097-1C05B82EC477}" destId="{5E5D78AB-992C-472F-BCBF-96C3F60F0B91}" srcOrd="0" destOrd="0" presId="urn:microsoft.com/office/officeart/2005/8/layout/orgChart1"/>
    <dgm:cxn modelId="{EBC4A1C7-C386-4FE0-99D6-CE67916599D1}" srcId="{DD2A6646-92A9-426A-A0E7-4774B5302B22}" destId="{686665AF-82B6-48D9-B14C-B29A895FF101}" srcOrd="0" destOrd="0" parTransId="{0509FBBD-BDD2-4315-88D4-DB7CD5EC2435}" sibTransId="{6E373434-5CE0-4B00-B76A-7E9ABCEA8B80}"/>
    <dgm:cxn modelId="{9826C7C1-3FAC-4855-941A-D75045C4A068}" type="presParOf" srcId="{1FA06191-A517-4F61-8ED8-EE7DC8488305}" destId="{EA5B90F6-E078-4FEB-B750-80D135579277}" srcOrd="0" destOrd="0" presId="urn:microsoft.com/office/officeart/2005/8/layout/orgChart1"/>
    <dgm:cxn modelId="{B1F49A60-9F33-4F66-AD45-39DF3EF22CE0}" type="presParOf" srcId="{EA5B90F6-E078-4FEB-B750-80D135579277}" destId="{D909131E-7399-4C27-BC90-CD23CB0B0F0A}" srcOrd="0" destOrd="0" presId="urn:microsoft.com/office/officeart/2005/8/layout/orgChart1"/>
    <dgm:cxn modelId="{16C4B98F-ECA0-49E7-B667-374951EF465C}" type="presParOf" srcId="{D909131E-7399-4C27-BC90-CD23CB0B0F0A}" destId="{B4426ABA-BF9A-4EDE-8854-3F7E7543108F}" srcOrd="0" destOrd="0" presId="urn:microsoft.com/office/officeart/2005/8/layout/orgChart1"/>
    <dgm:cxn modelId="{095CA2D4-1474-411E-AEC0-5215D788F696}" type="presParOf" srcId="{D909131E-7399-4C27-BC90-CD23CB0B0F0A}" destId="{BE8D3BC3-3B9D-4D71-9085-69C35137C370}" srcOrd="1" destOrd="0" presId="urn:microsoft.com/office/officeart/2005/8/layout/orgChart1"/>
    <dgm:cxn modelId="{0054390D-8B58-42A4-976C-E7C63509B779}" type="presParOf" srcId="{EA5B90F6-E078-4FEB-B750-80D135579277}" destId="{9DCE08B9-C606-4AD4-A45B-7142CB5D3E4A}" srcOrd="1" destOrd="0" presId="urn:microsoft.com/office/officeart/2005/8/layout/orgChart1"/>
    <dgm:cxn modelId="{20967FFB-6493-4026-A84F-D75C2AA257B9}" type="presParOf" srcId="{9DCE08B9-C606-4AD4-A45B-7142CB5D3E4A}" destId="{E29760D7-997A-4967-9F42-97992FFB59D6}" srcOrd="0" destOrd="0" presId="urn:microsoft.com/office/officeart/2005/8/layout/orgChart1"/>
    <dgm:cxn modelId="{6D78F600-9DE2-414A-A23A-96A130436A17}" type="presParOf" srcId="{9DCE08B9-C606-4AD4-A45B-7142CB5D3E4A}" destId="{EB6A20AD-EA0F-4B24-82C3-54C89AF50F1A}" srcOrd="1" destOrd="0" presId="urn:microsoft.com/office/officeart/2005/8/layout/orgChart1"/>
    <dgm:cxn modelId="{F8028CF9-87C6-4D0B-BD0C-F5A73BAF1941}" type="presParOf" srcId="{EB6A20AD-EA0F-4B24-82C3-54C89AF50F1A}" destId="{F496605C-0A65-41F9-B9B3-DBF29DFAC75D}" srcOrd="0" destOrd="0" presId="urn:microsoft.com/office/officeart/2005/8/layout/orgChart1"/>
    <dgm:cxn modelId="{0A6C8821-BBD4-42D4-93A4-1C1CA4CA6D49}" type="presParOf" srcId="{F496605C-0A65-41F9-B9B3-DBF29DFAC75D}" destId="{5E5D78AB-992C-472F-BCBF-96C3F60F0B91}" srcOrd="0" destOrd="0" presId="urn:microsoft.com/office/officeart/2005/8/layout/orgChart1"/>
    <dgm:cxn modelId="{68A703A0-0269-4811-8609-B6529CFC4FFB}" type="presParOf" srcId="{F496605C-0A65-41F9-B9B3-DBF29DFAC75D}" destId="{1882D927-7361-4DA2-B2C8-854E4A74CF62}" srcOrd="1" destOrd="0" presId="urn:microsoft.com/office/officeart/2005/8/layout/orgChart1"/>
    <dgm:cxn modelId="{F379FEC5-2368-45E1-A464-9086AC8C29F3}" type="presParOf" srcId="{EB6A20AD-EA0F-4B24-82C3-54C89AF50F1A}" destId="{ECD0BA53-F3EA-44A7-B9C9-25601AC6BB09}" srcOrd="1" destOrd="0" presId="urn:microsoft.com/office/officeart/2005/8/layout/orgChart1"/>
    <dgm:cxn modelId="{63E1AC2D-1F90-44E9-9496-0CD6074BF883}" type="presParOf" srcId="{EB6A20AD-EA0F-4B24-82C3-54C89AF50F1A}" destId="{7D315055-DBC2-4983-88DD-6972B24C11BC}" srcOrd="2" destOrd="0" presId="urn:microsoft.com/office/officeart/2005/8/layout/orgChart1"/>
    <dgm:cxn modelId="{B41E580F-46A1-480D-B645-905B756A2CD1}" type="presParOf" srcId="{9DCE08B9-C606-4AD4-A45B-7142CB5D3E4A}" destId="{3404AE17-CCC2-4348-B511-E71591A44010}" srcOrd="2" destOrd="0" presId="urn:microsoft.com/office/officeart/2005/8/layout/orgChart1"/>
    <dgm:cxn modelId="{8BB378D0-DE97-44C0-A837-9C7F671C9BCC}" type="presParOf" srcId="{9DCE08B9-C606-4AD4-A45B-7142CB5D3E4A}" destId="{D127870B-EF06-4A00-A363-AF6B8ECE4E10}" srcOrd="3" destOrd="0" presId="urn:microsoft.com/office/officeart/2005/8/layout/orgChart1"/>
    <dgm:cxn modelId="{B1A77133-FF09-4F03-81D5-71971928EE94}" type="presParOf" srcId="{D127870B-EF06-4A00-A363-AF6B8ECE4E10}" destId="{FD47692A-D081-428E-8FAB-D76558694FC9}" srcOrd="0" destOrd="0" presId="urn:microsoft.com/office/officeart/2005/8/layout/orgChart1"/>
    <dgm:cxn modelId="{9D1BF558-792F-421C-BD0B-066C5CBDEAD7}" type="presParOf" srcId="{FD47692A-D081-428E-8FAB-D76558694FC9}" destId="{4C880C19-45FE-4D25-968E-7CEFB307D04F}" srcOrd="0" destOrd="0" presId="urn:microsoft.com/office/officeart/2005/8/layout/orgChart1"/>
    <dgm:cxn modelId="{A828B4B2-35B8-45F4-A159-E464E8BC7336}" type="presParOf" srcId="{FD47692A-D081-428E-8FAB-D76558694FC9}" destId="{D1720715-5003-4FF4-972A-368E7251FDF5}" srcOrd="1" destOrd="0" presId="urn:microsoft.com/office/officeart/2005/8/layout/orgChart1"/>
    <dgm:cxn modelId="{279E65B7-BF79-4B2E-B4FE-6C4B422D9922}" type="presParOf" srcId="{D127870B-EF06-4A00-A363-AF6B8ECE4E10}" destId="{B147C8C4-F39A-4CB7-97B4-A0C985D65EEB}" srcOrd="1" destOrd="0" presId="urn:microsoft.com/office/officeart/2005/8/layout/orgChart1"/>
    <dgm:cxn modelId="{CC8F21E6-FF8C-41E6-AFCE-A2347B9D5B25}" type="presParOf" srcId="{D127870B-EF06-4A00-A363-AF6B8ECE4E10}" destId="{435B0241-F3F4-4989-BFB1-1B778AD4CA82}" srcOrd="2" destOrd="0" presId="urn:microsoft.com/office/officeart/2005/8/layout/orgChart1"/>
    <dgm:cxn modelId="{61B45AC8-3019-4E89-BD81-0E34606BE1F8}" type="presParOf" srcId="{EA5B90F6-E078-4FEB-B750-80D135579277}" destId="{71186FAD-1759-412D-A980-A7487E9FA47E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.BEST-JNRI2I3J13\Desktop\&#1057;&#1080;&#1083;&#1072;%20&#1090;&#1077;&#1088;&#1090;&#1103;\&#1090;&#1077;&#1088;&#1090;&#1103;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.BEST-JNRI2I3J13\Desktop\&#1057;&#1080;&#1083;&#1072;%20&#1090;&#1077;&#1088;&#1090;&#1103;\&#1082;&#1086;&#1074;&#1079;&#1072;&#1085;&#1085;&#1103;.avi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.BEST-JNRI2I3J13\Desktop\&#1057;&#1080;&#1083;&#1072;%20&#1090;&#1077;&#1088;&#1090;&#1103;\&#1089;&#1087;&#1086;&#1082;&#1086;&#1102;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B%D1%8C%D1%88%D0%BE%D0%B5_%D0%9C%D0%B0%D1%81%D0%BB%D0%B5%D0%BD%D0%BD%D0%B8%D0%BA%D0%BE%D0%B2%D0%BE" TargetMode="External"/><Relationship Id="rId7" Type="http://schemas.openxmlformats.org/officeDocument/2006/relationships/hyperlink" Target="http://ru.wikipedia.org/wiki/%D0%A1%D0%A1%D0%A1%D0%A0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A1%D0%A4%D0%A1%D0%A0" TargetMode="External"/><Relationship Id="rId5" Type="http://schemas.openxmlformats.org/officeDocument/2006/relationships/hyperlink" Target="http://ru.wikipedia.org/wiki/%D0%AF%D1%80%D0%BE%D1%81%D0%BB%D0%B0%D0%B2%D1%81%D0%BA%D0%B0%D1%8F_%D0%BE%D0%B1%D0%BB%D0%B0%D1%81%D1%82%D1%8C" TargetMode="External"/><Relationship Id="rId4" Type="http://schemas.openxmlformats.org/officeDocument/2006/relationships/hyperlink" Target="http://ru.wikipedia.org/wiki/%D0%A2%D1%83%D1%82%D0%B0%D0%B5%D0%B2%D1%81%D0%BA%D0%B8%D0%B9_%D1%80%D0%B0%D0%B9%D0%BE%D0%BD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42852"/>
            <a:ext cx="63750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MV Boli" pitchFamily="2" charset="0"/>
              </a:rPr>
              <a:t>Творчий</a:t>
            </a:r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MV Boli" pitchFamily="2" charset="0"/>
              </a:rPr>
              <a:t> проект</a:t>
            </a:r>
            <a:endParaRPr lang="ru-RU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  <a:ea typeface="Verdana" pitchFamily="34" charset="0"/>
              <a:cs typeface="MV Bo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786058"/>
            <a:ext cx="723404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  <a:ea typeface="Verdana" pitchFamily="34" charset="0"/>
                <a:cs typeface="Verdana" pitchFamily="34" charset="0"/>
              </a:rPr>
              <a:t>Динаміка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Segoe Scrip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4500570"/>
            <a:ext cx="58903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Виконала:  учениця 10-А класу</a:t>
            </a:r>
          </a:p>
          <a:p>
            <a:r>
              <a:rPr lang="uk-UA" sz="2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</a:t>
            </a:r>
            <a:r>
              <a:rPr lang="uk-UA" sz="2400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Великокринківської</a:t>
            </a:r>
            <a:r>
              <a:rPr lang="uk-UA" sz="2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ЗОШ </a:t>
            </a:r>
            <a:r>
              <a:rPr lang="en-US" sz="2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I-III </a:t>
            </a:r>
            <a:r>
              <a:rPr lang="uk-UA" sz="2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ст.</a:t>
            </a:r>
          </a:p>
          <a:p>
            <a:r>
              <a:rPr lang="uk-UA" sz="2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Попова </a:t>
            </a:r>
            <a:r>
              <a:rPr lang="uk-UA" sz="2400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Каріна</a:t>
            </a:r>
            <a:endParaRPr lang="uk-UA" sz="2400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          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55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uk-UA" sz="6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Другий закон Ньютона</a:t>
            </a:r>
            <a:endParaRPr lang="ru-RU" sz="6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6" name="Picture 5" descr="Второй закон Ньют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791827" cy="4794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29124" y="1643050"/>
            <a:ext cx="435771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Прискорення тіла прямо пропорційно рівнодіючої сил, прикладених до тіла, і обернено пропорційно його масі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uk-UA" sz="6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Другий закон Ньютона</a:t>
            </a:r>
            <a:endParaRPr lang="ru-RU" sz="6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" name="Picture 5" descr="1-9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71810"/>
            <a:ext cx="6858048" cy="35427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00035" y="1142984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Якщо два тіла взаємодіють один з одним, то прискорення цих тіл обернено пропорційне їх масам</a:t>
            </a:r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uk-UA" sz="6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Третій закон Ньютона</a:t>
            </a:r>
            <a:endParaRPr lang="ru-RU" sz="6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2000240"/>
            <a:ext cx="4071966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Сили, що виникають при взаємодії двох тіл, прикладені до різних тіл.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третий закон Ньют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4316563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Сили в механіці</a:t>
            </a:r>
            <a:endParaRPr lang="ru-RU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Рисунок 3" descr="img1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1428736"/>
            <a:ext cx="8684729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Гравітаційна сила. Закон Всесвітнього тяжіння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57884" y="2571744"/>
            <a:ext cx="3286116" cy="2831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000" b="1" dirty="0" smtClean="0">
                <a:ln/>
                <a:solidFill>
                  <a:schemeClr val="accent3"/>
                </a:solidFill>
              </a:rPr>
              <a:t>Усі тіла у Всесвіті взаємно притягуються </a:t>
            </a:r>
            <a:endParaRPr lang="ru-RU" sz="4000" b="1" dirty="0" smtClean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5500726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Закон всесвітнього тяжіння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857364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Дві матеріальні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т</a:t>
            </a: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очки притягуються одна до одної з силою, що прямо пропорційна добутку маси цих тіл та обернено пропорційній квадрату відстані між ними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446246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214950"/>
            <a:ext cx="3479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2" y="3989669"/>
            <a:ext cx="2786089" cy="13554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latin typeface="Mistral" pitchFamily="66" charset="0"/>
              </a:rPr>
              <a:t>Сила </a:t>
            </a:r>
            <a:r>
              <a:rPr lang="uk-U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тяжіння</a:t>
            </a:r>
            <a:endParaRPr lang="ru-RU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071678"/>
            <a:ext cx="4071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Сила гравітації, що діє між Землею та тілом.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643446"/>
            <a:ext cx="2428892" cy="9807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928813"/>
            <a:ext cx="4828190" cy="41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Сила тертя</a:t>
            </a:r>
            <a:endParaRPr lang="ru-RU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Виникає при дотику тіл і перешкоджає їх відносному переміщенню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00438"/>
            <a:ext cx="54202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ертя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Причина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виникнення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сили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тертя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5214942" y="1428736"/>
            <a:ext cx="3143272" cy="2428892"/>
          </a:xfrm>
          <a:prstGeom prst="rect">
            <a:avLst/>
          </a:prstGeom>
        </p:spPr>
      </p:pic>
      <p:pic>
        <p:nvPicPr>
          <p:cNvPr id="5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3463560" cy="1798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407194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Взаємне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притягання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 молекул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4429132"/>
            <a:ext cx="365408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Нерівність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поверхні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615130" cy="928670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Емблема</a:t>
            </a:r>
            <a:endParaRPr lang="ru-RU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8286808" cy="5888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786190"/>
            <a:ext cx="4229658" cy="28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ak-viznachiti-silu-tert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14290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navisho-potribna-sila-tert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000372"/>
            <a:ext cx="4733925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71768" cy="378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Тертя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CustomShape 5"/>
          <p:cNvSpPr/>
          <p:nvPr/>
        </p:nvSpPr>
        <p:spPr>
          <a:xfrm rot="1827962">
            <a:off x="2501900" y="2313654"/>
            <a:ext cx="285480" cy="647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16349"/>
          </a:solidFill>
          <a:ln w="19080">
            <a:solidFill>
              <a:srgbClr val="9A4936"/>
            </a:solidFill>
            <a:round/>
          </a:ln>
        </p:spPr>
      </p:sp>
      <p:sp>
        <p:nvSpPr>
          <p:cNvPr id="5" name="CustomShape 5"/>
          <p:cNvSpPr/>
          <p:nvPr/>
        </p:nvSpPr>
        <p:spPr>
          <a:xfrm rot="20121849">
            <a:off x="6408502" y="2387456"/>
            <a:ext cx="285480" cy="647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16349"/>
          </a:solidFill>
          <a:ln w="19080">
            <a:solidFill>
              <a:srgbClr val="9A4936"/>
            </a:solidFill>
            <a:round/>
          </a:ln>
        </p:spPr>
      </p:sp>
      <p:sp>
        <p:nvSpPr>
          <p:cNvPr id="6" name="TextBox 5"/>
          <p:cNvSpPr txBox="1"/>
          <p:nvPr/>
        </p:nvSpPr>
        <p:spPr>
          <a:xfrm>
            <a:off x="714348" y="300037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Корисне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3000372"/>
            <a:ext cx="35285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Шкідливе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7325411_1_644x461_shiny-bu-ot-13-do19-radiusaochen-horoshee-kachestvo-shin-evpator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14818"/>
            <a:ext cx="3526155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82754534_ski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1652">
            <a:off x="2165979" y="66279"/>
            <a:ext cx="2822544" cy="185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143985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Корисне тертя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14712" y="1857364"/>
            <a:ext cx="54292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Завдяки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цій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силі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люди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можуть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переміщуватися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землі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автомобілі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транспортні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засоби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рухаються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лише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внаслідок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існування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тертя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колесами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поверхнею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дороги. Люди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прагнуть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збільшити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силу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тертя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поверхні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роблять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шорсткими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як у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випадку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автомобільними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шинами, на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заводі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наноситься протектор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певної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форми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добирають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спеціальні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матеріали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усіх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транспортних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засобах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гальма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завдання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швидко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зупинити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На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гальмівні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колодки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автомобілів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наклеюють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накладки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матеріалів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до складу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входять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гума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азбест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Поверхня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дороги (асфальт) 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теж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велику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шорсткість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Коли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взимку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дорозі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ожеледиця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посипають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піском</a:t>
            </a: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Рисунок 7" descr="0_833e2_9d101407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643050"/>
            <a:ext cx="2615435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7040" y="0"/>
            <a:ext cx="4566960" cy="34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286280" cy="122553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Шкідливе тертя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71612"/>
            <a:ext cx="4143404" cy="48013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багатьох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випадках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необхідно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тертя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суттєво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зменшити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Для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цього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тертьові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поверхні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розділяють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рідиною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спеціальним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мастилом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(у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двигуні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автомобіля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навіть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водою ( у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пральних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машинах, де вал активатора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відділяють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втулки тонкою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плівкою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води).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Рідина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розділяє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тертьові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поверхні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вони не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взаємодіють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через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зчеплення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нерівностями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Одночасно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рідина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охолоджує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деталі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виносить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часточки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взаємодіючих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тіл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являються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внаслідок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тертя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Навіть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усіх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живих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істот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існує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рідинне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змащування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тертьових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поверхонь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Поверхні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всіх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суглобів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розділені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синовіальною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рідиною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440600" y="3214686"/>
            <a:ext cx="4703400" cy="352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/>
          <p:nvPr/>
        </p:nvPicPr>
        <p:blipFill>
          <a:blip r:embed="rId2"/>
          <a:stretch>
            <a:fillRect/>
          </a:stretch>
        </p:blipFill>
        <p:spPr>
          <a:xfrm rot="424654">
            <a:off x="865252" y="3522306"/>
            <a:ext cx="4025407" cy="3099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00042"/>
            <a:ext cx="447199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  <a:latin typeface="Mistral" pitchFamily="66" charset="0"/>
              </a:rPr>
              <a:t>Підшипники</a:t>
            </a:r>
            <a:endParaRPr lang="ru-RU" sz="60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628" y="1857364"/>
            <a:ext cx="36433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ідшипники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видів-кулькові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роликові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них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використано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користю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те,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сила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тертя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завжди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менша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сили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тертя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ковзання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У такому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підшипнику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обойми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розділені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кульками,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роликами.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Підшипники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зменшення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тертя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  <a:latin typeface="Monotype Corsiva" pitchFamily="66" charset="0"/>
              </a:rPr>
              <a:t>обертових</a:t>
            </a:r>
            <a:r>
              <a:rPr lang="de-DE" sz="2400" dirty="0" smtClean="0">
                <a:solidFill>
                  <a:srgbClr val="FFFFFF"/>
                </a:solidFill>
                <a:latin typeface="Monotype Corsiva" pitchFamily="66" charset="0"/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  <a:latin typeface="Monotype Corsiva" pitchFamily="66" charset="0"/>
              </a:rPr>
              <a:t>валів</a:t>
            </a:r>
            <a:r>
              <a:rPr lang="de-DE" sz="2400" dirty="0" smtClean="0">
                <a:solidFill>
                  <a:srgbClr val="FFFFFF"/>
                </a:solidFill>
                <a:latin typeface="Monotype Corsiva" pitchFamily="66" charset="0"/>
              </a:rPr>
              <a:t> </a:t>
            </a:r>
            <a:r>
              <a:rPr lang="de-DE" sz="2400" dirty="0" err="1" smtClean="0">
                <a:solidFill>
                  <a:srgbClr val="FFFFFF"/>
                </a:solidFill>
                <a:latin typeface="Monotype Corsiva" pitchFamily="66" charset="0"/>
              </a:rPr>
              <a:t>машин</a:t>
            </a:r>
            <a:r>
              <a:rPr lang="de-DE" sz="2400" dirty="0" smtClean="0">
                <a:solidFill>
                  <a:srgbClr val="FFFFFF"/>
                </a:solidFill>
                <a:latin typeface="Monotype Corsiva" pitchFamily="66" charset="0"/>
              </a:rPr>
              <a:t> і </a:t>
            </a:r>
            <a:r>
              <a:rPr lang="de-DE" sz="2400" dirty="0" err="1" smtClean="0">
                <a:solidFill>
                  <a:srgbClr val="FFFFFF"/>
                </a:solidFill>
                <a:latin typeface="Monotype Corsiva" pitchFamily="66" charset="0"/>
              </a:rPr>
              <a:t>верстатів</a:t>
            </a:r>
            <a:r>
              <a:rPr lang="de-DE" sz="2400" dirty="0" smtClean="0">
                <a:solidFill>
                  <a:srgbClr val="FFFFFF"/>
                </a:solidFill>
                <a:latin typeface="Monotype Corsiva" pitchFamily="66" charset="0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latin typeface="Monotype Corsiva" pitchFamily="66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Содержимое 4"/>
          <p:cNvPicPr/>
          <p:nvPr/>
        </p:nvPicPr>
        <p:blipFill>
          <a:blip r:embed="rId3"/>
          <a:stretch>
            <a:fillRect/>
          </a:stretch>
        </p:blipFill>
        <p:spPr>
          <a:xfrm rot="21060808">
            <a:off x="210208" y="250318"/>
            <a:ext cx="3437787" cy="296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7" dur="2000" fill="freez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ox(in)">
                                      <p:cBhvr additive="repl">
                                        <p:cTn id="12" dur="500" fill="freez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7300" b="1" dirty="0" err="1" smtClean="0">
                <a:solidFill>
                  <a:srgbClr val="FFFFFF"/>
                </a:solidFill>
                <a:latin typeface="Arial"/>
              </a:rPr>
              <a:t>Види</a:t>
            </a:r>
            <a:r>
              <a:rPr lang="ru-RU" sz="7300" b="1" dirty="0" smtClean="0">
                <a:solidFill>
                  <a:srgbClr val="FFFFFF"/>
                </a:solidFill>
                <a:latin typeface="Arial"/>
              </a:rPr>
              <a:t> сил </a:t>
            </a:r>
            <a:r>
              <a:rPr lang="ru-RU" sz="7300" b="1" dirty="0" err="1" smtClean="0">
                <a:solidFill>
                  <a:srgbClr val="FFFFFF"/>
                </a:solidFill>
                <a:latin typeface="Arial"/>
              </a:rPr>
              <a:t>тертя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CustomShape 7"/>
          <p:cNvSpPr/>
          <p:nvPr/>
        </p:nvSpPr>
        <p:spPr>
          <a:xfrm>
            <a:off x="4500562" y="2143116"/>
            <a:ext cx="285480" cy="2230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16349"/>
          </a:solidFill>
          <a:ln w="19080">
            <a:solidFill>
              <a:srgbClr val="9A4936"/>
            </a:solidFill>
            <a:round/>
          </a:ln>
        </p:spPr>
      </p:sp>
      <p:sp>
        <p:nvSpPr>
          <p:cNvPr id="6" name="CustomShape 6"/>
          <p:cNvSpPr/>
          <p:nvPr/>
        </p:nvSpPr>
        <p:spPr>
          <a:xfrm>
            <a:off x="6072198" y="2071678"/>
            <a:ext cx="285480" cy="718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16349"/>
          </a:solidFill>
          <a:ln w="19080">
            <a:solidFill>
              <a:srgbClr val="9A4936"/>
            </a:solidFill>
            <a:round/>
          </a:ln>
        </p:spPr>
      </p:sp>
      <p:sp>
        <p:nvSpPr>
          <p:cNvPr id="7" name="CustomShape 5"/>
          <p:cNvSpPr/>
          <p:nvPr/>
        </p:nvSpPr>
        <p:spPr>
          <a:xfrm>
            <a:off x="2714612" y="2071678"/>
            <a:ext cx="285480" cy="647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16349"/>
          </a:solidFill>
          <a:ln w="19080">
            <a:solidFill>
              <a:srgbClr val="9A4936"/>
            </a:solidFill>
            <a:round/>
          </a:ln>
        </p:spPr>
      </p:sp>
      <p:sp>
        <p:nvSpPr>
          <p:cNvPr id="8" name="Прямоугольник 7"/>
          <p:cNvSpPr/>
          <p:nvPr/>
        </p:nvSpPr>
        <p:spPr>
          <a:xfrm>
            <a:off x="1357290" y="2786058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Тертя</a:t>
            </a:r>
            <a:r>
              <a:rPr lang="ru-RU" sz="3200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кочення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500570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Тертя</a:t>
            </a:r>
            <a:r>
              <a:rPr lang="ru-RU" sz="3200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ковзання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2786058"/>
            <a:ext cx="3047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Тертя</a:t>
            </a:r>
            <a:r>
              <a:rPr lang="ru-RU" sz="3200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спокою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643050"/>
            <a:ext cx="3900486" cy="2582858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Якщо</a:t>
            </a:r>
            <a:r>
              <a:rPr lang="ru-RU" sz="3200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тіло</a:t>
            </a:r>
            <a:r>
              <a:rPr lang="ru-RU" sz="3200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ковзає</a:t>
            </a:r>
            <a:r>
              <a:rPr lang="ru-RU" sz="3200" dirty="0" smtClean="0">
                <a:solidFill>
                  <a:srgbClr val="FFFFFF"/>
                </a:solidFill>
                <a:latin typeface="Times New Roman"/>
              </a:rPr>
              <a:t> по </a:t>
            </a:r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поверхні</a:t>
            </a:r>
            <a:r>
              <a:rPr lang="ru-RU" sz="3200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іншого</a:t>
            </a:r>
            <a:r>
              <a:rPr lang="ru-RU" sz="3200" dirty="0" smtClean="0">
                <a:solidFill>
                  <a:srgbClr val="FFFFFF"/>
                </a:solidFill>
                <a:latin typeface="Times New Roman"/>
              </a:rPr>
              <a:t>, то </a:t>
            </a:r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виникаючу</a:t>
            </a:r>
            <a:r>
              <a:rPr lang="ru-RU" sz="3200" dirty="0" smtClean="0">
                <a:solidFill>
                  <a:srgbClr val="FFFFFF"/>
                </a:solidFill>
                <a:latin typeface="Times New Roman"/>
              </a:rPr>
              <a:t> силу </a:t>
            </a:r>
            <a:r>
              <a:rPr lang="ru-RU" sz="3200" dirty="0" err="1" smtClean="0">
                <a:solidFill>
                  <a:srgbClr val="FFFFFF"/>
                </a:solidFill>
                <a:latin typeface="Times New Roman"/>
              </a:rPr>
              <a:t>на-зивають</a:t>
            </a:r>
            <a:r>
              <a:rPr lang="ru-RU" sz="3200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3200" b="1" i="1" dirty="0" smtClean="0">
                <a:solidFill>
                  <a:srgbClr val="FFFFFF"/>
                </a:solidFill>
                <a:latin typeface="Times New Roman"/>
              </a:rPr>
              <a:t>сила </a:t>
            </a:r>
            <a:r>
              <a:rPr lang="ru-RU" sz="3200" b="1" i="1" dirty="0" err="1" smtClean="0">
                <a:solidFill>
                  <a:srgbClr val="FFFFFF"/>
                </a:solidFill>
                <a:latin typeface="Times New Roman"/>
              </a:rPr>
              <a:t>тертя</a:t>
            </a:r>
            <a:r>
              <a:rPr lang="ru-RU" sz="3200" b="1" i="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3200" b="1" i="1" dirty="0" err="1" smtClean="0">
                <a:solidFill>
                  <a:srgbClr val="FFFFFF"/>
                </a:solidFill>
                <a:latin typeface="Times New Roman"/>
              </a:rPr>
              <a:t>ковзання</a:t>
            </a:r>
            <a:r>
              <a:rPr lang="ru-RU" sz="3200" dirty="0" smtClean="0">
                <a:solidFill>
                  <a:srgbClr val="FFFFFF"/>
                </a:solidFill>
                <a:latin typeface="Times New Roman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14290"/>
            <a:ext cx="5252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Тертя ковзання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66640" y="1603440"/>
            <a:ext cx="4235400" cy="45576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714884"/>
            <a:ext cx="2932858" cy="11858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взанн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Book"/>
              </a:rPr>
              <a:t>Т</a:t>
            </a:r>
            <a:r>
              <a:rPr lang="de-DE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Book"/>
              </a:rPr>
              <a:t>ертя</a:t>
            </a:r>
            <a:r>
              <a:rPr lang="de-DE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Book"/>
              </a:rPr>
              <a:t> </a:t>
            </a:r>
            <a:r>
              <a:rPr lang="de-DE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Book"/>
              </a:rPr>
              <a:t>кочення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2571744"/>
            <a:ext cx="3214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Якщо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тіло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котиться по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поверхні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іншого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, то силу, яка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виникає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при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цьому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назива-ють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сила 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тертя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кочення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4000" y="1700280"/>
            <a:ext cx="4660560" cy="3936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</a:rPr>
              <a:t>Т</a:t>
            </a:r>
            <a:r>
              <a:rPr lang="de-DE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</a:rPr>
              <a:t>ертя</a:t>
            </a:r>
            <a:r>
              <a:rPr lang="de-DE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</a:rPr>
              <a:t> </a:t>
            </a:r>
            <a:r>
              <a:rPr lang="de-DE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</a:rPr>
              <a:t>спокою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1857364"/>
            <a:ext cx="31432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При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спробі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зрушити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тіло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місця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воно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не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одразу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змінить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свою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швидкість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, так як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діюча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тіло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сила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врівноважується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силою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тертя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спокою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/>
          </a:p>
        </p:txBody>
      </p:sp>
      <p:pic>
        <p:nvPicPr>
          <p:cNvPr id="5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71472" y="1857364"/>
            <a:ext cx="4786346" cy="43577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143512"/>
            <a:ext cx="3141920" cy="6667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покою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Девіз</a:t>
            </a:r>
            <a:endParaRPr lang="ru-RU" sz="9600" b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390" y="1714488"/>
            <a:ext cx="6786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Якщо маєш ти питання,</a:t>
            </a:r>
            <a:b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та не знаєш відповідь,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ти звернись по допомогу</a:t>
            </a:r>
            <a:b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до королеви наук – ФІЗИКИ.</a:t>
            </a:r>
            <a:b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Як  взаємодіють сили?</a:t>
            </a:r>
            <a:b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Що таке інертність тіла?</a:t>
            </a:r>
            <a:b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Як  читається третій  закон  Ньютона?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 ці питання  знайдеш  відповідь</a:t>
            </a:r>
            <a:b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 книжці  з фізики.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48560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7202">
            <a:off x="142844" y="3571876"/>
            <a:ext cx="3798371" cy="311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142852"/>
            <a:ext cx="5857916" cy="1582726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Сила пружності</a:t>
            </a: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381830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uk-UA" sz="3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Деформація – зміна форми та розмірів тіла.</a:t>
            </a:r>
            <a:endParaRPr lang="ru-RU" sz="32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071934" y="2786058"/>
          <a:ext cx="4786346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85794"/>
            <a:ext cx="4214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Сила пружності – це сила,яка виникає під час пружної деформації тіла і напрямлена протилежно напрямку зміщення частин цього тіла в процесі деформації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2984"/>
            <a:ext cx="418832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5715040" cy="142876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Закон </a:t>
            </a:r>
            <a:r>
              <a:rPr lang="uk-UA" sz="9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Гука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3000372"/>
            <a:ext cx="31288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Monotype Corsiva" pitchFamily="66" charset="0"/>
              </a:rPr>
              <a:t>Лінійна деформація –   </a:t>
            </a:r>
            <a:r>
              <a:rPr lang="uk-UA" sz="3200" dirty="0" err="1" smtClean="0">
                <a:solidFill>
                  <a:schemeClr val="bg1"/>
                </a:solidFill>
                <a:latin typeface="Monotype Corsiva" pitchFamily="66" charset="0"/>
              </a:rPr>
              <a:t>деформація</a:t>
            </a:r>
            <a:r>
              <a:rPr lang="uk-UA" sz="3200" dirty="0" smtClean="0">
                <a:solidFill>
                  <a:schemeClr val="bg1"/>
                </a:solidFill>
                <a:latin typeface="Monotype Corsiva" pitchFamily="66" charset="0"/>
              </a:rPr>
              <a:t> при якій відбувається зміна одного лінійного розміру тіла</a:t>
            </a:r>
            <a:endParaRPr lang="ru-RU" sz="32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4077233" cy="37401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71612"/>
            <a:ext cx="3034073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Невагомість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85992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Рух тіла під дією тільки однієї сили -  </a:t>
            </a:r>
            <a:r>
              <a:rPr lang="uk-UA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сили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тяжіння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2" y="2071678"/>
            <a:ext cx="4476747" cy="4000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66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Перша космічна швидкість</a:t>
            </a:r>
            <a:endParaRPr lang="ru-RU" sz="66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28802"/>
            <a:ext cx="5857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Швидкість, яку необхідно надати тілу, щоб воно стало штучним супутником планети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929066"/>
            <a:ext cx="44005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857760"/>
            <a:ext cx="1598612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643578"/>
            <a:ext cx="239553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857496"/>
            <a:ext cx="3238500" cy="3349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Друга та третя космічні швидкості</a:t>
            </a:r>
            <a:endParaRPr lang="ru-RU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857232"/>
            <a:ext cx="7286676" cy="5857343"/>
          </a:xfr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85926"/>
            <a:ext cx="1857388" cy="67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000372"/>
            <a:ext cx="257176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satellit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0"/>
            <a:ext cx="4214810" cy="3371874"/>
          </a:xfrm>
          <a:prstGeom prst="rect">
            <a:avLst/>
          </a:prstGeom>
        </p:spPr>
      </p:pic>
      <p:pic>
        <p:nvPicPr>
          <p:cNvPr id="13" name="Рисунок 12" descr="Астрономия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4"/>
            <a:ext cx="4762500" cy="3214685"/>
          </a:xfrm>
          <a:prstGeom prst="rect">
            <a:avLst/>
          </a:prstGeom>
        </p:spPr>
      </p:pic>
      <p:pic>
        <p:nvPicPr>
          <p:cNvPr id="11" name="Рисунок 10" descr="thumbnai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357562"/>
            <a:ext cx="4500562" cy="3500438"/>
          </a:xfrm>
          <a:prstGeom prst="rect">
            <a:avLst/>
          </a:prstGeom>
        </p:spPr>
      </p:pic>
      <p:pic>
        <p:nvPicPr>
          <p:cNvPr id="10" name="Рисунок 9" descr="49316_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929190" cy="365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0826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>Штучні супутники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143116"/>
            <a:ext cx="742955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vi-V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Штучний супутник — об'єкт поміщений на орбіту Землі чи іншого небесного тіла зусиллям людини.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2654296"/>
          </a:xfrm>
        </p:spPr>
        <p:txBody>
          <a:bodyPr>
            <a:noAutofit/>
          </a:bodyPr>
          <a:lstStyle/>
          <a:p>
            <a:r>
              <a:rPr lang="uk-UA" sz="1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Вага</a:t>
            </a:r>
            <a:endParaRPr lang="ru-RU" sz="13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286124"/>
            <a:ext cx="4929222" cy="320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29224" y="2214554"/>
            <a:ext cx="371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Сила з якою тіло діє на горизонтальну опору чи вертикальний підвіс</a:t>
            </a:r>
            <a:endParaRPr lang="ru-RU" sz="28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4_600_01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290"/>
            <a:ext cx="2857500" cy="4057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0570"/>
            <a:ext cx="9144000" cy="235743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Рівновага тіл</a:t>
            </a:r>
            <a:endParaRPr lang="ru-RU" sz="1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3"/>
          <a:srcRect l="13437" t="5000" r="18125" b="27500"/>
          <a:stretch>
            <a:fillRect/>
          </a:stretch>
        </p:blipFill>
        <p:spPr>
          <a:xfrm>
            <a:off x="642910" y="142852"/>
            <a:ext cx="3929090" cy="290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20615095011_wallenda_niagara_640x360_cctv_nocre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2857496"/>
            <a:ext cx="4000528" cy="2250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lagana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3857652" cy="2857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ages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429000"/>
            <a:ext cx="2857520" cy="2844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51681544_ravnov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6058"/>
            <a:ext cx="3714745" cy="424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8ac2e_20557de4_or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0"/>
            <a:ext cx="4357654" cy="291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15984">
            <a:off x="4052225" y="3649456"/>
            <a:ext cx="5400684" cy="3154362"/>
          </a:xfrm>
        </p:spPr>
        <p:txBody>
          <a:bodyPr>
            <a:no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Рівновага тіла – це збереження стану руху або спокою тіла з плином часу.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image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2285992"/>
            <a:ext cx="3176597" cy="1530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97568"/>
          </a:xfrm>
        </p:spPr>
        <p:txBody>
          <a:bodyPr>
            <a:normAutofit/>
          </a:bodyPr>
          <a:lstStyle/>
          <a:p>
            <a:r>
              <a:rPr lang="uk-UA" sz="1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Теорія та застосування</a:t>
            </a:r>
            <a:endParaRPr lang="ru-RU" sz="1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Умови рівноваги тіла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img130.jpg"/>
          <p:cNvPicPr>
            <a:picLocks noChangeAspect="1"/>
          </p:cNvPicPr>
          <p:nvPr/>
        </p:nvPicPr>
        <p:blipFill>
          <a:blip r:embed="rId2"/>
          <a:srcRect t="20930"/>
          <a:stretch>
            <a:fillRect/>
          </a:stretch>
        </p:blipFill>
        <p:spPr>
          <a:xfrm>
            <a:off x="214282" y="4000504"/>
            <a:ext cx="8717704" cy="2428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2714620"/>
            <a:ext cx="2400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 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умова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2714620"/>
            <a:ext cx="2585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II 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умова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8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Види рівноваги</a:t>
            </a:r>
            <a:endParaRPr lang="ru-RU" sz="80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mg130 - Копия.jpg"/>
          <p:cNvPicPr>
            <a:picLocks noChangeAspect="1"/>
          </p:cNvPicPr>
          <p:nvPr/>
        </p:nvPicPr>
        <p:blipFill>
          <a:blip r:embed="rId2"/>
          <a:srcRect t="23267" r="1144"/>
          <a:stretch>
            <a:fillRect/>
          </a:stretch>
        </p:blipFill>
        <p:spPr>
          <a:xfrm>
            <a:off x="357158" y="3286124"/>
            <a:ext cx="8539217" cy="2649812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1357290" y="1571612"/>
            <a:ext cx="1143008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00496" y="1571612"/>
            <a:ext cx="1143008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858016" y="1571612"/>
            <a:ext cx="1143008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24196">
            <a:off x="394109" y="2505884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11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Видатні вчені</a:t>
            </a:r>
            <a:endParaRPr lang="ru-RU" sz="110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928670"/>
            <a:ext cx="3471858" cy="5154626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Ернест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Резерфорд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(1871 - 1937)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Ернест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Резерфорд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видатним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фізиком-експериментатором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ХХ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початок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ядерної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адже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відкриття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Резерфордом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атомних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ядер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основою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будови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атома.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знайшли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вихід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атомній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зброї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атомній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медицині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весь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rezenfor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4000528" cy="5657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608332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Петро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Леонідович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Капіца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600" b="1" dirty="0" smtClean="0">
                <a:ln/>
                <a:solidFill>
                  <a:schemeClr val="accent3"/>
                </a:solidFill>
              </a:rPr>
            </a:br>
            <a:r>
              <a:rPr lang="ru-RU" sz="18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1800" b="1" dirty="0" smtClean="0">
                <a:ln/>
                <a:solidFill>
                  <a:schemeClr val="accent3"/>
                </a:solidFill>
              </a:rPr>
            </a:br>
            <a:r>
              <a:rPr lang="ru-RU" sz="1800" b="1" dirty="0" smtClean="0">
                <a:ln/>
                <a:solidFill>
                  <a:schemeClr val="accent3"/>
                </a:solidFill>
              </a:rPr>
              <a:t>(1894 –1984 )</a:t>
            </a:r>
            <a:br>
              <a:rPr lang="ru-RU" sz="1800" b="1" dirty="0" smtClean="0">
                <a:ln/>
                <a:solidFill>
                  <a:schemeClr val="accent3"/>
                </a:solidFill>
              </a:rPr>
            </a:br>
            <a:r>
              <a:rPr lang="ru-RU" sz="18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1800" b="1" dirty="0" smtClean="0">
                <a:ln/>
                <a:solidFill>
                  <a:schemeClr val="accent3"/>
                </a:solidFill>
              </a:rPr>
            </a:br>
            <a:r>
              <a:rPr lang="ru-RU" sz="1800" b="1" dirty="0" err="1" smtClean="0">
                <a:ln/>
                <a:solidFill>
                  <a:schemeClr val="accent3"/>
                </a:solidFill>
              </a:rPr>
              <a:t>Видатний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радянський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вчений-фізик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та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громадський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діяч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.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Відомий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своїми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дослідженнями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у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галузі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атомного ядра та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фізики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низьких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температур.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Нобелівська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премія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1978 року за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фундаментальні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винаходи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та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відкриття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у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області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фізики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низьких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 температур.</a:t>
            </a:r>
            <a:br>
              <a:rPr lang="ru-RU" sz="1800" b="1" dirty="0" smtClean="0">
                <a:ln/>
                <a:solidFill>
                  <a:schemeClr val="accent3"/>
                </a:solidFill>
              </a:rPr>
            </a:br>
            <a:endParaRPr lang="ru-RU" sz="1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 descr="kapic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4433910" cy="500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62976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Лев Давидович Ландау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(1908 – 1968 )</a:t>
            </a:r>
            <a:b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Видатний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радянський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вчений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Працював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над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релятивістською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квантовою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механікою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вважався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авторитетом у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даній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області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фізики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вченого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охоплюють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майже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всі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сторони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теоретичної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фізики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Нобелівська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премія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1962 року за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основоположну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теорію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конденсування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матерії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особливо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рідкого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гелію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1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landa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4205600" cy="53864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543296" cy="19399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Загадки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357686" y="1"/>
            <a:ext cx="478631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Сам худий і головастий,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 береться до роботи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Відразу чути на всі боки.</a:t>
            </a: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(Молоток.)</a:t>
            </a: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</a:t>
            </a:r>
            <a:endParaRPr kumimoji="0" lang="uk-UA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429124" y="1928802"/>
            <a:ext cx="335758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 більшому обручі менший вмостився, 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 більший, і менший за кульки вчепився.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(Підшипник)</a:t>
            </a:r>
            <a:endParaRPr kumimoji="0" lang="uk-UA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4500562" y="3571876"/>
            <a:ext cx="38576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зимову веселу пору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Ми кращі друзі дітвори: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Вивозять діти нас на гору,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Ми веземо їх із гори.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(Санчата)</a:t>
            </a:r>
            <a:endParaRPr kumimoji="0" lang="uk-UA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85720" y="2071678"/>
            <a:ext cx="38576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Дві нові, кленові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Підошви двометрові.</a:t>
            </a:r>
            <a:endParaRPr kumimoji="0" lang="uk-UA" sz="2000" i="1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(Лижі)</a:t>
            </a: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428596" y="3357562"/>
            <a:ext cx="37862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Біжить візок через струмок 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 слід за собою замітає.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(Човен)</a:t>
            </a:r>
            <a:endParaRPr kumimoji="0" lang="uk-UA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4500562" y="5572140"/>
            <a:ext cx="4643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 небо гляньте — всі кричать. 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Парасольки он летять.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1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(Парашути)</a:t>
            </a:r>
            <a:endParaRPr kumimoji="0" lang="uk-UA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Прислів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’</a:t>
            </a:r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я та приказки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071547"/>
            <a:ext cx="6072230" cy="59708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1. Коси коса, поки роса, а як роса додолу — ми додому.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2. Кінь — не цвях, пане, зразу не стане.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3. Розігнались коні — не зупинити, хіба що в воду.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4. Добре ковадло не боїться молота.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5. Добре ковадло має, що від молотка присідає.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6. Краще бути молотком, ніж ковадлом?! </a:t>
            </a: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7. Порожній колосок вище всіх стоїть.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8. Без </a:t>
            </a:r>
            <a:r>
              <a:rPr lang="uk-UA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ножиць</a:t>
            </a:r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сукні не викроїш.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9. Коваль без кліщів, як без рук.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10. Як не коваль, то і кліщів не погань.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11. Куди дерево підрубане, туди й </a:t>
            </a:r>
            <a:r>
              <a:rPr lang="uk-UA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пада</a:t>
            </a:r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12. Мертвому дереву буря не страшна.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13. Хоч масти сани, хоч не масти, а без снігу не поїдеш.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14. Чекай зими, щоб їхати саньми.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15. За льоду тільки дурний хату ставить.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16. Не будуй хату з піску.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17. Сто мастить, тому віз не скрипить.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18. Сто маже, той і їде.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19. Найгірше у возі те колесо, що весь час скрипить, найгірша та людина, що весь час бурчить.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20. Тоді в колесі тичка, як з гори їде бричка.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uk-UA" sz="1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Вірші</a:t>
            </a:r>
            <a:endParaRPr lang="ru-RU" sz="1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1547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Что такое, что такое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Сила трения покоя?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Если ты стоишь спокойно,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Вертикально на земле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Сила трения покоя,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Очевидно, на нуле.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За веревку тянут двое,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Ты стоишь пока, и вот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Сила трения покоя,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Потихонечку растет.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Вот достигла сила тренья ,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m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 на N произведения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И под действием всех сил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/>
              </a:rPr>
              <a:t>Ты по полу заскользил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96908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Динаміка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це розділ механіки, в основі якого лежить кількісний опис взаємодії тіл,яка визначає характер їхнього руху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Администратор.BEST-JNRI2I3J13\Desktop\Новая папка\31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214422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истратор.BEST-JNRI2I3J13\Desktop\Новая папка\2-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53179"/>
            <a:ext cx="3214710" cy="506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дминистратор.BEST-JNRI2I3J13\Desktop\Новая папка\yak-viznachiti-silu-tyazhinn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500571"/>
            <a:ext cx="3143239" cy="235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Сидит мальчишка-ученик и пишет упражнение,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А в упражнении вопрос на тему: "Сила трения".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Мальчишка не нашёл ответ, и лопнуло терпение;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В сердцах, рукой взмахнув, сказал: "Исчезни, сила трения!"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И тотчас выпала тетрадь, и ручка уползла,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Мальчишку сбросил стул с себя, конечно, не со зла.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Упёрся в дальний угол шкаф, упала вниз картина,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Портфель уехал за диван, залаяла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мастина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.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И этот лай, подобно вой, стоял и не смолкал,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От стенок эхом отражал и в воздухе витал.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Мальчишка слов не мог сказать - он только заморгал...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Вдруг чей-то строгий баритон его испуг прервал! </a:t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Мальчишка враз протёр глаза и прямо посмотрел: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Он на уроке физики за партою сидел!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Итак, - учитель продолжал, - Ответь без промедления: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Что было б, если бы сейчас исчезла сила трения?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- Если вдруг исчезнет сила трения,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То в мире будут процветать недоразумения: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Никто не усидит, не устоит на месте -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Всё на Земле, всё сразу и всё вместе,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Начнёт скользить, ползти и падать до упора: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До пола, до избушки, до забора...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А если звук ты хоть произнесёшь, то этот звук от стенки оттолкнётся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И эхом бесконечным отзовётся, -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Так отвечал мальчишка-ученик,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</a:rPr>
              <a:t>И за "пятёркой" приготовил он дневник.</a:t>
            </a:r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/>
            </a:r>
            <a:br>
              <a:rPr lang="ru-RU" sz="12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endParaRPr lang="ru-RU" sz="12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строноми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6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Перша жінка космонавт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66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Валентина </a:t>
            </a:r>
            <a:r>
              <a:rPr lang="uk-UA" sz="6600" b="1" dirty="0" err="1" smtClean="0">
                <a:ln/>
                <a:solidFill>
                  <a:schemeClr val="accent3"/>
                </a:solidFill>
                <a:latin typeface="Monotype Corsiva" pitchFamily="66" charset="0"/>
              </a:rPr>
              <a:t>Терешкова-перша</a:t>
            </a:r>
            <a:r>
              <a:rPr lang="uk-UA" sz="66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 жінка космонавт!</a:t>
            </a:r>
            <a:endParaRPr lang="ru-RU" sz="66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2f1befd3d8a200f4bf5c50763692dd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428868"/>
            <a:ext cx="3857652" cy="431100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2917a_321134c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643050"/>
            <a:ext cx="350892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229600" cy="452596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Країна: СРСР ,Росія.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Спеціальність: Льотчик-космонавт.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Військове звання: Генерал-майор.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Місія: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Восток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6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Дата народження:6 березня 1937 року.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Місце народження: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c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ело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hlinkClick r:id="rId3" tooltip="Большое Масленниково"/>
              </a:rPr>
              <a:t>Большоє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hlinkClick r:id="rId3" tooltip="Большое Масленниково"/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hlinkClick r:id="rId3" tooltip="Большое Масленниково"/>
              </a:rPr>
              <a:t>Маслєнніково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,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hlinkClick r:id="rId4" tooltip="Тутаевский район"/>
              </a:rPr>
              <a:t>Тутаєвский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hlinkClick r:id="rId4" tooltip="Тутаевский район"/>
              </a:rPr>
              <a:t> район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,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hlinkClick r:id="rId5" tooltip="Ярославская область"/>
              </a:rPr>
              <a:t>Ярославська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hlinkClick r:id="rId5" tooltip="Ярославская область"/>
              </a:rPr>
              <a:t> область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,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hlinkClick r:id="rId6" tooltip="РСФСР"/>
              </a:rPr>
              <a:t>РСФСР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hlinkClick r:id="rId7" tooltip="СССР"/>
              </a:rPr>
              <a:t>СРСР</a:t>
            </a: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-142900"/>
            <a:ext cx="4043362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843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Визначити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значення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сили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взаємного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притягання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двох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кораблів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,</a:t>
            </a:r>
          </a:p>
          <a:p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віддалених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один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від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одного на 100 м,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якщо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маса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кожного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них 10 000 т.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57364"/>
            <a:ext cx="1752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Дано:</a:t>
            </a:r>
            <a:r>
              <a:rPr lang="en-US" b="1" dirty="0" smtClean="0"/>
              <a:t> </a:t>
            </a:r>
            <a:endParaRPr lang="uk-UA" b="1" dirty="0" smtClean="0"/>
          </a:p>
          <a:p>
            <a:r>
              <a:rPr lang="en-US" b="1" dirty="0" smtClean="0"/>
              <a:t>m1=m2=10000 </a:t>
            </a:r>
            <a:r>
              <a:rPr lang="ru-RU" b="1" dirty="0" smtClean="0"/>
              <a:t>т</a:t>
            </a:r>
          </a:p>
          <a:p>
            <a:r>
              <a:rPr lang="en-US" b="1" dirty="0" smtClean="0"/>
              <a:t>r = 100 </a:t>
            </a:r>
            <a:r>
              <a:rPr lang="ru-RU" b="1" dirty="0" smtClean="0"/>
              <a:t>м</a:t>
            </a:r>
          </a:p>
          <a:p>
            <a:r>
              <a:rPr lang="en-US" b="1" dirty="0" smtClean="0"/>
              <a:t>G = 6,67*10-11</a:t>
            </a:r>
            <a:endParaRPr lang="ru-RU" dirty="0"/>
          </a:p>
        </p:txBody>
      </p:sp>
      <p:pic>
        <p:nvPicPr>
          <p:cNvPr id="6" name="Picture 18" descr="C:\Users\Администратор\Pictures\img081 - Копия (4)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857364"/>
            <a:ext cx="71437" cy="2417762"/>
          </a:xfrm>
          <a:prstGeom prst="rect">
            <a:avLst/>
          </a:prstGeom>
          <a:noFill/>
        </p:spPr>
      </p:pic>
      <p:pic>
        <p:nvPicPr>
          <p:cNvPr id="8" name="Picture 16" descr="C:\Users\Администратор\Pictures\img081 - Копия (4) - Копия - Копия - Копия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1643074" cy="2347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3429000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F-?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1857364"/>
            <a:ext cx="139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357430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F1 = F2 = F</a:t>
            </a:r>
          </a:p>
          <a:p>
            <a:r>
              <a:rPr lang="en-US" b="1" dirty="0" smtClean="0"/>
              <a:t>F=Gm1m2/r2 = Gm2/r2</a:t>
            </a:r>
          </a:p>
        </p:txBody>
      </p:sp>
      <p:pic>
        <p:nvPicPr>
          <p:cNvPr id="12" name="Picture 18" descr="C:\Users\Администратор\Pictures\img081 - Копия (4)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71437" cy="24177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628" y="1857364"/>
            <a:ext cx="3143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m1 = m2 = </a:t>
            </a:r>
            <a:r>
              <a:rPr lang="ru-RU" b="1" dirty="0" err="1" smtClean="0"/>
              <a:t>m</a:t>
            </a:r>
            <a:r>
              <a:rPr lang="ru-RU" b="1" dirty="0" smtClean="0"/>
              <a:t> = 104 т = 107 кг</a:t>
            </a:r>
          </a:p>
          <a:p>
            <a:r>
              <a:rPr lang="en-US" b="1" dirty="0" smtClean="0"/>
              <a:t>r = 102 </a:t>
            </a:r>
            <a:r>
              <a:rPr lang="ru-RU" b="1" dirty="0" smtClean="0"/>
              <a:t>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2428868"/>
            <a:ext cx="3086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F=6,67*10-11*1014</a:t>
            </a:r>
            <a:r>
              <a:rPr lang="ru-RU" b="1" dirty="0" smtClean="0"/>
              <a:t>кг/ 104 </a:t>
            </a:r>
            <a:r>
              <a:rPr lang="ru-RU" b="1" dirty="0" err="1" smtClean="0"/>
              <a:t>м=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2714620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= 0,667 Н = 0,7 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321468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Відповідь :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3214686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</a:t>
            </a:r>
            <a:r>
              <a:rPr lang="uk-UA" b="1" dirty="0" smtClean="0"/>
              <a:t> = 0,7 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96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Вікторина</a:t>
            </a:r>
            <a:endParaRPr lang="ru-RU" sz="96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71546"/>
            <a:ext cx="461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1.Коли тіло перебуває у стані спокою?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142984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(коли дії на нього інших тіл скомпенсовані)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785926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2.Що характеризує сила тяжіння?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85736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(Гравітаційну взаємодію тіл із Землею)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500306"/>
            <a:ext cx="4304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3.Від чого залежить результат дії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одного тіла на інше?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2643182"/>
            <a:ext cx="2297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(Від напрямку цієї дії)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3500438"/>
            <a:ext cx="4062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4.Якщо книжка лежить на столі,</a:t>
            </a:r>
            <a:b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то чи здійснює вона деформацію?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7768" y="3643314"/>
            <a:ext cx="379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(так,книжка здійснює деформацію,</a:t>
            </a:r>
            <a:b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але таку,що  обеззброєним оком не видно)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4714884"/>
            <a:ext cx="3172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5.Яку взаємодію має сила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пружності?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492919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Monotype Corsiva" pitchFamily="66" charset="0"/>
              </a:rPr>
              <a:t>(електромагнітну взаємодію)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Побажання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9" y="2071678"/>
            <a:ext cx="842968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Фізика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написана у </a:t>
            </a:r>
            <a:r>
              <a:rPr lang="ru-RU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великій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книзі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, яка </a:t>
            </a:r>
            <a:r>
              <a:rPr lang="ru-RU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завжди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відкрита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у нас перед </a:t>
            </a:r>
            <a:r>
              <a:rPr lang="ru-RU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очима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, - я маю на </a:t>
            </a:r>
            <a:r>
              <a:rPr lang="ru-RU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увазі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Всесвіт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…</a:t>
            </a:r>
          </a:p>
          <a:p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                                            Г.Галілей</a:t>
            </a:r>
            <a:endParaRPr lang="ru-RU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                                          </a:t>
            </a:r>
            <a:endParaRPr lang="uk-UA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85728"/>
            <a:ext cx="4357686" cy="6369072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Найважливіші закони динаміки – </a:t>
            </a:r>
            <a:r>
              <a:rPr lang="uk-UA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закони Ньютона</a:t>
            </a:r>
            <a:endParaRPr lang="ru-RU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2051" name="Picture 3" descr="C:\Users\Администратор.BEST-JNRI2I3J13\Desktop\Новая папка\Isaac_Newton_Bi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482454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Закони Ньютона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715172" cy="2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429001"/>
            <a:ext cx="3286147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</a:t>
            </a: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Існують такі системи відліку,</a:t>
            </a: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відносно яких тіло зберігає </a:t>
            </a: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 спокою або рівномірного </a:t>
            </a: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прямолінійного руху,якщо на нього </a:t>
            </a: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 діють інші тіла та поля або </a:t>
            </a: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якщо їхні дії скомпенсовані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3500438"/>
            <a:ext cx="2286016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</a:t>
            </a: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Прискорення,якого набуває тіло</a:t>
            </a: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внаслідок дії  сили, прямо</a:t>
            </a: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пропорційне цій силі та</a:t>
            </a: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обернено пропорційне масі тіла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59" y="3500438"/>
            <a:ext cx="3000397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закон</a:t>
            </a:r>
          </a:p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Сили, з якими тіла діють одне на одне, напрямлені вздовж однієї, рівні за модулем і протилежні за напрямком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uk-UA" sz="6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Перший закон Ньютона</a:t>
            </a:r>
            <a:endParaRPr lang="ru-RU" sz="6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714488"/>
            <a:ext cx="371477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Якщо на тіло не діють сили або їх дія скомпенсована, то дане тіло знаходиться в стані спокою або рівномірного прямолінійного руху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1 закон Ньют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881973" cy="4394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uk-UA" sz="6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Перший закон Ньютона</a:t>
            </a:r>
            <a:endParaRPr lang="ru-RU" sz="6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714488"/>
            <a:ext cx="3786214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Перший закон Ньютона називають законом інерції.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Системи відліку, щодо яких тіла рухаються з постійною швидкістю при компенсації зовнішніх впливів на них, називаються інерційних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1 закон Ньют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857652" cy="43666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1328</Words>
  <Application>Microsoft Office PowerPoint</Application>
  <PresentationFormat>Экран (4:3)</PresentationFormat>
  <Paragraphs>190</Paragraphs>
  <Slides>56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Слайд 1</vt:lpstr>
      <vt:lpstr>Емблема</vt:lpstr>
      <vt:lpstr>Девіз</vt:lpstr>
      <vt:lpstr>Теорія та застосування</vt:lpstr>
      <vt:lpstr>Динаміка - це розділ механіки, в основі якого лежить кількісний опис взаємодії тіл,яка визначає характер їхнього руху</vt:lpstr>
      <vt:lpstr>Найважливіші закони динаміки – закони Ньютона</vt:lpstr>
      <vt:lpstr>Закони Ньютона</vt:lpstr>
      <vt:lpstr>Перший закон Ньютона</vt:lpstr>
      <vt:lpstr>Перший закон Ньютона</vt:lpstr>
      <vt:lpstr>Другий закон Ньютона</vt:lpstr>
      <vt:lpstr>Другий закон Ньютона</vt:lpstr>
      <vt:lpstr>Третій закон Ньютона</vt:lpstr>
      <vt:lpstr>Сили в механіці</vt:lpstr>
      <vt:lpstr>Гравітаційна сила. Закон Всесвітнього тяжіння </vt:lpstr>
      <vt:lpstr>Закон всесвітнього тяжіння</vt:lpstr>
      <vt:lpstr>Сила тяжіння</vt:lpstr>
      <vt:lpstr>Сила тертя</vt:lpstr>
      <vt:lpstr>Слайд 18</vt:lpstr>
      <vt:lpstr>Причина виникнення сили тертя </vt:lpstr>
      <vt:lpstr>Тертя</vt:lpstr>
      <vt:lpstr>Корисне тертя</vt:lpstr>
      <vt:lpstr>Шкідливе тертя</vt:lpstr>
      <vt:lpstr>Підшипники</vt:lpstr>
      <vt:lpstr>Види сил тертя </vt:lpstr>
      <vt:lpstr>Якщо тіло ковзає по поверхні іншого, то виникаючу силу на-зивають сила тертя ковзання. </vt:lpstr>
      <vt:lpstr>Слайд 26</vt:lpstr>
      <vt:lpstr>Тертя кочення</vt:lpstr>
      <vt:lpstr>Тертя спокою</vt:lpstr>
      <vt:lpstr>Слайд 29</vt:lpstr>
      <vt:lpstr>Сила пружності</vt:lpstr>
      <vt:lpstr>Слайд 31</vt:lpstr>
      <vt:lpstr>Закон Гука</vt:lpstr>
      <vt:lpstr>Невагомість</vt:lpstr>
      <vt:lpstr>Перша космічна швидкість</vt:lpstr>
      <vt:lpstr>Друга та третя космічні швидкості</vt:lpstr>
      <vt:lpstr>Штучні супутники</vt:lpstr>
      <vt:lpstr>Вага</vt:lpstr>
      <vt:lpstr>Рівновага тіл</vt:lpstr>
      <vt:lpstr>Рівновага тіла – це збереження стану руху або спокою тіла з плином часу.</vt:lpstr>
      <vt:lpstr>Умови рівноваги тіла</vt:lpstr>
      <vt:lpstr>Види рівноваги</vt:lpstr>
      <vt:lpstr>Видатні вчені</vt:lpstr>
      <vt:lpstr>Ернест Резерфорд  (1871 - 1937)  Ернест Резерфорд вважається видатним фізиком-експериментатором ХХ століття. Він поклав початок дослідженням у області ядерної фізики, адже відкриття Резерфордом атомних ядер являється основою всіх сучасних теорій будови атома. Його дослідження знайшли свій вихід у атомній зброї, атомній енергетиці та медицині. Його праці відомі на весь світ.</vt:lpstr>
      <vt:lpstr>Петро Леонідович Капіца  (1894 –1984 )  Видатний радянський вчений-фізик та громадський діяч. Відомий своїми дослідженнями у галузі атомного ядра та фізики низьких температур. Нобелівська премія 1978 року за фундаментальні винаходи та відкриття у області фізики низьких температур. </vt:lpstr>
      <vt:lpstr>Лев Давидович Ландау  (1908 – 1968 )  Видатний радянський вчений. Працював над релятивістською квантовою механікою, вважався авторитетом у даній області фізики. Роботи вченого охоплюють майже всі сторони теоретичної фізики. Нобелівська премія 1962 року за основоположну теорію конденсування матерії, особливо рідкого гелію.</vt:lpstr>
      <vt:lpstr>Загадки</vt:lpstr>
      <vt:lpstr>Прислів’я та приказки</vt:lpstr>
      <vt:lpstr>Вірші</vt:lpstr>
      <vt:lpstr>Что такое, что такое  Сила трения покоя?  Если ты стоишь спокойно,  Вертикально на земле  Сила трения покоя,  Очевидно, на нуле.   За веревку тянут двое,  Ты стоишь пока, и вот  Сила трения покоя,  Потихонечку растет.  Вот достигла сила тренья ,  m на N произведения  И под действием всех сил  Ты по полу заскользил  </vt:lpstr>
      <vt:lpstr>Сидит мальчишка-ученик и пишет упражнение, А в упражнении вопрос на тему: "Сила трения". Мальчишка не нашёл ответ, и лопнуло терпение; В сердцах, рукой взмахнув, сказал: "Исчезни, сила трения!" И тотчас выпала тетрадь, и ручка уползла, Мальчишку сбросил стул с себя, конечно, не со зла. Упёрся в дальний угол шкаф, упала вниз картина, Портфель уехал за диван, залаяла мастина. И этот лай, подобно вой, стоял и не смолкал, От стенок эхом отражал и в воздухе витал. Мальчишка слов не мог сказать - он только заморгал... Вдруг чей-то строгий баритон его испуг прервал!  Мальчишка враз протёр глаза и прямо посмотрел: Он на уроке физики за партою сидел! Итак, - учитель продолжал, - Ответь без промедления: Что было б, если бы сейчас исчезла сила трения? - Если вдруг исчезнет сила трения, То в мире будут процветать недоразумения: Никто не усидит, не устоит на месте - Всё на Земле, всё сразу и всё вместе, Начнёт скользить, ползти и падать до упора: До пола, до избушки, до забора... А если звук ты хоть произнесёшь, то этот звук от стенки оттолкнётся И эхом бесконечным отзовётся, - Так отвечал мальчишка-ученик, И за "пятёркой" приготовил он дневник.  </vt:lpstr>
      <vt:lpstr>Перша жінка космонавт</vt:lpstr>
      <vt:lpstr>Валентина Терешкова-перша жінка космонавт!</vt:lpstr>
      <vt:lpstr>Слайд 53</vt:lpstr>
      <vt:lpstr>Задача</vt:lpstr>
      <vt:lpstr>Вікторина</vt:lpstr>
      <vt:lpstr>Побажання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Ярослав Попов</cp:lastModifiedBy>
  <cp:revision>82</cp:revision>
  <dcterms:created xsi:type="dcterms:W3CDTF">2012-08-01T05:11:20Z</dcterms:created>
  <dcterms:modified xsi:type="dcterms:W3CDTF">2013-12-15T23:40:35Z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197715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