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8" r:id="rId3"/>
    <p:sldId id="257" r:id="rId4"/>
    <p:sldId id="259" r:id="rId5"/>
    <p:sldId id="269" r:id="rId6"/>
    <p:sldId id="271" r:id="rId7"/>
    <p:sldId id="263" r:id="rId8"/>
    <p:sldId id="265" r:id="rId9"/>
    <p:sldId id="264" r:id="rId10"/>
    <p:sldId id="266" r:id="rId11"/>
    <p:sldId id="267" r:id="rId12"/>
    <p:sldId id="268" r:id="rId13"/>
    <p:sldId id="260" r:id="rId14"/>
    <p:sldId id="26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F208B7-5D02-49F2-B64A-D5496B1329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F208B7-5D02-49F2-B64A-D5496B1329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F208B7-5D02-49F2-B64A-D5496B13293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33E-EB04-443E-BB3C-056366A80A7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08B7-5D02-49F2-B64A-D5496B13293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20233E-EB04-443E-BB3C-056366A80A7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F208B7-5D02-49F2-B64A-D5496B13293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929018" cy="2301240"/>
          </a:xfrm>
        </p:spPr>
        <p:txBody>
          <a:bodyPr/>
          <a:lstStyle/>
          <a:p>
            <a:r>
              <a:rPr lang="uk-UA" dirty="0" smtClean="0">
                <a:latin typeface="Bodoni Initials" pitchFamily="2" charset="0"/>
              </a:rPr>
              <a:t>Експресіонізм</a:t>
            </a:r>
            <a:endParaRPr lang="ru-RU" dirty="0">
              <a:latin typeface="Bodoni Initial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Напрямки модернізму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42910" y="4071942"/>
            <a:ext cx="7143800" cy="142876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000" dirty="0" err="1"/>
              <a:t>Виник</a:t>
            </a:r>
            <a:r>
              <a:rPr lang="ru-RU" sz="2000" dirty="0"/>
              <a:t> на </a:t>
            </a:r>
            <a:r>
              <a:rPr lang="ru-RU" sz="2000" dirty="0" err="1"/>
              <a:t>межі</a:t>
            </a:r>
            <a:r>
              <a:rPr lang="ru-RU" sz="2000" dirty="0"/>
              <a:t> ХІХ </a:t>
            </a:r>
            <a:r>
              <a:rPr lang="ru-RU" sz="2000" dirty="0" smtClean="0"/>
              <a:t>– ХХ ст. </a:t>
            </a:r>
            <a:r>
              <a:rPr lang="ru-RU" sz="2000" dirty="0"/>
              <a:t>З </a:t>
            </a:r>
            <a:r>
              <a:rPr lang="ru-RU" sz="2000" dirty="0" err="1" smtClean="0"/>
              <a:t>французької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err="1"/>
              <a:t>вираження</a:t>
            </a:r>
            <a:r>
              <a:rPr lang="ru-RU" sz="2000" dirty="0"/>
              <a:t>. </a:t>
            </a:r>
            <a:endParaRPr lang="ru-RU" sz="2000" dirty="0" smtClean="0"/>
          </a:p>
          <a:p>
            <a:pPr lvl="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000" dirty="0" smtClean="0"/>
              <a:t>«</a:t>
            </a:r>
            <a:r>
              <a:rPr lang="ru-RU" sz="2000" dirty="0" err="1"/>
              <a:t>Мистецтво</a:t>
            </a:r>
            <a:r>
              <a:rPr lang="ru-RU" sz="2000" dirty="0"/>
              <a:t> – не краса, а </a:t>
            </a:r>
            <a:r>
              <a:rPr lang="ru-RU" sz="2000" dirty="0" err="1"/>
              <a:t>експресія</a:t>
            </a:r>
            <a:r>
              <a:rPr lang="ru-RU" sz="2000" dirty="0"/>
              <a:t> – сила духовного </a:t>
            </a:r>
            <a:r>
              <a:rPr lang="ru-RU" sz="2000" dirty="0" err="1"/>
              <a:t>виразу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Я».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Briolin" pitchFamily="2" charset="0"/>
              </a:rPr>
              <a:t>Картини Олексія </a:t>
            </a:r>
            <a:r>
              <a:rPr lang="uk-UA" sz="3200" dirty="0" err="1" smtClean="0">
                <a:latin typeface="Briolin" pitchFamily="2" charset="0"/>
              </a:rPr>
              <a:t>Цвєлова</a:t>
            </a:r>
            <a:endParaRPr lang="ru-RU" sz="3200" dirty="0">
              <a:latin typeface="Briolin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Привид Марсу. Частина 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Мати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8645" y="1316038"/>
            <a:ext cx="3935698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29256" y="1285860"/>
            <a:ext cx="2747972" cy="37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Briolin" pitchFamily="2" charset="0"/>
              </a:rPr>
              <a:t>Картини Сильвестра </a:t>
            </a:r>
            <a:r>
              <a:rPr lang="uk-UA" sz="3200" dirty="0" err="1" smtClean="0">
                <a:latin typeface="Briolin" pitchFamily="2" charset="0"/>
              </a:rPr>
              <a:t>Сталоне</a:t>
            </a:r>
            <a:endParaRPr lang="ru-RU" sz="3200" dirty="0">
              <a:latin typeface="Briolin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3562" y="1926431"/>
            <a:ext cx="56292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785794"/>
            <a:ext cx="3553460" cy="51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20139" y="1600200"/>
            <a:ext cx="319952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Briolin" pitchFamily="2" charset="0"/>
              </a:rPr>
              <a:t>Експресіонізм</a:t>
            </a:r>
            <a:r>
              <a:rPr lang="ru-RU" sz="2800" dirty="0" smtClean="0">
                <a:latin typeface="Briolin" pitchFamily="2" charset="0"/>
              </a:rPr>
              <a:t> у </a:t>
            </a:r>
            <a:r>
              <a:rPr lang="ru-RU" sz="2800" dirty="0" err="1" smtClean="0">
                <a:latin typeface="Briolin" pitchFamily="2" charset="0"/>
              </a:rPr>
              <a:t>літературі</a:t>
            </a:r>
            <a:endParaRPr lang="ru-RU" sz="2800" dirty="0">
              <a:latin typeface="Briolin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Для </a:t>
            </a:r>
            <a:r>
              <a:rPr lang="uk-UA" dirty="0" smtClean="0"/>
              <a:t>експресіонізму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відображало</a:t>
            </a:r>
            <a:r>
              <a:rPr lang="ru-RU" dirty="0" smtClean="0"/>
              <a:t> </a:t>
            </a:r>
            <a:r>
              <a:rPr lang="ru-RU" dirty="0" err="1" smtClean="0"/>
              <a:t>свідомість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переживання</a:t>
            </a:r>
            <a:r>
              <a:rPr lang="ru-RU" dirty="0" smtClean="0"/>
              <a:t> та </a:t>
            </a:r>
            <a:r>
              <a:rPr lang="ru-RU" dirty="0" err="1" smtClean="0"/>
              <a:t>емоції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Метою </a:t>
            </a:r>
            <a:r>
              <a:rPr lang="uk-UA" dirty="0" smtClean="0"/>
              <a:t>експресіонізму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аспекти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без </a:t>
            </a:r>
            <a:r>
              <a:rPr lang="ru-RU" dirty="0" err="1" smtClean="0"/>
              <a:t>ідеалізації</a:t>
            </a:r>
            <a:r>
              <a:rPr lang="ru-RU" dirty="0" smtClean="0"/>
              <a:t>, </a:t>
            </a:r>
            <a:r>
              <a:rPr lang="ru-RU" dirty="0" err="1" smtClean="0"/>
              <a:t>однаково</a:t>
            </a:r>
            <a:r>
              <a:rPr lang="ru-RU" dirty="0" smtClean="0"/>
              <a:t> </a:t>
            </a:r>
            <a:r>
              <a:rPr lang="ru-RU" dirty="0" err="1" smtClean="0"/>
              <a:t>погані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гарні</a:t>
            </a:r>
            <a:r>
              <a:rPr lang="ru-RU" dirty="0" smtClean="0"/>
              <a:t>, </a:t>
            </a:r>
            <a:r>
              <a:rPr lang="ru-RU" dirty="0" err="1" smtClean="0"/>
              <a:t>підлі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шляхетні</a:t>
            </a:r>
            <a:r>
              <a:rPr lang="ru-RU" dirty="0" smtClean="0"/>
              <a:t>, </a:t>
            </a:r>
            <a:r>
              <a:rPr lang="ru-RU" dirty="0" err="1" smtClean="0"/>
              <a:t>злі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добрі</a:t>
            </a:r>
            <a:r>
              <a:rPr lang="ru-RU" dirty="0" smtClean="0"/>
              <a:t>, </a:t>
            </a:r>
            <a:r>
              <a:rPr lang="ru-RU" dirty="0" err="1" smtClean="0"/>
              <a:t>сумні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радісні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вони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виявом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духовності</a:t>
            </a:r>
            <a:r>
              <a:rPr lang="ru-RU" dirty="0" smtClean="0"/>
              <a:t>.. </a:t>
            </a:r>
          </a:p>
          <a:p>
            <a:endParaRPr lang="ru-RU" dirty="0" smtClean="0"/>
          </a:p>
          <a:p>
            <a:r>
              <a:rPr lang="ru-RU" dirty="0" smtClean="0"/>
              <a:t>Тим-то не краса, а </a:t>
            </a:r>
            <a:r>
              <a:rPr lang="ru-RU" dirty="0" err="1" smtClean="0"/>
              <a:t>експресія</a:t>
            </a:r>
            <a:r>
              <a:rPr lang="ru-RU" dirty="0" smtClean="0"/>
              <a:t>, - сила духовного </a:t>
            </a:r>
            <a:r>
              <a:rPr lang="ru-RU" dirty="0" err="1" smtClean="0"/>
              <a:t>виразу</a:t>
            </a:r>
            <a:r>
              <a:rPr lang="ru-RU" dirty="0" smtClean="0"/>
              <a:t> стала характеристичною </a:t>
            </a:r>
            <a:r>
              <a:rPr lang="ru-RU" dirty="0" err="1" smtClean="0"/>
              <a:t>властивістю</a:t>
            </a:r>
            <a:r>
              <a:rPr lang="ru-RU" dirty="0" smtClean="0"/>
              <a:t> </a:t>
            </a:r>
            <a:r>
              <a:rPr lang="ru-RU" dirty="0" err="1" smtClean="0"/>
              <a:t>естетики</a:t>
            </a:r>
            <a:r>
              <a:rPr lang="ru-RU" dirty="0" smtClean="0"/>
              <a:t> </a:t>
            </a:r>
            <a:r>
              <a:rPr lang="uk-UA" dirty="0" smtClean="0"/>
              <a:t>експресіонізму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Експресіонізм</a:t>
            </a:r>
            <a:r>
              <a:rPr lang="ru-RU" dirty="0" smtClean="0"/>
              <a:t> </a:t>
            </a:r>
            <a:r>
              <a:rPr lang="ru-RU" dirty="0" err="1" smtClean="0"/>
              <a:t>хотів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та весь </a:t>
            </a:r>
            <a:r>
              <a:rPr lang="ru-RU" dirty="0" err="1" smtClean="0"/>
              <a:t>земний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такими, </a:t>
            </a:r>
            <a:r>
              <a:rPr lang="ru-RU" dirty="0" err="1" smtClean="0"/>
              <a:t>якими</a:t>
            </a:r>
            <a:r>
              <a:rPr lang="ru-RU" dirty="0" smtClean="0"/>
              <a:t> вони </a:t>
            </a:r>
            <a:r>
              <a:rPr lang="ru-RU" dirty="0" err="1" smtClean="0"/>
              <a:t>є</a:t>
            </a:r>
            <a:r>
              <a:rPr lang="ru-RU" dirty="0" smtClean="0"/>
              <a:t> в </a:t>
            </a:r>
            <a:r>
              <a:rPr lang="ru-RU" dirty="0" err="1" smtClean="0"/>
              <a:t>дійсності</a:t>
            </a:r>
            <a:r>
              <a:rPr lang="ru-RU" dirty="0" smtClean="0"/>
              <a:t>, </a:t>
            </a:r>
            <a:r>
              <a:rPr lang="ru-RU" dirty="0" err="1" smtClean="0"/>
              <a:t>неприкрашеними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розбитими</a:t>
            </a:r>
            <a:r>
              <a:rPr lang="ru-RU" dirty="0" smtClean="0"/>
              <a:t> на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протиріччя</a:t>
            </a:r>
            <a:r>
              <a:rPr lang="ru-RU" dirty="0" smtClean="0"/>
              <a:t>, </a:t>
            </a:r>
            <a:r>
              <a:rPr lang="ru-RU" dirty="0" err="1" smtClean="0"/>
              <a:t>висвітлити</a:t>
            </a:r>
            <a:r>
              <a:rPr lang="ru-RU" dirty="0" smtClean="0"/>
              <a:t> </a:t>
            </a:r>
            <a:r>
              <a:rPr lang="ru-RU" dirty="0" err="1" smtClean="0"/>
              <a:t>глибинну</a:t>
            </a:r>
            <a:r>
              <a:rPr lang="ru-RU" dirty="0" smtClean="0"/>
              <a:t> </a:t>
            </a: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, </a:t>
            </a:r>
            <a:r>
              <a:rPr lang="ru-RU" dirty="0" err="1" smtClean="0"/>
              <a:t>заховану</a:t>
            </a:r>
            <a:r>
              <a:rPr lang="ru-RU" dirty="0" smtClean="0"/>
              <a:t> за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поверхнею</a:t>
            </a:r>
            <a:r>
              <a:rPr lang="ru-RU" dirty="0" smtClean="0"/>
              <a:t>, </a:t>
            </a:r>
            <a:r>
              <a:rPr lang="ru-RU" dirty="0" err="1" smtClean="0"/>
              <a:t>піднести</a:t>
            </a:r>
            <a:r>
              <a:rPr lang="ru-RU" dirty="0" smtClean="0"/>
              <a:t> у </a:t>
            </a:r>
            <a:r>
              <a:rPr lang="ru-RU" dirty="0" err="1" smtClean="0"/>
              <a:t>видимість</a:t>
            </a:r>
            <a:r>
              <a:rPr lang="ru-RU" dirty="0" smtClean="0"/>
              <a:t> </a:t>
            </a:r>
            <a:r>
              <a:rPr lang="ru-RU" dirty="0" err="1" smtClean="0"/>
              <a:t>невидиме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творчою</a:t>
            </a:r>
            <a:r>
              <a:rPr lang="ru-RU" dirty="0" smtClean="0"/>
              <a:t> метою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наблизитись</a:t>
            </a:r>
            <a:r>
              <a:rPr lang="ru-RU" dirty="0" smtClean="0"/>
              <a:t> до </a:t>
            </a:r>
            <a:r>
              <a:rPr lang="ru-RU" dirty="0" err="1" smtClean="0"/>
              <a:t>істотного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Briolin" pitchFamily="2" charset="0"/>
              </a:rPr>
              <a:t>Ознаки</a:t>
            </a:r>
            <a:r>
              <a:rPr lang="ru-RU" sz="3600" dirty="0" smtClean="0">
                <a:latin typeface="Briolin" pitchFamily="2" charset="0"/>
              </a:rPr>
              <a:t> стилю: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4676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1. </a:t>
            </a:r>
            <a:r>
              <a:rPr lang="ru-RU" sz="2000" dirty="0" err="1" smtClean="0"/>
              <a:t>Нервова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емоційність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ірраціональність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2. Символ. </a:t>
            </a:r>
          </a:p>
          <a:p>
            <a:pPr>
              <a:buNone/>
            </a:pPr>
            <a:r>
              <a:rPr lang="ru-RU" sz="2000" dirty="0" smtClean="0"/>
              <a:t>3. </a:t>
            </a:r>
            <a:r>
              <a:rPr lang="ru-RU" sz="2000" dirty="0" err="1" smtClean="0"/>
              <a:t>Гіпербола</a:t>
            </a:r>
            <a:r>
              <a:rPr lang="ru-RU" sz="2000" dirty="0" smtClean="0"/>
              <a:t>, гротеск (</a:t>
            </a:r>
            <a:r>
              <a:rPr lang="ru-RU" sz="2000" dirty="0" err="1" smtClean="0"/>
              <a:t>крикливі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засоби</a:t>
            </a:r>
            <a:r>
              <a:rPr lang="ru-RU" sz="2000" dirty="0" smtClean="0"/>
              <a:t>). </a:t>
            </a:r>
          </a:p>
          <a:p>
            <a:pPr>
              <a:buNone/>
            </a:pPr>
            <a:r>
              <a:rPr lang="ru-RU" sz="2000" dirty="0" smtClean="0"/>
              <a:t>4. </a:t>
            </a:r>
            <a:r>
              <a:rPr lang="ru-RU" sz="2000" dirty="0" err="1" smtClean="0"/>
              <a:t>Фрагментарність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плакатність</a:t>
            </a:r>
            <a:r>
              <a:rPr lang="ru-RU" sz="2000" dirty="0" smtClean="0"/>
              <a:t> письма, </a:t>
            </a:r>
            <a:r>
              <a:rPr lang="ru-RU" sz="2000" dirty="0" err="1" smtClean="0"/>
              <a:t>позбавленого</a:t>
            </a:r>
            <a:r>
              <a:rPr lang="ru-RU" sz="2000" dirty="0" smtClean="0"/>
              <a:t> прикрас. </a:t>
            </a:r>
          </a:p>
          <a:p>
            <a:pPr>
              <a:buNone/>
            </a:pPr>
            <a:r>
              <a:rPr lang="ru-RU" sz="2000" dirty="0" smtClean="0"/>
              <a:t>5. </a:t>
            </a:r>
            <a:r>
              <a:rPr lang="ru-RU" sz="2000" dirty="0" err="1" smtClean="0"/>
              <a:t>Тяжіння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абстракцій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6. </a:t>
            </a:r>
            <a:r>
              <a:rPr lang="ru-RU" sz="2000" dirty="0" err="1" smtClean="0"/>
              <a:t>Різноманітні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7. </a:t>
            </a:r>
            <a:r>
              <a:rPr lang="ru-RU" sz="2000" dirty="0" err="1" smtClean="0"/>
              <a:t>Естетизація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потворного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8. </a:t>
            </a:r>
            <a:r>
              <a:rPr lang="ru-RU" sz="2000" dirty="0" err="1" smtClean="0"/>
              <a:t>Нагромадження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всіляких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жахів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9. </a:t>
            </a:r>
            <a:r>
              <a:rPr lang="ru-RU" sz="2000" dirty="0" err="1" smtClean="0"/>
              <a:t>Поєднання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протилежних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явищ</a:t>
            </a:r>
            <a:r>
              <a:rPr lang="ru-RU" sz="2000" dirty="0" smtClean="0"/>
              <a:t>. </a:t>
            </a:r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4" name="Прямокутник 3"/>
          <p:cNvSpPr/>
          <p:nvPr/>
        </p:nvSpPr>
        <p:spPr>
          <a:xfrm>
            <a:off x="380329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ransition spd="slow">
    <p:split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11231"/>
            <a:ext cx="4857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Призентація</a:t>
            </a:r>
            <a:endParaRPr lang="uk-UA" sz="2000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uk-UA" sz="2000" dirty="0" smtClean="0">
                <a:effectLst>
                  <a:reflection blurRad="6350" stA="55000" endA="300" endPos="45500" dir="5400000" sy="-100000" algn="bl" rotWithShape="0"/>
                </a:effectLst>
              </a:rPr>
              <a:t>з</a:t>
            </a:r>
            <a:r>
              <a:rPr lang="uk-UA" sz="2000" dirty="0" smtClean="0">
                <a:effectLst>
                  <a:reflection blurRad="6350" stA="55000" endA="300" endPos="45500" dir="5400000" sy="-100000" algn="bl" rotWithShape="0"/>
                </a:effectLst>
              </a:rPr>
              <a:t> художньої культури</a:t>
            </a:r>
          </a:p>
          <a:p>
            <a:r>
              <a:rPr lang="uk-UA" sz="2000" dirty="0" smtClean="0">
                <a:effectLst>
                  <a:reflection blurRad="6350" stA="55000" endA="300" endPos="45500" dir="5400000" sy="-100000" algn="bl" rotWithShape="0"/>
                </a:effectLst>
              </a:rPr>
              <a:t>на тему : </a:t>
            </a:r>
            <a:br>
              <a:rPr lang="uk-UA" sz="2000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uk-UA" sz="20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“Художні</a:t>
            </a:r>
            <a:r>
              <a:rPr lang="uk-UA" sz="2000" dirty="0" smtClean="0">
                <a:effectLst>
                  <a:reflection blurRad="6350" stA="55000" endA="300" endPos="45500" dir="5400000" sy="-100000" algn="bl" rotWithShape="0"/>
                </a:effectLst>
              </a:rPr>
              <a:t> напрями ХХ ст..</a:t>
            </a:r>
            <a:r>
              <a:rPr lang="uk-UA" sz="20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Експресіонізм”</a:t>
            </a:r>
            <a:endParaRPr lang="uk-UA" sz="2000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uk-UA" sz="2000" dirty="0" smtClean="0">
                <a:effectLst>
                  <a:reflection blurRad="6350" stA="55000" endA="300" endPos="45500" dir="5400000" sy="-100000" algn="bl" rotWithShape="0"/>
                </a:effectLst>
              </a:rPr>
              <a:t>у</a:t>
            </a:r>
            <a:r>
              <a:rPr lang="uk-UA" sz="2000" dirty="0" smtClean="0">
                <a:effectLst>
                  <a:reflection blurRad="6350" stA="55000" endA="300" endPos="45500" dir="5400000" sy="-100000" algn="bl" rotWithShape="0"/>
                </a:effectLst>
              </a:rPr>
              <a:t>чениці 9-А класу</a:t>
            </a:r>
          </a:p>
          <a:p>
            <a:r>
              <a:rPr lang="uk-UA" sz="20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Таращанської</a:t>
            </a:r>
            <a:r>
              <a:rPr lang="uk-UA" sz="2000" dirty="0" smtClean="0">
                <a:effectLst>
                  <a:reflection blurRad="6350" stA="55000" endA="300" endPos="45500" dir="5400000" sy="-100000" algn="bl" rotWithShape="0"/>
                </a:effectLst>
              </a:rPr>
              <a:t> ЗОШ І-ІІІ ст. №2</a:t>
            </a:r>
          </a:p>
          <a:p>
            <a:r>
              <a:rPr lang="uk-UA" sz="2000" dirty="0" smtClean="0">
                <a:effectLst>
                  <a:reflection blurRad="6350" stA="55000" endA="300" endPos="45500" dir="5400000" sy="-100000" algn="bl" rotWithShape="0"/>
                </a:effectLst>
              </a:rPr>
              <a:t>Власюк Валерії</a:t>
            </a:r>
            <a:endParaRPr lang="uk-UA" sz="20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70648" cy="5857916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Представники</a:t>
            </a:r>
            <a:r>
              <a:rPr lang="ru-RU" sz="2800" dirty="0" smtClean="0"/>
              <a:t>: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Художники</a:t>
            </a:r>
            <a:r>
              <a:rPr lang="ru-RU" sz="2800" dirty="0" smtClean="0"/>
              <a:t>: </a:t>
            </a:r>
            <a:r>
              <a:rPr lang="ru-RU" sz="2800" dirty="0" err="1" smtClean="0"/>
              <a:t>Едвард</a:t>
            </a:r>
            <a:r>
              <a:rPr lang="ru-RU" sz="2800" dirty="0" smtClean="0"/>
              <a:t> Мунк, </a:t>
            </a:r>
            <a:r>
              <a:rPr lang="ru-RU" sz="2800" dirty="0" err="1" smtClean="0"/>
              <a:t>Вінсент</a:t>
            </a:r>
            <a:r>
              <a:rPr lang="ru-RU" sz="2800" dirty="0" smtClean="0"/>
              <a:t> Ван </a:t>
            </a:r>
            <a:r>
              <a:rPr lang="ru-RU" sz="2800" dirty="0" err="1" smtClean="0"/>
              <a:t>Гог</a:t>
            </a:r>
            <a:r>
              <a:rPr lang="ru-RU" sz="2800" dirty="0" smtClean="0"/>
              <a:t>, Поль Сезанн, Поль Гоген, </a:t>
            </a:r>
            <a:r>
              <a:rPr lang="ru-RU" sz="2800" dirty="0" err="1" smtClean="0"/>
              <a:t>Анрі</a:t>
            </a:r>
            <a:r>
              <a:rPr lang="ru-RU" sz="2800" dirty="0" smtClean="0"/>
              <a:t> </a:t>
            </a:r>
            <a:r>
              <a:rPr lang="ru-RU" sz="2800" dirty="0" err="1" smtClean="0"/>
              <a:t>Матіс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Театр</a:t>
            </a:r>
            <a:r>
              <a:rPr lang="ru-RU" sz="2800" dirty="0" smtClean="0"/>
              <a:t> : Г.Кайзер, Е </a:t>
            </a:r>
            <a:r>
              <a:rPr lang="ru-RU" sz="2800" dirty="0" err="1" smtClean="0"/>
              <a:t>Толлер</a:t>
            </a:r>
            <a:r>
              <a:rPr lang="ru-RU" sz="2800" dirty="0" smtClean="0"/>
              <a:t>, </a:t>
            </a:r>
            <a:r>
              <a:rPr lang="ru-RU" sz="2800" dirty="0" err="1" smtClean="0"/>
              <a:t>Е.Баргах</a:t>
            </a:r>
            <a:r>
              <a:rPr lang="ru-RU" sz="2800" dirty="0" smtClean="0"/>
              <a:t>, </a:t>
            </a:r>
            <a:r>
              <a:rPr lang="ru-RU" sz="2800" dirty="0" err="1" smtClean="0"/>
              <a:t>ранній</a:t>
            </a:r>
            <a:r>
              <a:rPr lang="ru-RU" sz="2800" dirty="0" smtClean="0"/>
              <a:t> Брехт.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err="1" smtClean="0"/>
              <a:t>Композитори</a:t>
            </a:r>
            <a:r>
              <a:rPr lang="ru-RU" sz="2800" dirty="0" smtClean="0"/>
              <a:t>: </a:t>
            </a:r>
            <a:r>
              <a:rPr lang="ru-RU" sz="2800" dirty="0" err="1" smtClean="0"/>
              <a:t>Ріхард</a:t>
            </a:r>
            <a:r>
              <a:rPr lang="ru-RU" sz="2800" dirty="0" smtClean="0"/>
              <a:t> Штраус.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err="1" smtClean="0"/>
              <a:t>Письменники</a:t>
            </a:r>
            <a:r>
              <a:rPr lang="ru-RU" sz="2800" dirty="0" smtClean="0"/>
              <a:t>: Стефан </a:t>
            </a:r>
            <a:r>
              <a:rPr lang="ru-RU" sz="2800" dirty="0" err="1" smtClean="0"/>
              <a:t>Ґеорге</a:t>
            </a:r>
            <a:r>
              <a:rPr lang="ru-RU" sz="2800" dirty="0" smtClean="0"/>
              <a:t>, Франц Кафка, </a:t>
            </a:r>
            <a:r>
              <a:rPr lang="ru-RU" sz="2800" dirty="0" err="1" smtClean="0"/>
              <a:t>В.Стефаник</a:t>
            </a:r>
            <a:r>
              <a:rPr lang="ru-RU" sz="2800" dirty="0" smtClean="0"/>
              <a:t>, </a:t>
            </a:r>
            <a:r>
              <a:rPr lang="ru-RU" sz="2800" dirty="0" err="1" smtClean="0"/>
              <a:t>Т.Осьмачка</a:t>
            </a:r>
            <a:r>
              <a:rPr lang="ru-RU" sz="2800" dirty="0" smtClean="0"/>
              <a:t>, </a:t>
            </a:r>
            <a:r>
              <a:rPr lang="ru-RU" sz="2800" dirty="0" err="1" smtClean="0"/>
              <a:t>М.Куліш</a:t>
            </a:r>
            <a:r>
              <a:rPr lang="ru-RU" sz="2800" dirty="0" smtClean="0"/>
              <a:t>, О.Довженко, </a:t>
            </a:r>
            <a:r>
              <a:rPr lang="ru-RU" sz="2800" dirty="0" err="1" smtClean="0"/>
              <a:t>Л.Курбас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err="1" smtClean="0">
                <a:latin typeface="Briolin" pitchFamily="2" charset="0"/>
              </a:rPr>
              <a:t>Експресіонізм</a:t>
            </a:r>
            <a:r>
              <a:rPr lang="ru-RU" sz="2000" dirty="0" smtClean="0">
                <a:latin typeface="Briolin" pitchFamily="2" charset="0"/>
              </a:rPr>
              <a:t> у </a:t>
            </a:r>
            <a:r>
              <a:rPr lang="ru-RU" sz="2000" dirty="0" err="1" smtClean="0">
                <a:latin typeface="Briolin" pitchFamily="2" charset="0"/>
              </a:rPr>
              <a:t>творах</a:t>
            </a:r>
            <a:r>
              <a:rPr lang="ru-RU" sz="2000" dirty="0" smtClean="0">
                <a:latin typeface="Briolin" pitchFamily="2" charset="0"/>
              </a:rPr>
              <a:t> </a:t>
            </a:r>
            <a:r>
              <a:rPr lang="ru-RU" sz="2000" dirty="0" err="1" smtClean="0">
                <a:latin typeface="Briolin" pitchFamily="2" charset="0"/>
              </a:rPr>
              <a:t>живопису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•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проявах</a:t>
            </a:r>
            <a:r>
              <a:rPr lang="ru-RU" dirty="0" smtClean="0"/>
              <a:t> </a:t>
            </a:r>
            <a:r>
              <a:rPr lang="ru-RU" dirty="0" err="1" smtClean="0"/>
              <a:t>експресіоністичний</a:t>
            </a:r>
            <a:r>
              <a:rPr lang="ru-RU" dirty="0" smtClean="0"/>
              <a:t> </a:t>
            </a:r>
            <a:r>
              <a:rPr lang="ru-RU" dirty="0" err="1" smtClean="0"/>
              <a:t>живопис</a:t>
            </a:r>
            <a:r>
              <a:rPr lang="ru-RU" dirty="0" smtClean="0"/>
              <a:t> </a:t>
            </a:r>
            <a:r>
              <a:rPr lang="ru-RU" dirty="0" err="1" smtClean="0"/>
              <a:t>ліричний</a:t>
            </a:r>
            <a:r>
              <a:rPr lang="ru-RU" dirty="0" smtClean="0"/>
              <a:t> та </a:t>
            </a:r>
            <a:r>
              <a:rPr lang="ru-RU" dirty="0" err="1" smtClean="0"/>
              <a:t>драматичний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• Предметом </a:t>
            </a:r>
            <a:r>
              <a:rPr lang="ru-RU" dirty="0" err="1" smtClean="0"/>
              <a:t>зображення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людські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момент </a:t>
            </a:r>
            <a:r>
              <a:rPr lang="ru-RU" dirty="0" err="1" smtClean="0"/>
              <a:t>найвищої</a:t>
            </a:r>
            <a:r>
              <a:rPr lang="ru-RU" dirty="0" smtClean="0"/>
              <a:t> </a:t>
            </a:r>
            <a:r>
              <a:rPr lang="ru-RU" dirty="0" err="1" smtClean="0"/>
              <a:t>напруги</a:t>
            </a:r>
            <a:r>
              <a:rPr lang="ru-RU" dirty="0" smtClean="0"/>
              <a:t>, особливо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болем</a:t>
            </a:r>
            <a:r>
              <a:rPr lang="ru-RU" dirty="0" smtClean="0"/>
              <a:t> та </a:t>
            </a:r>
            <a:r>
              <a:rPr lang="ru-RU" dirty="0" err="1" smtClean="0"/>
              <a:t>стражданням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живопис</a:t>
            </a:r>
            <a:r>
              <a:rPr lang="ru-RU" dirty="0" smtClean="0"/>
              <a:t> </a:t>
            </a:r>
            <a:r>
              <a:rPr lang="ru-RU" dirty="0" err="1" smtClean="0"/>
              <a:t>печалі</a:t>
            </a:r>
            <a:r>
              <a:rPr lang="ru-RU" dirty="0" smtClean="0"/>
              <a:t>, </a:t>
            </a:r>
            <a:r>
              <a:rPr lang="ru-RU" dirty="0" err="1" smtClean="0"/>
              <a:t>нещастя</a:t>
            </a:r>
            <a:r>
              <a:rPr lang="ru-RU" dirty="0" smtClean="0"/>
              <a:t> та страху,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пригнічують</a:t>
            </a:r>
            <a:r>
              <a:rPr lang="ru-RU" dirty="0" smtClean="0"/>
              <a:t> </a:t>
            </a:r>
            <a:r>
              <a:rPr lang="ru-RU" dirty="0" err="1" smtClean="0"/>
              <a:t>людство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надається</a:t>
            </a:r>
            <a:r>
              <a:rPr lang="ru-RU" dirty="0" smtClean="0"/>
              <a:t> </a:t>
            </a:r>
            <a:r>
              <a:rPr lang="ru-RU" dirty="0" err="1" smtClean="0"/>
              <a:t>грі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глядача</a:t>
            </a:r>
            <a:r>
              <a:rPr lang="ru-RU" dirty="0" smtClean="0"/>
              <a:t> </a:t>
            </a:r>
            <a:r>
              <a:rPr lang="ru-RU" dirty="0" err="1" smtClean="0"/>
              <a:t>зосереджено</a:t>
            </a:r>
            <a:r>
              <a:rPr lang="ru-RU" dirty="0" smtClean="0"/>
              <a:t> на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зображують</a:t>
            </a:r>
            <a:r>
              <a:rPr lang="ru-RU" dirty="0" smtClean="0"/>
              <a:t> </a:t>
            </a:r>
            <a:r>
              <a:rPr lang="ru-RU" dirty="0" err="1" smtClean="0"/>
              <a:t>дійові</a:t>
            </a:r>
            <a:r>
              <a:rPr lang="ru-RU" dirty="0" smtClean="0"/>
              <a:t> особи.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Чисті</a:t>
            </a:r>
            <a:r>
              <a:rPr lang="ru-RU" dirty="0" smtClean="0"/>
              <a:t> </a:t>
            </a:r>
            <a:r>
              <a:rPr lang="ru-RU" dirty="0" err="1" smtClean="0"/>
              <a:t>пейзажі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означені</a:t>
            </a:r>
            <a:r>
              <a:rPr lang="ru-RU" dirty="0" smtClean="0"/>
              <a:t> як «</a:t>
            </a:r>
            <a:r>
              <a:rPr lang="ru-RU" dirty="0" err="1" smtClean="0"/>
              <a:t>експресіоністичні</a:t>
            </a:r>
            <a:r>
              <a:rPr lang="ru-RU" dirty="0" smtClean="0"/>
              <a:t>», </a:t>
            </a:r>
            <a:r>
              <a:rPr lang="ru-RU" dirty="0" err="1" smtClean="0"/>
              <a:t>якщо</a:t>
            </a:r>
            <a:r>
              <a:rPr lang="ru-RU" dirty="0" smtClean="0"/>
              <a:t> вони,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манери</a:t>
            </a:r>
            <a:r>
              <a:rPr lang="ru-RU" dirty="0" smtClean="0"/>
              <a:t> та способу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, </a:t>
            </a:r>
            <a:r>
              <a:rPr lang="ru-RU" dirty="0" err="1" smtClean="0"/>
              <a:t>виражають</a:t>
            </a:r>
            <a:r>
              <a:rPr lang="ru-RU" dirty="0" smtClean="0"/>
              <a:t> </a:t>
            </a:r>
            <a:r>
              <a:rPr lang="ru-RU" dirty="0" err="1" smtClean="0"/>
              <a:t>людські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та </a:t>
            </a:r>
            <a:r>
              <a:rPr lang="ru-RU" dirty="0" err="1" smtClean="0"/>
              <a:t>емоції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latin typeface="Briolin" pitchFamily="2" charset="0"/>
              </a:rPr>
              <a:t>Едвард </a:t>
            </a:r>
            <a:r>
              <a:rPr lang="uk-UA" sz="2800" dirty="0" err="1" smtClean="0">
                <a:latin typeface="Briolin" pitchFamily="2" charset="0"/>
              </a:rPr>
              <a:t>Мунк</a:t>
            </a:r>
            <a:r>
              <a:rPr lang="uk-UA" sz="2800" dirty="0" smtClean="0">
                <a:latin typeface="Briolin" pitchFamily="2" charset="0"/>
              </a:rPr>
              <a:t>. </a:t>
            </a:r>
            <a:r>
              <a:rPr lang="uk-UA" sz="2800" dirty="0" smtClean="0"/>
              <a:t>Звертався до </a:t>
            </a:r>
            <a:r>
              <a:rPr lang="uk-UA" sz="2800" dirty="0" err="1" smtClean="0"/>
              <a:t>“вічних”</a:t>
            </a:r>
            <a:r>
              <a:rPr lang="uk-UA" sz="2800" dirty="0" smtClean="0"/>
              <a:t> тем самотності, згасання, смерті.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21041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14942" y="6072206"/>
            <a:ext cx="3681386" cy="35719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Крик. 1893 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034" y="4143380"/>
            <a:ext cx="3643338" cy="235745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dirty="0" err="1" smtClean="0">
                <a:latin typeface="+mj-lt"/>
                <a:ea typeface="+mj-ea"/>
                <a:cs typeface="+mj-cs"/>
              </a:rPr>
              <a:t>Розпливчатість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обрисів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і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ліній</a:t>
            </a:r>
            <a:r>
              <a:rPr lang="ru-RU" sz="2000" dirty="0">
                <a:latin typeface="+mj-lt"/>
                <a:ea typeface="+mj-ea"/>
                <a:cs typeface="+mj-cs"/>
              </a:rPr>
              <a:t>;</a:t>
            </a:r>
          </a:p>
          <a:p>
            <a:pPr lvl="0">
              <a:spcBef>
                <a:spcPct val="0"/>
              </a:spcBef>
            </a:pPr>
            <a:r>
              <a:rPr lang="ru-RU" sz="2000" dirty="0" err="1">
                <a:latin typeface="+mj-lt"/>
                <a:ea typeface="+mj-ea"/>
                <a:cs typeface="+mj-cs"/>
              </a:rPr>
              <a:t>особлива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експресія</a:t>
            </a:r>
            <a:r>
              <a:rPr lang="ru-RU" sz="2000" dirty="0">
                <a:latin typeface="+mj-lt"/>
                <a:ea typeface="+mj-ea"/>
                <a:cs typeface="+mj-cs"/>
              </a:rPr>
              <a:t>;</a:t>
            </a:r>
          </a:p>
          <a:p>
            <a:pPr lvl="0">
              <a:spcBef>
                <a:spcPct val="0"/>
              </a:spcBef>
            </a:pPr>
            <a:r>
              <a:rPr lang="ru-RU" sz="2000" dirty="0" err="1">
                <a:latin typeface="+mj-lt"/>
                <a:ea typeface="+mj-ea"/>
                <a:cs typeface="+mj-cs"/>
              </a:rPr>
              <a:t>гра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з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кольорами</a:t>
            </a:r>
            <a:r>
              <a:rPr lang="ru-RU" sz="2000" dirty="0">
                <a:latin typeface="+mj-lt"/>
                <a:ea typeface="+mj-ea"/>
                <a:cs typeface="+mj-cs"/>
              </a:rPr>
              <a:t>,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неповторний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колорит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посилюють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в картинах художника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трагічне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звучання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.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Conkordia" pitchFamily="2" charset="0"/>
              </a:rPr>
              <a:t>Перуанська мумія</a:t>
            </a:r>
            <a:endParaRPr lang="ru-RU" sz="3600" dirty="0">
              <a:latin typeface="Conkordia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86380" y="1571612"/>
            <a:ext cx="2476503" cy="478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6854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>
                <a:latin typeface="Conkordia" pitchFamily="2" charset="0"/>
              </a:rPr>
              <a:t>Мумія в музеї Флоренції (Італія)</a:t>
            </a:r>
            <a:endParaRPr lang="ru-RU" sz="3600" dirty="0">
              <a:latin typeface="Conkordia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4810" y="2071678"/>
            <a:ext cx="447213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36854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8496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Briolin" pitchFamily="2" charset="0"/>
              </a:rPr>
              <a:t>Картини Е.</a:t>
            </a:r>
            <a:r>
              <a:rPr lang="uk-UA" sz="3600" dirty="0" err="1" smtClean="0">
                <a:latin typeface="Briolin" pitchFamily="2" charset="0"/>
              </a:rPr>
              <a:t>Мунка</a:t>
            </a:r>
            <a:endParaRPr lang="ru-RU" sz="3600" dirty="0">
              <a:latin typeface="Briolin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Мадонна. 1895 р.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Вампір. 1897 р.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428736"/>
            <a:ext cx="2890625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7791" y="1316038"/>
            <a:ext cx="4270242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err="1" smtClean="0">
                <a:latin typeface="Briolin" pitchFamily="2" charset="0"/>
              </a:rPr>
              <a:t>Егон</a:t>
            </a:r>
            <a:r>
              <a:rPr lang="uk-UA" sz="3200" dirty="0" smtClean="0">
                <a:latin typeface="Briolin" pitchFamily="2" charset="0"/>
              </a:rPr>
              <a:t> </a:t>
            </a:r>
            <a:r>
              <a:rPr lang="uk-UA" sz="3200" dirty="0" err="1" smtClean="0">
                <a:latin typeface="Briolin" pitchFamily="2" charset="0"/>
              </a:rPr>
              <a:t>Шиле</a:t>
            </a:r>
            <a:r>
              <a:rPr lang="uk-UA" sz="3200" dirty="0" smtClean="0">
                <a:latin typeface="Briolin" pitchFamily="2" charset="0"/>
              </a:rPr>
              <a:t> – яскравий представник експресіонізму в живописі.</a:t>
            </a:r>
            <a:endParaRPr lang="ru-RU" sz="3200" dirty="0">
              <a:latin typeface="Briolin" pitchFamily="2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428868"/>
            <a:ext cx="2197471" cy="268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Briolin" pitchFamily="2" charset="0"/>
              </a:rPr>
              <a:t>Картини </a:t>
            </a:r>
            <a:r>
              <a:rPr lang="uk-UA" sz="3200" dirty="0" err="1" smtClean="0">
                <a:latin typeface="Briolin" pitchFamily="2" charset="0"/>
              </a:rPr>
              <a:t>Егона</a:t>
            </a:r>
            <a:r>
              <a:rPr lang="uk-UA" sz="3200" dirty="0" smtClean="0">
                <a:latin typeface="Briolin" pitchFamily="2" charset="0"/>
              </a:rPr>
              <a:t> </a:t>
            </a:r>
            <a:r>
              <a:rPr lang="uk-UA" sz="3200" dirty="0" err="1" smtClean="0">
                <a:latin typeface="Briolin" pitchFamily="2" charset="0"/>
              </a:rPr>
              <a:t>Шиле</a:t>
            </a:r>
            <a:endParaRPr lang="ru-RU" sz="3200" dirty="0">
              <a:latin typeface="Briolin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642918"/>
            <a:ext cx="4040188" cy="838200"/>
          </a:xfrm>
        </p:spPr>
        <p:txBody>
          <a:bodyPr>
            <a:normAutofit/>
          </a:bodyPr>
          <a:lstStyle/>
          <a:p>
            <a:r>
              <a:rPr lang="uk-UA" dirty="0" smtClean="0"/>
              <a:t>Смерть і дівчина. 1915 р.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Агонія. 1912 р.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33" y="1643050"/>
            <a:ext cx="4173155" cy="35769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394525"/>
            <a:ext cx="4289425" cy="37847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325</TotalTime>
  <Words>417</Words>
  <Application>Microsoft Office PowerPoint</Application>
  <PresentationFormat>Екран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Валка</vt:lpstr>
      <vt:lpstr>Експресіонізм</vt:lpstr>
      <vt:lpstr>Представники:   Художники: Едвард Мунк, Вінсент Ван Гог, Поль Сезанн, Поль Гоген, Анрі Матіс.   Театр : Г.Кайзер, Е Толлер, Е.Баргах, ранній Брехт.   Композитори: Ріхард Штраус.   Письменники: Стефан Ґеорге, Франц Кафка, В.Стефаник, Т.Осьмачка, М.Куліш, О.Довженко, Л.Курбас.</vt:lpstr>
      <vt:lpstr>Експресіонізм у творах живопису </vt:lpstr>
      <vt:lpstr>Едвард Мунк. Звертався до “вічних” тем самотності, згасання, смерті.</vt:lpstr>
      <vt:lpstr>Перуанська мумія</vt:lpstr>
      <vt:lpstr>Мумія в музеї Флоренції (Італія)</vt:lpstr>
      <vt:lpstr>Картини Е.Мунка</vt:lpstr>
      <vt:lpstr>Егон Шиле – яскравий представник експресіонізму в живописі.</vt:lpstr>
      <vt:lpstr>Картини Егона Шиле</vt:lpstr>
      <vt:lpstr>Картини Олексія Цвєлова</vt:lpstr>
      <vt:lpstr>Картини Сильвестра Сталоне</vt:lpstr>
      <vt:lpstr>Слайд 12</vt:lpstr>
      <vt:lpstr>Експресіонізм у літературі</vt:lpstr>
      <vt:lpstr>Ознаки стилю:  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Користувач Windows</cp:lastModifiedBy>
  <cp:revision>33</cp:revision>
  <dcterms:created xsi:type="dcterms:W3CDTF">2011-04-05T16:57:23Z</dcterms:created>
  <dcterms:modified xsi:type="dcterms:W3CDTF">2014-04-16T15:54:06Z</dcterms:modified>
</cp:coreProperties>
</file>