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20.04.2015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0;&#1076;&#1084;&#1080;&#1085;&#1080;&#1089;&#1090;&#1088;&#1072;&#1090;&#1086;&#1088;\Downloads\Bhangra_Empire__Warrior_Bhangra_2014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0;&#1076;&#1084;&#1080;&#1085;&#1080;&#1089;&#1090;&#1088;&#1072;&#1090;&#1086;&#1088;\Downloads\Indiysky_tanets.mp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27.jpeg"/><Relationship Id="rId10" Type="http://schemas.openxmlformats.org/officeDocument/2006/relationships/image" Target="../media/image7.jpeg"/><Relationship Id="rId4" Type="http://schemas.openxmlformats.org/officeDocument/2006/relationships/image" Target="../media/image10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357826"/>
            <a:ext cx="8229600" cy="1143000"/>
          </a:xfrm>
        </p:spPr>
        <p:txBody>
          <a:bodyPr>
            <a:noAutofit/>
          </a:bodyPr>
          <a:lstStyle/>
          <a:p>
            <a:r>
              <a:rPr lang="uk-UA" sz="7600" dirty="0" smtClean="0">
                <a:solidFill>
                  <a:srgbClr val="FF0000"/>
                </a:solidFill>
                <a:latin typeface="Gabriola" pitchFamily="82" charset="0"/>
                <a:cs typeface="Arabic Typesetting" pitchFamily="66" charset="-78"/>
              </a:rPr>
              <a:t>Індійський танець</a:t>
            </a:r>
            <a:endParaRPr lang="ru-RU" sz="7600" dirty="0">
              <a:solidFill>
                <a:srgbClr val="FF0000"/>
              </a:solidFill>
              <a:latin typeface="Gabriola" pitchFamily="82" charset="0"/>
              <a:cs typeface="Arabic Typesetting" pitchFamily="66" charset="-78"/>
            </a:endParaRPr>
          </a:p>
        </p:txBody>
      </p:sp>
      <p:pic>
        <p:nvPicPr>
          <p:cNvPr id="5" name="Содержимое 4" descr="odissi-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42852"/>
            <a:ext cx="6215106" cy="414624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Содержимое 5" descr="93588701_6160shoba1__1__kakie_ona_hastuy_derzhit_YA_tolko_seychas_zametila__u_neyo_odna_ruka__Katakamukha_vtoraya__Mrigashirsh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357222" y="1214422"/>
            <a:ext cx="4184225" cy="5857916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hangra_Empire__Warrior_Bhangra_2014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038600" cy="6858000"/>
          </a:xfrm>
          <a:solidFill>
            <a:srgbClr val="FF0066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rgbClr val="FFFF00"/>
                </a:solidFill>
                <a:latin typeface="Gabriola" pitchFamily="82" charset="0"/>
              </a:rPr>
              <a:t>Зі</a:t>
            </a:r>
            <a:r>
              <a:rPr lang="ru-RU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Gabriola" pitchFamily="82" charset="0"/>
              </a:rPr>
              <a:t>всіх</a:t>
            </a:r>
            <a:r>
              <a:rPr lang="ru-RU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Gabriola" pitchFamily="82" charset="0"/>
              </a:rPr>
              <a:t>народних</a:t>
            </a:r>
            <a:r>
              <a:rPr lang="ru-RU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Gabriola" pitchFamily="82" charset="0"/>
              </a:rPr>
              <a:t>танців</a:t>
            </a:r>
            <a:r>
              <a:rPr lang="ru-RU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Gabriola" pitchFamily="82" charset="0"/>
              </a:rPr>
              <a:t>пенджабська</a:t>
            </a:r>
            <a:r>
              <a:rPr lang="ru-RU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Gabriola" pitchFamily="82" charset="0"/>
              </a:rPr>
              <a:t>бхангра</a:t>
            </a:r>
            <a:r>
              <a:rPr lang="ru-RU" i="1" dirty="0" smtClean="0">
                <a:solidFill>
                  <a:srgbClr val="FFFF00"/>
                </a:solidFill>
                <a:latin typeface="Gabriola" pitchFamily="82" charset="0"/>
              </a:rPr>
              <a:t> - </a:t>
            </a:r>
            <a:r>
              <a:rPr lang="ru-RU" i="1" dirty="0" err="1" smtClean="0">
                <a:solidFill>
                  <a:srgbClr val="FFFF00"/>
                </a:solidFill>
                <a:latin typeface="Gabriola" pitchFamily="82" charset="0"/>
              </a:rPr>
              <a:t>найшвидший</a:t>
            </a:r>
            <a:r>
              <a:rPr lang="ru-RU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Gabriola" pitchFamily="82" charset="0"/>
              </a:rPr>
              <a:t>і</a:t>
            </a:r>
            <a:r>
              <a:rPr lang="ru-RU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Gabriola" pitchFamily="82" charset="0"/>
              </a:rPr>
              <a:t>запалювальний</a:t>
            </a:r>
            <a:r>
              <a:rPr lang="ru-RU" i="1" dirty="0" smtClean="0">
                <a:solidFill>
                  <a:srgbClr val="FFFF00"/>
                </a:solidFill>
                <a:latin typeface="Gabriola" pitchFamily="82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Він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починається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в </a:t>
            </a:r>
            <a:r>
              <a:rPr lang="ru-RU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повільному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темпі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, </a:t>
            </a:r>
            <a:r>
              <a:rPr lang="ru-RU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який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стрімко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наростає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Під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енергійні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вигуки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чоловіка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 в </a:t>
            </a: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яскравих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 тюрбанах </a:t>
            </a: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нахиляються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 вперед </a:t>
            </a: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і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 назад, </a:t>
            </a: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високо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підстрибують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і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перевертаються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 в </a:t>
            </a:r>
            <a:r>
              <a:rPr lang="ru-RU" i="1" dirty="0" err="1" smtClean="0">
                <a:solidFill>
                  <a:srgbClr val="92D050"/>
                </a:solidFill>
                <a:latin typeface="Gabriola" pitchFamily="82" charset="0"/>
              </a:rPr>
              <a:t>повітрі</a:t>
            </a:r>
            <a:r>
              <a:rPr lang="ru-RU" i="1" dirty="0" smtClean="0">
                <a:solidFill>
                  <a:srgbClr val="92D050"/>
                </a:solidFill>
                <a:latin typeface="Gabriola" pitchFamily="82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rgbClr val="00B0F0"/>
                </a:solidFill>
                <a:latin typeface="Gabriola" pitchFamily="82" charset="0"/>
              </a:rPr>
              <a:t>Одночасно</a:t>
            </a:r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latin typeface="Gabriola" pitchFamily="82" charset="0"/>
              </a:rPr>
              <a:t>бхангру</a:t>
            </a:r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latin typeface="Gabriola" pitchFamily="82" charset="0"/>
              </a:rPr>
              <a:t>можуть</a:t>
            </a:r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latin typeface="Gabriola" pitchFamily="82" charset="0"/>
              </a:rPr>
              <a:t>виконувати</a:t>
            </a:r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latin typeface="Gabriola" pitchFamily="82" charset="0"/>
              </a:rPr>
              <a:t>більше</a:t>
            </a:r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latin typeface="Gabriola" pitchFamily="82" charset="0"/>
              </a:rPr>
              <a:t>двохсот</a:t>
            </a:r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latin typeface="Gabriola" pitchFamily="82" charset="0"/>
              </a:rPr>
              <a:t>чоловік</a:t>
            </a:r>
            <a:r>
              <a:rPr lang="ru-RU" i="1" dirty="0" smtClean="0">
                <a:solidFill>
                  <a:srgbClr val="00B0F0"/>
                </a:solidFill>
                <a:latin typeface="Gabriola" pitchFamily="82" charset="0"/>
              </a:rPr>
              <a:t>.</a:t>
            </a:r>
            <a:endParaRPr lang="ru-RU" dirty="0">
              <a:solidFill>
                <a:srgbClr val="00B0F0"/>
              </a:solidFill>
              <a:latin typeface="Gabriola" pitchFamily="82" charset="0"/>
            </a:endParaRPr>
          </a:p>
        </p:txBody>
      </p:sp>
      <p:pic>
        <p:nvPicPr>
          <p:cNvPr id="5" name="Рисунок 4" descr="republ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0"/>
            <a:ext cx="5655638" cy="37147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India_bi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000372"/>
            <a:ext cx="5611855" cy="420889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0"/>
            <a:ext cx="4038600" cy="6858000"/>
          </a:xfrm>
          <a:solidFill>
            <a:srgbClr val="99FF33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800" i="1" dirty="0" err="1" smtClean="0">
                <a:solidFill>
                  <a:srgbClr val="00B050"/>
                </a:solidFill>
                <a:latin typeface="Gabriola" pitchFamily="82" charset="0"/>
              </a:rPr>
              <a:t>Біху</a:t>
            </a:r>
            <a:r>
              <a:rPr lang="ru-RU" sz="38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800" i="1" dirty="0" err="1" smtClean="0">
                <a:solidFill>
                  <a:srgbClr val="00B050"/>
                </a:solidFill>
                <a:latin typeface="Gabriola" pitchFamily="82" charset="0"/>
              </a:rPr>
              <a:t>Біху</a:t>
            </a:r>
            <a:r>
              <a:rPr lang="ru-RU" sz="3800" i="1" dirty="0" smtClean="0">
                <a:solidFill>
                  <a:srgbClr val="00B050"/>
                </a:solidFill>
                <a:latin typeface="Gabriola" pitchFamily="82" charset="0"/>
              </a:rPr>
              <a:t> - </a:t>
            </a:r>
            <a:r>
              <a:rPr lang="ru-RU" sz="3800" i="1" dirty="0" err="1" smtClean="0">
                <a:solidFill>
                  <a:srgbClr val="00B050"/>
                </a:solidFill>
                <a:latin typeface="Gabriola" pitchFamily="82" charset="0"/>
              </a:rPr>
              <a:t>танець</a:t>
            </a:r>
            <a:r>
              <a:rPr lang="ru-RU" sz="38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800" i="1" dirty="0" err="1" smtClean="0">
                <a:solidFill>
                  <a:srgbClr val="00B050"/>
                </a:solidFill>
                <a:latin typeface="Gabriola" pitchFamily="82" charset="0"/>
              </a:rPr>
              <a:t>щастя</a:t>
            </a:r>
            <a:r>
              <a:rPr lang="ru-RU" sz="3800" i="1" dirty="0" smtClean="0">
                <a:solidFill>
                  <a:srgbClr val="00B050"/>
                </a:solidFill>
                <a:latin typeface="Gabriola" pitchFamily="82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3800" i="1" dirty="0" err="1" smtClean="0">
                <a:solidFill>
                  <a:srgbClr val="FF0066"/>
                </a:solidFill>
                <a:latin typeface="Gabriola" pitchFamily="82" charset="0"/>
              </a:rPr>
              <a:t>Під</a:t>
            </a:r>
            <a:r>
              <a:rPr lang="ru-RU" sz="3800" i="1" dirty="0" smtClean="0">
                <a:solidFill>
                  <a:srgbClr val="FF0066"/>
                </a:solidFill>
                <a:latin typeface="Gabriola" pitchFamily="82" charset="0"/>
              </a:rPr>
              <a:t> </a:t>
            </a:r>
            <a:r>
              <a:rPr lang="ru-RU" sz="3800" i="1" dirty="0" err="1" smtClean="0">
                <a:solidFill>
                  <a:srgbClr val="FF0066"/>
                </a:solidFill>
                <a:latin typeface="Gabriola" pitchFamily="82" charset="0"/>
              </a:rPr>
              <a:t>акомпанемент</a:t>
            </a:r>
            <a:r>
              <a:rPr lang="ru-RU" sz="3800" i="1" dirty="0" smtClean="0">
                <a:solidFill>
                  <a:srgbClr val="FF0066"/>
                </a:solidFill>
                <a:latin typeface="Gabriola" pitchFamily="82" charset="0"/>
              </a:rPr>
              <a:t> </a:t>
            </a:r>
            <a:r>
              <a:rPr lang="ru-RU" sz="3800" i="1" dirty="0" err="1" smtClean="0">
                <a:solidFill>
                  <a:srgbClr val="FF0066"/>
                </a:solidFill>
                <a:latin typeface="Gabriola" pitchFamily="82" charset="0"/>
              </a:rPr>
              <a:t>ударів</a:t>
            </a:r>
            <a:r>
              <a:rPr lang="ru-RU" sz="3800" i="1" dirty="0" smtClean="0">
                <a:solidFill>
                  <a:srgbClr val="FF0066"/>
                </a:solidFill>
                <a:latin typeface="Gabriola" pitchFamily="82" charset="0"/>
              </a:rPr>
              <a:t> </a:t>
            </a:r>
            <a:r>
              <a:rPr lang="ru-RU" sz="3800" i="1" dirty="0" err="1" smtClean="0">
                <a:solidFill>
                  <a:srgbClr val="FF0066"/>
                </a:solidFill>
                <a:latin typeface="Gabriola" pitchFamily="82" charset="0"/>
              </a:rPr>
              <a:t>розщеплених</a:t>
            </a:r>
            <a:r>
              <a:rPr lang="ru-RU" sz="3800" i="1" dirty="0" smtClean="0">
                <a:solidFill>
                  <a:srgbClr val="FF0066"/>
                </a:solidFill>
                <a:latin typeface="Gabriola" pitchFamily="82" charset="0"/>
              </a:rPr>
              <a:t> </a:t>
            </a:r>
            <a:r>
              <a:rPr lang="ru-RU" sz="3800" i="1" dirty="0" err="1" smtClean="0">
                <a:solidFill>
                  <a:srgbClr val="FF0066"/>
                </a:solidFill>
                <a:latin typeface="Gabriola" pitchFamily="82" charset="0"/>
              </a:rPr>
              <a:t>бамбукових</a:t>
            </a:r>
            <a:r>
              <a:rPr lang="ru-RU" sz="3800" i="1" dirty="0" smtClean="0">
                <a:solidFill>
                  <a:srgbClr val="FF0066"/>
                </a:solidFill>
                <a:latin typeface="Gabriola" pitchFamily="82" charset="0"/>
              </a:rPr>
              <a:t> стебел </a:t>
            </a:r>
            <a:r>
              <a:rPr lang="ru-RU" sz="3800" i="1" dirty="0" err="1" smtClean="0">
                <a:solidFill>
                  <a:srgbClr val="FF0066"/>
                </a:solidFill>
                <a:latin typeface="Gabriola" pitchFamily="82" charset="0"/>
              </a:rPr>
              <a:t>жінки</a:t>
            </a:r>
            <a:r>
              <a:rPr lang="ru-RU" sz="3800" i="1" dirty="0" smtClean="0">
                <a:solidFill>
                  <a:srgbClr val="FF0066"/>
                </a:solidFill>
                <a:latin typeface="Gabriola" pitchFamily="82" charset="0"/>
              </a:rPr>
              <a:t> в </a:t>
            </a:r>
            <a:r>
              <a:rPr lang="ru-RU" sz="3800" i="1" dirty="0" err="1" smtClean="0">
                <a:solidFill>
                  <a:srgbClr val="FF0066"/>
                </a:solidFill>
                <a:latin typeface="Gabriola" pitchFamily="82" charset="0"/>
              </a:rPr>
              <a:t>різноколірних</a:t>
            </a:r>
            <a:r>
              <a:rPr lang="ru-RU" sz="3800" i="1" dirty="0" smtClean="0">
                <a:solidFill>
                  <a:srgbClr val="FF0066"/>
                </a:solidFill>
                <a:latin typeface="Gabriola" pitchFamily="82" charset="0"/>
              </a:rPr>
              <a:t> </a:t>
            </a:r>
            <a:r>
              <a:rPr lang="ru-RU" sz="3800" i="1" dirty="0" err="1" smtClean="0">
                <a:solidFill>
                  <a:srgbClr val="FF0066"/>
                </a:solidFill>
                <a:latin typeface="Gabriola" pitchFamily="82" charset="0"/>
              </a:rPr>
              <a:t>сарі</a:t>
            </a:r>
            <a:r>
              <a:rPr lang="ru-RU" sz="3800" i="1" dirty="0" smtClean="0">
                <a:solidFill>
                  <a:srgbClr val="FF0066"/>
                </a:solidFill>
                <a:latin typeface="Gabriola" pitchFamily="82" charset="0"/>
              </a:rPr>
              <a:t> </a:t>
            </a:r>
            <a:r>
              <a:rPr lang="ru-RU" sz="3800" i="1" dirty="0" err="1" smtClean="0">
                <a:solidFill>
                  <a:srgbClr val="FF0066"/>
                </a:solidFill>
                <a:latin typeface="Gabriola" pitchFamily="82" charset="0"/>
              </a:rPr>
              <a:t>утворюють</a:t>
            </a:r>
            <a:r>
              <a:rPr lang="ru-RU" sz="3800" i="1" dirty="0" smtClean="0">
                <a:solidFill>
                  <a:srgbClr val="FF0066"/>
                </a:solidFill>
                <a:latin typeface="Gabriola" pitchFamily="82" charset="0"/>
              </a:rPr>
              <a:t> круги </a:t>
            </a:r>
            <a:r>
              <a:rPr lang="ru-RU" sz="3800" i="1" dirty="0" err="1" smtClean="0">
                <a:solidFill>
                  <a:srgbClr val="FF0066"/>
                </a:solidFill>
                <a:latin typeface="Gabriola" pitchFamily="82" charset="0"/>
              </a:rPr>
              <a:t>і</a:t>
            </a:r>
            <a:r>
              <a:rPr lang="ru-RU" sz="3800" i="1" dirty="0" smtClean="0">
                <a:solidFill>
                  <a:srgbClr val="FF0066"/>
                </a:solidFill>
                <a:latin typeface="Gabriola" pitchFamily="82" charset="0"/>
              </a:rPr>
              <a:t> «</a:t>
            </a:r>
            <a:r>
              <a:rPr lang="ru-RU" sz="3800" i="1" dirty="0" err="1" smtClean="0">
                <a:solidFill>
                  <a:srgbClr val="FF0066"/>
                </a:solidFill>
                <a:latin typeface="Gabriola" pitchFamily="82" charset="0"/>
              </a:rPr>
              <a:t>вісімки</a:t>
            </a:r>
            <a:r>
              <a:rPr lang="ru-RU" sz="3800" i="1" dirty="0" smtClean="0">
                <a:solidFill>
                  <a:srgbClr val="FF0066"/>
                </a:solidFill>
                <a:latin typeface="Gabriola" pitchFamily="82" charset="0"/>
              </a:rPr>
              <a:t>».</a:t>
            </a:r>
          </a:p>
          <a:p>
            <a:pPr>
              <a:buFont typeface="Wingdings" pitchFamily="2" charset="2"/>
              <a:buChar char="v"/>
            </a:pPr>
            <a:r>
              <a:rPr lang="ru-RU" sz="3800" i="1" dirty="0" err="1" smtClean="0">
                <a:solidFill>
                  <a:srgbClr val="FF0000"/>
                </a:solidFill>
                <a:latin typeface="Gabriola" pitchFamily="82" charset="0"/>
              </a:rPr>
              <a:t>Окремою</a:t>
            </a:r>
            <a:r>
              <a:rPr lang="ru-RU" sz="3800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800" i="1" dirty="0" err="1" smtClean="0">
                <a:solidFill>
                  <a:srgbClr val="FF0000"/>
                </a:solidFill>
                <a:latin typeface="Gabriola" pitchFamily="82" charset="0"/>
              </a:rPr>
              <a:t>групою</a:t>
            </a:r>
            <a:r>
              <a:rPr lang="ru-RU" sz="3800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800" i="1" dirty="0" err="1" smtClean="0">
                <a:solidFill>
                  <a:srgbClr val="FF0000"/>
                </a:solidFill>
                <a:latin typeface="Gabriola" pitchFamily="82" charset="0"/>
              </a:rPr>
              <a:t>тримаються</a:t>
            </a:r>
            <a:r>
              <a:rPr lang="ru-RU" sz="3800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800" i="1" dirty="0" err="1" smtClean="0">
                <a:solidFill>
                  <a:srgbClr val="FF0000"/>
                </a:solidFill>
                <a:latin typeface="Gabriola" pitchFamily="82" charset="0"/>
              </a:rPr>
              <a:t>чоловіки</a:t>
            </a:r>
            <a:r>
              <a:rPr lang="ru-RU" sz="3800" i="1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  <a:endParaRPr lang="ru-RU" sz="38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5" name="Рисунок 4" descr="bhangradancersfrompun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12" y="2714620"/>
            <a:ext cx="6096000" cy="44862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punjabicul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-571528"/>
            <a:ext cx="6114129" cy="415081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038600" cy="6858000"/>
          </a:xfrm>
          <a:solidFill>
            <a:srgbClr val="CCFF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rgbClr val="C00000"/>
                </a:solidFill>
                <a:latin typeface="Gabriola" pitchFamily="82" charset="0"/>
              </a:rPr>
              <a:t>Чхау</a:t>
            </a:r>
            <a:r>
              <a:rPr lang="ru-RU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latin typeface="Gabriola" pitchFamily="82" charset="0"/>
              </a:rPr>
              <a:t>Чхау</a:t>
            </a:r>
            <a:r>
              <a:rPr lang="ru-RU" i="1" dirty="0" smtClean="0">
                <a:solidFill>
                  <a:srgbClr val="C00000"/>
                </a:solidFill>
                <a:latin typeface="Gabriola" pitchFamily="82" charset="0"/>
              </a:rPr>
              <a:t> - </a:t>
            </a:r>
            <a:r>
              <a:rPr lang="ru-RU" i="1" dirty="0" err="1" smtClean="0">
                <a:solidFill>
                  <a:srgbClr val="C00000"/>
                </a:solidFill>
                <a:latin typeface="Gabriola" pitchFamily="82" charset="0"/>
              </a:rPr>
              <a:t>танець</a:t>
            </a:r>
            <a:r>
              <a:rPr lang="ru-RU" i="1" dirty="0" smtClean="0">
                <a:solidFill>
                  <a:srgbClr val="C00000"/>
                </a:solidFill>
                <a:latin typeface="Gabriola" pitchFamily="82" charset="0"/>
              </a:rPr>
              <a:t> масок. </a:t>
            </a: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Чхау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виконують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під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час свята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Чайтра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Парва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Він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присвячений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Ардханарішваре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- божеству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весни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,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що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відроджується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, яке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символізує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творення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і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родючість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rgbClr val="002060"/>
                </a:solidFill>
                <a:latin typeface="Gabriola" pitchFamily="82" charset="0"/>
              </a:rPr>
              <a:t>Танці</a:t>
            </a:r>
            <a:r>
              <a:rPr lang="ru-RU" i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Gabriola" pitchFamily="82" charset="0"/>
              </a:rPr>
              <a:t>продовжуються</a:t>
            </a:r>
            <a:r>
              <a:rPr lang="ru-RU" i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Gabriola" pitchFamily="82" charset="0"/>
              </a:rPr>
              <a:t>протягом</a:t>
            </a:r>
            <a:r>
              <a:rPr lang="ru-RU" i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Gabriola" pitchFamily="82" charset="0"/>
              </a:rPr>
              <a:t>чотирьох</a:t>
            </a:r>
            <a:r>
              <a:rPr lang="ru-RU" i="1" dirty="0" smtClean="0">
                <a:solidFill>
                  <a:srgbClr val="002060"/>
                </a:solidFill>
                <a:latin typeface="Gabriola" pitchFamily="82" charset="0"/>
              </a:rPr>
              <a:t> ночей свята.</a:t>
            </a: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Танцюристи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імітують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рухи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тварин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відтворюють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різні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побутові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і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військові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сцени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. </a:t>
            </a:r>
            <a:endParaRPr lang="ru-RU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5" name="Содержимое 4" descr="229321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14678" y="2643182"/>
            <a:ext cx="6891018" cy="4487174"/>
          </a:xfrm>
          <a:effectLst>
            <a:softEdge rad="635000"/>
          </a:effectLst>
        </p:spPr>
      </p:pic>
      <p:pic>
        <p:nvPicPr>
          <p:cNvPr id="6" name="Рисунок 5" descr="kathaka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-214338"/>
            <a:ext cx="5929314" cy="407196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diysky_tanets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85918" y="0"/>
            <a:ext cx="5786478" cy="6858000"/>
          </a:xfrm>
          <a:solidFill>
            <a:srgbClr val="FF0066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endParaRPr lang="uk-UA" dirty="0" smtClean="0">
              <a:latin typeface="Gabriola" pitchFamily="8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sz="4400" dirty="0" smtClean="0">
                <a:solidFill>
                  <a:srgbClr val="FFFF00"/>
                </a:solidFill>
                <a:latin typeface="Gabriola" pitchFamily="82" charset="0"/>
              </a:rPr>
              <a:t>Презентацію</a:t>
            </a:r>
          </a:p>
          <a:p>
            <a:pPr algn="ctr">
              <a:buFont typeface="Wingdings" pitchFamily="2" charset="2"/>
              <a:buChar char="v"/>
            </a:pPr>
            <a:r>
              <a:rPr lang="uk-UA" sz="4400" dirty="0" smtClean="0">
                <a:solidFill>
                  <a:srgbClr val="00B0F0"/>
                </a:solidFill>
                <a:latin typeface="Gabriola" pitchFamily="82" charset="0"/>
              </a:rPr>
              <a:t>на тему:</a:t>
            </a:r>
          </a:p>
          <a:p>
            <a:pPr algn="ctr">
              <a:buFont typeface="Wingdings" pitchFamily="2" charset="2"/>
              <a:buChar char="v"/>
            </a:pPr>
            <a:r>
              <a:rPr lang="uk-UA" sz="4400" dirty="0" err="1" smtClean="0">
                <a:solidFill>
                  <a:srgbClr val="92D050"/>
                </a:solidFill>
                <a:latin typeface="Gabriola" pitchFamily="82" charset="0"/>
              </a:rPr>
              <a:t>“Індійський</a:t>
            </a:r>
            <a:r>
              <a:rPr lang="uk-UA" sz="4400" dirty="0" smtClean="0">
                <a:solidFill>
                  <a:srgbClr val="92D050"/>
                </a:solidFill>
                <a:latin typeface="Gabriola" pitchFamily="82" charset="0"/>
              </a:rPr>
              <a:t> </a:t>
            </a:r>
            <a:r>
              <a:rPr lang="uk-UA" sz="4400" dirty="0" err="1" smtClean="0">
                <a:solidFill>
                  <a:srgbClr val="92D050"/>
                </a:solidFill>
                <a:latin typeface="Gabriola" pitchFamily="82" charset="0"/>
              </a:rPr>
              <a:t>танець”</a:t>
            </a:r>
            <a:endParaRPr lang="uk-UA" sz="4400" dirty="0" smtClean="0">
              <a:solidFill>
                <a:srgbClr val="92D050"/>
              </a:solidFill>
              <a:latin typeface="Gabriola" pitchFamily="8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sz="4400" dirty="0" smtClean="0">
                <a:solidFill>
                  <a:srgbClr val="C00000"/>
                </a:solidFill>
                <a:latin typeface="Gabriola" pitchFamily="82" charset="0"/>
              </a:rPr>
              <a:t>виконав учень 11 – А класу</a:t>
            </a:r>
          </a:p>
          <a:p>
            <a:pPr algn="ctr">
              <a:buFont typeface="Wingdings" pitchFamily="2" charset="2"/>
              <a:buChar char="v"/>
            </a:pPr>
            <a:r>
              <a:rPr lang="uk-UA" sz="4400" dirty="0" smtClean="0">
                <a:solidFill>
                  <a:srgbClr val="002060"/>
                </a:solidFill>
                <a:latin typeface="Gabriola" pitchFamily="82" charset="0"/>
              </a:rPr>
              <a:t>СЗШ№44 ім. Т.Г.Шевченка</a:t>
            </a:r>
          </a:p>
          <a:p>
            <a:pPr algn="ctr">
              <a:buFont typeface="Wingdings" pitchFamily="2" charset="2"/>
              <a:buChar char="v"/>
            </a:pPr>
            <a:r>
              <a:rPr lang="uk-UA" sz="4400" dirty="0" smtClean="0">
                <a:solidFill>
                  <a:schemeClr val="bg1"/>
                </a:solidFill>
                <a:latin typeface="Gabriola" pitchFamily="82" charset="0"/>
              </a:rPr>
              <a:t>м. Львова</a:t>
            </a:r>
          </a:p>
          <a:p>
            <a:pPr algn="ctr">
              <a:buFont typeface="Wingdings" pitchFamily="2" charset="2"/>
              <a:buChar char="v"/>
            </a:pPr>
            <a:r>
              <a:rPr lang="uk-UA" sz="4400" dirty="0" smtClean="0">
                <a:solidFill>
                  <a:schemeClr val="tx1"/>
                </a:solidFill>
                <a:latin typeface="Gabriola" pitchFamily="82" charset="0"/>
              </a:rPr>
              <a:t>Мудрий Роман</a:t>
            </a:r>
            <a:endParaRPr lang="ru-RU" sz="4400" dirty="0"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5" name="Рисунок 4" descr="5baf9aa9dc694d8ca5b2cec88d7f3b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-285776"/>
            <a:ext cx="3857652" cy="289436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1208679892Dance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098" y="1785926"/>
            <a:ext cx="3034166" cy="200539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5444696685_1a308d1740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14412" y="2928934"/>
            <a:ext cx="3178088" cy="211740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 descr="bhangra-dan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28726" y="4000504"/>
            <a:ext cx="4701695" cy="331469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 descr="VIBC-Bhang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000504"/>
            <a:ext cx="4439731" cy="32527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Рисунок 11" descr="yak-navchitisya-tancyuvati-indiyski-tanc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-285776"/>
            <a:ext cx="4415810" cy="32147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Рисунок 12" descr="India_big_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54" y="2928934"/>
            <a:ext cx="2857520" cy="214314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Рисунок 13" descr="republi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29454" y="2071678"/>
            <a:ext cx="2723030" cy="17885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Рисунок 14" descr="krishna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0364" y="5500702"/>
            <a:ext cx="3571900" cy="212931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6" name="Рисунок 15" descr="punjabiculture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6050" y="-500090"/>
            <a:ext cx="3714776" cy="2017517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714908" cy="3000372"/>
          </a:xfrm>
          <a:solidFill>
            <a:srgbClr val="FF0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Танці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в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Індії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охоплюють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широкий спектр форм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танцю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,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починаючи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від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стародавніх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класичних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або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релігійних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народних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танців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до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сучасних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200" i="1" dirty="0" err="1" smtClean="0">
                <a:solidFill>
                  <a:srgbClr val="FFFF00"/>
                </a:solidFill>
                <a:latin typeface="Gabriola" pitchFamily="82" charset="0"/>
              </a:rPr>
              <a:t>стилів</a:t>
            </a:r>
            <a:r>
              <a:rPr lang="ru-RU" sz="3200" i="1" dirty="0" smtClean="0">
                <a:solidFill>
                  <a:srgbClr val="FFFF00"/>
                </a:solidFill>
                <a:latin typeface="Gabriola" pitchFamily="82" charset="0"/>
              </a:rPr>
              <a:t>.</a:t>
            </a:r>
            <a:endParaRPr lang="ru-RU" sz="3200" dirty="0"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06" y="4672010"/>
            <a:ext cx="4500594" cy="2185990"/>
          </a:xfr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solidFill>
                  <a:srgbClr val="FF0000"/>
                </a:solidFill>
                <a:latin typeface="Gabriola" pitchFamily="82" charset="0"/>
              </a:rPr>
              <a:t>Мета </a:t>
            </a:r>
            <a:r>
              <a:rPr lang="ru-RU" sz="3000" i="1" dirty="0" err="1" smtClean="0">
                <a:solidFill>
                  <a:srgbClr val="FF0000"/>
                </a:solidFill>
                <a:latin typeface="Gabriola" pitchFamily="82" charset="0"/>
              </a:rPr>
              <a:t>танцю</a:t>
            </a:r>
            <a:r>
              <a:rPr lang="ru-RU" sz="3000" i="1" dirty="0" smtClean="0">
                <a:solidFill>
                  <a:srgbClr val="FF0000"/>
                </a:solidFill>
                <a:latin typeface="Gabriola" pitchFamily="82" charset="0"/>
              </a:rPr>
              <a:t> - </a:t>
            </a:r>
            <a:r>
              <a:rPr lang="ru-RU" sz="3000" i="1" dirty="0" err="1" smtClean="0">
                <a:solidFill>
                  <a:srgbClr val="FF0000"/>
                </a:solidFill>
                <a:latin typeface="Gabriola" pitchFamily="82" charset="0"/>
              </a:rPr>
              <a:t>занурення</a:t>
            </a:r>
            <a:r>
              <a:rPr lang="ru-RU" sz="3000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000" i="1" dirty="0" err="1" smtClean="0">
                <a:solidFill>
                  <a:srgbClr val="FF0000"/>
                </a:solidFill>
                <a:latin typeface="Gabriola" pitchFamily="82" charset="0"/>
              </a:rPr>
              <a:t>глядача</a:t>
            </a:r>
            <a:r>
              <a:rPr lang="ru-RU" sz="3000" i="1" dirty="0" smtClean="0">
                <a:solidFill>
                  <a:srgbClr val="FF0000"/>
                </a:solidFill>
                <a:latin typeface="Gabriola" pitchFamily="82" charset="0"/>
              </a:rPr>
              <a:t> в стан </a:t>
            </a:r>
            <a:r>
              <a:rPr lang="ru-RU" sz="3000" i="1" dirty="0" err="1" smtClean="0">
                <a:solidFill>
                  <a:srgbClr val="FF0000"/>
                </a:solidFill>
                <a:latin typeface="Gabriola" pitchFamily="82" charset="0"/>
              </a:rPr>
              <a:t>екстазу</a:t>
            </a:r>
            <a:r>
              <a:rPr lang="ru-RU" sz="3000" i="1" dirty="0" smtClean="0">
                <a:solidFill>
                  <a:srgbClr val="FF0000"/>
                </a:solidFill>
                <a:latin typeface="Gabriola" pitchFamily="82" charset="0"/>
              </a:rPr>
              <a:t>, в </a:t>
            </a:r>
            <a:r>
              <a:rPr lang="ru-RU" sz="3000" i="1" dirty="0" err="1" smtClean="0">
                <a:solidFill>
                  <a:srgbClr val="FF0000"/>
                </a:solidFill>
                <a:latin typeface="Gabriola" pitchFamily="82" charset="0"/>
              </a:rPr>
              <a:t>якому</a:t>
            </a:r>
            <a:r>
              <a:rPr lang="ru-RU" sz="3000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000" i="1" dirty="0" err="1" smtClean="0">
                <a:solidFill>
                  <a:srgbClr val="FF0000"/>
                </a:solidFill>
                <a:latin typeface="Gabriola" pitchFamily="82" charset="0"/>
              </a:rPr>
              <a:t>розчиняється</a:t>
            </a:r>
            <a:r>
              <a:rPr lang="ru-RU" sz="3000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000" i="1" dirty="0" err="1" smtClean="0">
                <a:solidFill>
                  <a:srgbClr val="FF0000"/>
                </a:solidFill>
                <a:latin typeface="Gabriola" pitchFamily="82" charset="0"/>
              </a:rPr>
              <a:t>реальність</a:t>
            </a:r>
            <a:r>
              <a:rPr lang="ru-RU" sz="3000" i="1" dirty="0" smtClean="0">
                <a:solidFill>
                  <a:srgbClr val="FF0000"/>
                </a:solidFill>
                <a:latin typeface="Gabriola" pitchFamily="82" charset="0"/>
              </a:rPr>
              <a:t> миру. </a:t>
            </a:r>
            <a:r>
              <a:rPr lang="ru-RU" sz="3000" i="1" dirty="0" err="1" smtClean="0">
                <a:solidFill>
                  <a:srgbClr val="FF0000"/>
                </a:solidFill>
                <a:latin typeface="Gabriola" pitchFamily="82" charset="0"/>
              </a:rPr>
              <a:t>Це</a:t>
            </a:r>
            <a:r>
              <a:rPr lang="ru-RU" sz="3000" i="1" dirty="0" smtClean="0">
                <a:solidFill>
                  <a:srgbClr val="FF0000"/>
                </a:solidFill>
                <a:latin typeface="Gabriola" pitchFamily="82" charset="0"/>
              </a:rPr>
              <a:t> - </a:t>
            </a:r>
            <a:r>
              <a:rPr lang="ru-RU" sz="3000" i="1" dirty="0" err="1" smtClean="0">
                <a:solidFill>
                  <a:srgbClr val="FF0000"/>
                </a:solidFill>
                <a:latin typeface="Gabriola" pitchFamily="82" charset="0"/>
              </a:rPr>
              <a:t>свого</a:t>
            </a:r>
            <a:r>
              <a:rPr lang="ru-RU" sz="3000" i="1" dirty="0" smtClean="0">
                <a:solidFill>
                  <a:srgbClr val="FF0000"/>
                </a:solidFill>
                <a:latin typeface="Gabriola" pitchFamily="82" charset="0"/>
              </a:rPr>
              <a:t> роду </a:t>
            </a:r>
            <a:r>
              <a:rPr lang="ru-RU" sz="3000" i="1" dirty="0" err="1" smtClean="0">
                <a:solidFill>
                  <a:srgbClr val="FF0000"/>
                </a:solidFill>
                <a:latin typeface="Gabriola" pitchFamily="82" charset="0"/>
              </a:rPr>
              <a:t>гіпноз</a:t>
            </a:r>
            <a:r>
              <a:rPr lang="ru-RU" sz="3000" i="1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  <a:endParaRPr lang="ru-RU" sz="3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5" name="Рисунок 4" descr="yak-navchitisya-tancyuvati-indiyski-tan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2714620"/>
            <a:ext cx="5743791" cy="453867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5baf9aa9dc694d8ca5b2cec88d7f3b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14290"/>
            <a:ext cx="5715040" cy="428795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  <a:solidFill>
            <a:srgbClr val="92D05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950" i="1" dirty="0" err="1" smtClean="0">
                <a:solidFill>
                  <a:srgbClr val="FFFF00"/>
                </a:solidFill>
                <a:latin typeface="Gabriola" pitchFamily="82" charset="0"/>
              </a:rPr>
              <a:t>Погляд</a:t>
            </a:r>
            <a:r>
              <a:rPr lang="ru-RU" sz="395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950" i="1" dirty="0" err="1" smtClean="0">
                <a:solidFill>
                  <a:srgbClr val="FFFF00"/>
                </a:solidFill>
                <a:latin typeface="Gabriola" pitchFamily="82" charset="0"/>
              </a:rPr>
              <a:t>танцівниці</a:t>
            </a:r>
            <a:r>
              <a:rPr lang="ru-RU" sz="395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3950" i="1" dirty="0" err="1" smtClean="0">
                <a:solidFill>
                  <a:srgbClr val="FFFF00"/>
                </a:solidFill>
                <a:latin typeface="Gabriola" pitchFamily="82" charset="0"/>
              </a:rPr>
              <a:t>постійно</a:t>
            </a:r>
            <a:r>
              <a:rPr lang="ru-RU" sz="3950" i="1" dirty="0" smtClean="0">
                <a:solidFill>
                  <a:srgbClr val="FFFF00"/>
                </a:solidFill>
                <a:latin typeface="Gabriola" pitchFamily="82" charset="0"/>
              </a:rPr>
              <a:t> направлений на </a:t>
            </a:r>
            <a:r>
              <a:rPr lang="ru-RU" sz="3950" i="1" dirty="0" err="1" smtClean="0">
                <a:solidFill>
                  <a:srgbClr val="FFFF00"/>
                </a:solidFill>
                <a:latin typeface="Gabriola" pitchFamily="82" charset="0"/>
              </a:rPr>
              <a:t>глядача</a:t>
            </a:r>
            <a:r>
              <a:rPr lang="ru-RU" sz="3950" i="1" dirty="0" smtClean="0">
                <a:solidFill>
                  <a:srgbClr val="FFFF00"/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95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Кожна</a:t>
            </a:r>
            <a:r>
              <a:rPr lang="ru-RU" sz="395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сюжетна </a:t>
            </a:r>
            <a:r>
              <a:rPr lang="ru-RU" sz="395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ідея</a:t>
            </a:r>
            <a:r>
              <a:rPr lang="ru-RU" sz="395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395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розглядається</a:t>
            </a:r>
            <a:r>
              <a:rPr lang="ru-RU" sz="395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395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з</a:t>
            </a:r>
            <a:r>
              <a:rPr lang="ru-RU" sz="395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395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погляду</a:t>
            </a:r>
            <a:r>
              <a:rPr lang="ru-RU" sz="395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395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різних</a:t>
            </a:r>
            <a:r>
              <a:rPr lang="ru-RU" sz="395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395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настроїв</a:t>
            </a:r>
            <a:r>
              <a:rPr lang="ru-RU" sz="395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950" i="1" dirty="0" err="1" smtClean="0">
                <a:solidFill>
                  <a:srgbClr val="C00000"/>
                </a:solidFill>
                <a:latin typeface="Gabriola" pitchFamily="82" charset="0"/>
              </a:rPr>
              <a:t>Крізь</a:t>
            </a:r>
            <a:r>
              <a:rPr lang="ru-RU" sz="3950" i="1" dirty="0" smtClean="0">
                <a:solidFill>
                  <a:srgbClr val="C00000"/>
                </a:solidFill>
                <a:latin typeface="Gabriola" pitchFamily="82" charset="0"/>
              </a:rPr>
              <a:t> ауру </a:t>
            </a:r>
            <a:r>
              <a:rPr lang="ru-RU" sz="3950" i="1" dirty="0" err="1" smtClean="0">
                <a:solidFill>
                  <a:srgbClr val="C00000"/>
                </a:solidFill>
                <a:latin typeface="Gabriola" pitchFamily="82" charset="0"/>
              </a:rPr>
              <a:t>чарівності</a:t>
            </a:r>
            <a:r>
              <a:rPr lang="ru-RU" sz="395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3950" i="1" dirty="0" err="1" smtClean="0">
                <a:solidFill>
                  <a:srgbClr val="C00000"/>
                </a:solidFill>
                <a:latin typeface="Gabriola" pitchFamily="82" charset="0"/>
              </a:rPr>
              <a:t>розум</a:t>
            </a:r>
            <a:r>
              <a:rPr lang="ru-RU" sz="3950" i="1" dirty="0" smtClean="0">
                <a:solidFill>
                  <a:srgbClr val="C00000"/>
                </a:solidFill>
                <a:latin typeface="Gabriola" pitchFamily="82" charset="0"/>
              </a:rPr>
              <a:t> приходить до </a:t>
            </a:r>
            <a:r>
              <a:rPr lang="ru-RU" sz="3950" i="1" dirty="0" err="1" smtClean="0">
                <a:solidFill>
                  <a:srgbClr val="C00000"/>
                </a:solidFill>
                <a:latin typeface="Gabriola" pitchFamily="82" charset="0"/>
              </a:rPr>
              <a:t>розуміння</a:t>
            </a:r>
            <a:r>
              <a:rPr lang="ru-RU" sz="395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3950" i="1" dirty="0" err="1" smtClean="0">
                <a:solidFill>
                  <a:srgbClr val="C00000"/>
                </a:solidFill>
                <a:latin typeface="Gabriola" pitchFamily="82" charset="0"/>
              </a:rPr>
              <a:t>суті</a:t>
            </a:r>
            <a:r>
              <a:rPr lang="ru-RU" sz="395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3950" i="1" dirty="0" err="1" smtClean="0">
                <a:solidFill>
                  <a:srgbClr val="C00000"/>
                </a:solidFill>
                <a:latin typeface="Gabriola" pitchFamily="82" charset="0"/>
              </a:rPr>
              <a:t>стародавніх</a:t>
            </a:r>
            <a:r>
              <a:rPr lang="ru-RU" sz="395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3950" i="1" dirty="0" err="1" smtClean="0">
                <a:solidFill>
                  <a:srgbClr val="C00000"/>
                </a:solidFill>
                <a:latin typeface="Gabriola" pitchFamily="82" charset="0"/>
              </a:rPr>
              <a:t>оповідей</a:t>
            </a:r>
            <a:r>
              <a:rPr lang="ru-RU" sz="3950" i="1" dirty="0" smtClean="0">
                <a:solidFill>
                  <a:srgbClr val="C00000"/>
                </a:solidFill>
                <a:latin typeface="Gabriola" pitchFamily="82" charset="0"/>
              </a:rPr>
              <a:t>.</a:t>
            </a:r>
            <a:endParaRPr lang="ru-RU" sz="395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5" name="Содержимое 4" descr="nakshatra_nakshatr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-500090"/>
            <a:ext cx="4543673" cy="8085407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5105400" y="0"/>
            <a:ext cx="4038600" cy="6858000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3400" i="1" dirty="0" smtClean="0">
                <a:latin typeface="Gabriola" pitchFamily="82" charset="0"/>
              </a:rPr>
              <a:t>Три </a:t>
            </a:r>
            <a:r>
              <a:rPr lang="ru-RU" sz="3400" i="1" dirty="0" err="1" smtClean="0">
                <a:latin typeface="Gabriola" pitchFamily="82" charset="0"/>
              </a:rPr>
              <a:t>найвідоміших</a:t>
            </a:r>
            <a:r>
              <a:rPr lang="ru-RU" sz="3400" i="1" dirty="0" smtClean="0">
                <a:latin typeface="Gabriola" pitchFamily="82" charset="0"/>
              </a:rPr>
              <a:t> </a:t>
            </a:r>
            <a:r>
              <a:rPr lang="ru-RU" sz="3400" i="1" dirty="0" err="1" smtClean="0">
                <a:latin typeface="Gabriola" pitchFamily="82" charset="0"/>
              </a:rPr>
              <a:t>індійські</a:t>
            </a:r>
            <a:r>
              <a:rPr lang="ru-RU" sz="3400" i="1" dirty="0" smtClean="0">
                <a:latin typeface="Gabriola" pitchFamily="82" charset="0"/>
              </a:rPr>
              <a:t> божества, Шива, </a:t>
            </a:r>
            <a:r>
              <a:rPr lang="ru-RU" sz="3400" i="1" dirty="0" err="1" smtClean="0">
                <a:latin typeface="Gabriola" pitchFamily="82" charset="0"/>
              </a:rPr>
              <a:t>Калі</a:t>
            </a:r>
            <a:r>
              <a:rPr lang="ru-RU" sz="3400" i="1" dirty="0" smtClean="0">
                <a:latin typeface="Gabriola" pitchFamily="82" charset="0"/>
              </a:rPr>
              <a:t> </a:t>
            </a:r>
            <a:r>
              <a:rPr lang="ru-RU" sz="3400" i="1" dirty="0" err="1" smtClean="0">
                <a:latin typeface="Gabriola" pitchFamily="82" charset="0"/>
              </a:rPr>
              <a:t>і</a:t>
            </a:r>
            <a:r>
              <a:rPr lang="ru-RU" sz="3400" i="1" dirty="0" smtClean="0">
                <a:latin typeface="Gabriola" pitchFamily="82" charset="0"/>
              </a:rPr>
              <a:t> </a:t>
            </a:r>
            <a:r>
              <a:rPr lang="ru-RU" sz="3400" i="1" dirty="0" err="1" smtClean="0">
                <a:latin typeface="Gabriola" pitchFamily="82" charset="0"/>
              </a:rPr>
              <a:t>Крішна</a:t>
            </a:r>
            <a:r>
              <a:rPr lang="ru-RU" sz="3400" i="1" dirty="0" smtClean="0">
                <a:latin typeface="Gabriola" pitchFamily="82" charset="0"/>
              </a:rPr>
              <a:t>, як правило, </a:t>
            </a:r>
            <a:r>
              <a:rPr lang="ru-RU" sz="3400" i="1" dirty="0" err="1" smtClean="0">
                <a:latin typeface="Gabriola" pitchFamily="82" charset="0"/>
              </a:rPr>
              <a:t>представлені</a:t>
            </a:r>
            <a:r>
              <a:rPr lang="ru-RU" sz="3400" i="1" dirty="0" smtClean="0">
                <a:latin typeface="Gabriola" pitchFamily="82" charset="0"/>
              </a:rPr>
              <a:t> в </a:t>
            </a:r>
            <a:r>
              <a:rPr lang="ru-RU" sz="3400" i="1" dirty="0" err="1" smtClean="0">
                <a:latin typeface="Gabriola" pitchFamily="82" charset="0"/>
              </a:rPr>
              <a:t>танці</a:t>
            </a:r>
            <a:r>
              <a:rPr lang="ru-RU" sz="3400" i="1" dirty="0" smtClean="0"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400" i="1" dirty="0" err="1" smtClean="0">
                <a:solidFill>
                  <a:srgbClr val="FFC000"/>
                </a:solidFill>
                <a:latin typeface="Gabriola" pitchFamily="82" charset="0"/>
              </a:rPr>
              <a:t>Існують</a:t>
            </a:r>
            <a:r>
              <a:rPr lang="ru-RU" sz="34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400" i="1" dirty="0" err="1" smtClean="0">
                <a:solidFill>
                  <a:srgbClr val="FFC000"/>
                </a:solidFill>
                <a:latin typeface="Gabriola" pitchFamily="82" charset="0"/>
              </a:rPr>
              <a:t>сотні</a:t>
            </a:r>
            <a:r>
              <a:rPr lang="ru-RU" sz="34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400" i="1" dirty="0" err="1" smtClean="0">
                <a:solidFill>
                  <a:srgbClr val="FFC000"/>
                </a:solidFill>
                <a:latin typeface="Gabriola" pitchFamily="82" charset="0"/>
              </a:rPr>
              <a:t>індійських</a:t>
            </a:r>
            <a:r>
              <a:rPr lang="ru-RU" sz="34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400" i="1" dirty="0" err="1" smtClean="0">
                <a:solidFill>
                  <a:srgbClr val="FFC000"/>
                </a:solidFill>
                <a:latin typeface="Gabriola" pitchFamily="82" charset="0"/>
              </a:rPr>
              <a:t>народних</a:t>
            </a:r>
            <a:r>
              <a:rPr lang="ru-RU" sz="34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400" i="1" dirty="0" err="1" smtClean="0">
                <a:solidFill>
                  <a:srgbClr val="FFC000"/>
                </a:solidFill>
                <a:latin typeface="Gabriola" pitchFamily="82" charset="0"/>
              </a:rPr>
              <a:t>танців</a:t>
            </a:r>
            <a:r>
              <a:rPr lang="ru-RU" sz="3400" i="1" dirty="0" smtClean="0">
                <a:solidFill>
                  <a:srgbClr val="FFC000"/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uk-UA" sz="3400" i="1" dirty="0" smtClean="0">
                <a:solidFill>
                  <a:srgbClr val="00B050"/>
                </a:solidFill>
                <a:latin typeface="Gabriola" pitchFamily="82" charset="0"/>
              </a:rPr>
              <a:t>Існує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багато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 форм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класичних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індійських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танців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,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кожна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з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яких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може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 бути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простежена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 у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різних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частинах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400" i="1" dirty="0" err="1" smtClean="0">
                <a:solidFill>
                  <a:srgbClr val="00B050"/>
                </a:solidFill>
                <a:latin typeface="Gabriola" pitchFamily="82" charset="0"/>
              </a:rPr>
              <a:t>країни</a:t>
            </a:r>
            <a:r>
              <a:rPr lang="ru-RU" sz="3400" i="1" dirty="0" smtClean="0">
                <a:solidFill>
                  <a:srgbClr val="00B050"/>
                </a:solidFill>
                <a:latin typeface="Gabriola" pitchFamily="82" charset="0"/>
              </a:rPr>
              <a:t>.</a:t>
            </a:r>
            <a:r>
              <a:rPr lang="ru-RU" sz="3200" i="1" dirty="0" smtClean="0">
                <a:solidFill>
                  <a:srgbClr val="00B050"/>
                </a:solidFill>
                <a:latin typeface="Gabriola" pitchFamily="82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6" name="Рисунок 5" descr="lord-Shi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0"/>
            <a:ext cx="3500462" cy="410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7" name="Рисунок 6" descr="mah30tre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0"/>
            <a:ext cx="3520440" cy="424281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krishn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3143248"/>
            <a:ext cx="5905500" cy="40005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9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В </a:t>
            </a:r>
            <a:r>
              <a:rPr lang="ru-RU" sz="29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Індії</a:t>
            </a:r>
            <a:r>
              <a:rPr lang="ru-RU" sz="29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величезну</a:t>
            </a:r>
            <a:r>
              <a:rPr lang="ru-RU" sz="29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кількість</a:t>
            </a:r>
            <a:r>
              <a:rPr lang="ru-RU" sz="29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класичних</a:t>
            </a:r>
            <a:r>
              <a:rPr lang="ru-RU" sz="29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танців</a:t>
            </a:r>
            <a:r>
              <a:rPr lang="ru-RU" sz="29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, </a:t>
            </a:r>
            <a:r>
              <a:rPr lang="ru-RU" sz="29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розроблено</a:t>
            </a:r>
            <a:r>
              <a:rPr lang="ru-RU" sz="29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саме</a:t>
            </a:r>
            <a:r>
              <a:rPr lang="ru-RU" sz="29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з</a:t>
            </a:r>
            <a:r>
              <a:rPr lang="ru-RU" sz="29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елементами</a:t>
            </a:r>
            <a:r>
              <a:rPr lang="ru-RU" sz="29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гри</a:t>
            </a:r>
            <a:r>
              <a:rPr lang="ru-RU" sz="29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9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Танець</a:t>
            </a:r>
            <a:r>
              <a:rPr lang="ru-RU" sz="29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є</a:t>
            </a:r>
            <a:r>
              <a:rPr lang="ru-RU" sz="29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 одним </a:t>
            </a:r>
            <a:r>
              <a:rPr lang="ru-RU" sz="29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з</a:t>
            </a:r>
            <a:r>
              <a:rPr lang="ru-RU" sz="29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найрозвиненіших</a:t>
            </a:r>
            <a:r>
              <a:rPr lang="ru-RU" sz="29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 форм </a:t>
            </a:r>
            <a:r>
              <a:rPr lang="ru-RU" sz="29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мистецтва</a:t>
            </a:r>
            <a:r>
              <a:rPr lang="ru-RU" sz="29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 в </a:t>
            </a:r>
            <a:r>
              <a:rPr lang="ru-RU" sz="29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Індії</a:t>
            </a:r>
            <a:r>
              <a:rPr lang="ru-RU" sz="29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9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Часто, </a:t>
            </a:r>
            <a:r>
              <a:rPr lang="ru-RU" sz="29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навіть</a:t>
            </a:r>
            <a:r>
              <a:rPr lang="ru-RU" sz="29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незначні</a:t>
            </a:r>
            <a:r>
              <a:rPr lang="ru-RU" sz="29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рухи</a:t>
            </a:r>
            <a:r>
              <a:rPr lang="ru-RU" sz="29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і</a:t>
            </a:r>
            <a:r>
              <a:rPr lang="ru-RU" sz="29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вирази</a:t>
            </a:r>
            <a:r>
              <a:rPr lang="ru-RU" sz="29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обличчя</a:t>
            </a:r>
            <a:r>
              <a:rPr lang="ru-RU" sz="29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несуть</a:t>
            </a:r>
            <a:r>
              <a:rPr lang="ru-RU" sz="29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якесь</a:t>
            </a:r>
            <a:r>
              <a:rPr lang="ru-RU" sz="29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символічне</a:t>
            </a:r>
            <a:r>
              <a:rPr lang="ru-RU" sz="29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значення</a:t>
            </a:r>
            <a:r>
              <a:rPr lang="ru-RU" sz="29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900" i="1" dirty="0" err="1" smtClean="0">
                <a:solidFill>
                  <a:srgbClr val="C00000"/>
                </a:solidFill>
                <a:latin typeface="Gabriola" pitchFamily="82" charset="0"/>
              </a:rPr>
              <a:t>Класичні</a:t>
            </a:r>
            <a:r>
              <a:rPr lang="ru-RU" sz="290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rgbClr val="C00000"/>
                </a:solidFill>
                <a:latin typeface="Gabriola" pitchFamily="82" charset="0"/>
              </a:rPr>
              <a:t>танці</a:t>
            </a:r>
            <a:r>
              <a:rPr lang="ru-RU" sz="2900" i="1" dirty="0" smtClean="0">
                <a:solidFill>
                  <a:srgbClr val="C00000"/>
                </a:solidFill>
                <a:latin typeface="Gabriola" pitchFamily="82" charset="0"/>
              </a:rPr>
              <a:t>, як правило, </a:t>
            </a:r>
            <a:r>
              <a:rPr lang="ru-RU" sz="2900" i="1" dirty="0" err="1" smtClean="0">
                <a:solidFill>
                  <a:srgbClr val="C00000"/>
                </a:solidFill>
                <a:latin typeface="Gabriola" pitchFamily="82" charset="0"/>
              </a:rPr>
              <a:t>покладені</a:t>
            </a:r>
            <a:r>
              <a:rPr lang="ru-RU" sz="2900" i="1" dirty="0" smtClean="0">
                <a:solidFill>
                  <a:srgbClr val="C00000"/>
                </a:solidFill>
                <a:latin typeface="Gabriola" pitchFamily="82" charset="0"/>
              </a:rPr>
              <a:t> на </a:t>
            </a:r>
            <a:r>
              <a:rPr lang="ru-RU" sz="2900" i="1" dirty="0" err="1" smtClean="0">
                <a:solidFill>
                  <a:srgbClr val="C00000"/>
                </a:solidFill>
                <a:latin typeface="Gabriola" pitchFamily="82" charset="0"/>
              </a:rPr>
              <a:t>літературну</a:t>
            </a:r>
            <a:r>
              <a:rPr lang="ru-RU" sz="2900" i="1" dirty="0" smtClean="0">
                <a:solidFill>
                  <a:srgbClr val="C00000"/>
                </a:solidFill>
                <a:latin typeface="Gabriola" pitchFamily="82" charset="0"/>
              </a:rPr>
              <a:t> основу, </a:t>
            </a:r>
            <a:r>
              <a:rPr lang="ru-RU" sz="2900" i="1" dirty="0" err="1" smtClean="0">
                <a:solidFill>
                  <a:srgbClr val="C00000"/>
                </a:solidFill>
                <a:latin typeface="Gabriola" pitchFamily="82" charset="0"/>
              </a:rPr>
              <a:t>або</a:t>
            </a:r>
            <a:r>
              <a:rPr lang="ru-RU" sz="2900" i="1" dirty="0" smtClean="0">
                <a:solidFill>
                  <a:srgbClr val="C00000"/>
                </a:solidFill>
                <a:latin typeface="Gabriola" pitchFamily="82" charset="0"/>
              </a:rPr>
              <a:t> ж </a:t>
            </a:r>
            <a:r>
              <a:rPr lang="ru-RU" sz="2900" i="1" dirty="0" err="1" smtClean="0">
                <a:solidFill>
                  <a:srgbClr val="C00000"/>
                </a:solidFill>
                <a:latin typeface="Gabriola" pitchFamily="82" charset="0"/>
              </a:rPr>
              <a:t>черпають</a:t>
            </a:r>
            <a:r>
              <a:rPr lang="ru-RU" sz="290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rgbClr val="C00000"/>
                </a:solidFill>
                <a:latin typeface="Gabriola" pitchFamily="82" charset="0"/>
              </a:rPr>
              <a:t>мотиви</a:t>
            </a:r>
            <a:r>
              <a:rPr lang="ru-RU" sz="290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rgbClr val="C00000"/>
                </a:solidFill>
                <a:latin typeface="Gabriola" pitchFamily="82" charset="0"/>
              </a:rPr>
              <a:t>саме</a:t>
            </a:r>
            <a:r>
              <a:rPr lang="ru-RU" sz="290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rgbClr val="C00000"/>
                </a:solidFill>
                <a:latin typeface="Gabriola" pitchFamily="82" charset="0"/>
              </a:rPr>
              <a:t>з</a:t>
            </a:r>
            <a:r>
              <a:rPr lang="ru-RU" sz="290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rgbClr val="C00000"/>
                </a:solidFill>
                <a:latin typeface="Gabriola" pitchFamily="82" charset="0"/>
              </a:rPr>
              <a:t>літературних</a:t>
            </a:r>
            <a:r>
              <a:rPr lang="ru-RU" sz="290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2900" i="1" dirty="0" err="1" smtClean="0">
                <a:solidFill>
                  <a:srgbClr val="C00000"/>
                </a:solidFill>
                <a:latin typeface="Gabriola" pitchFamily="82" charset="0"/>
              </a:rPr>
              <a:t>першоджерел</a:t>
            </a:r>
            <a:r>
              <a:rPr lang="ru-RU" sz="2900" i="1" dirty="0" smtClean="0">
                <a:solidFill>
                  <a:srgbClr val="C00000"/>
                </a:solidFill>
                <a:latin typeface="Gabriola" pitchFamily="82" charset="0"/>
              </a:rPr>
              <a:t>.</a:t>
            </a:r>
            <a:endParaRPr lang="ru-RU" sz="29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5" name="Содержимое 4" descr="1208679892Dance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7620" y="3214686"/>
            <a:ext cx="5973433" cy="3948065"/>
          </a:xfrm>
          <a:effectLst>
            <a:softEdge rad="635000"/>
          </a:effectLst>
        </p:spPr>
      </p:pic>
      <p:pic>
        <p:nvPicPr>
          <p:cNvPr id="6" name="Рисунок 5" descr="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-214338"/>
            <a:ext cx="5412733" cy="428628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err="1" smtClean="0">
                <a:solidFill>
                  <a:srgbClr val="C00000"/>
                </a:solidFill>
                <a:latin typeface="Gabriola" pitchFamily="82" charset="0"/>
              </a:rPr>
              <a:t>Відомі</a:t>
            </a:r>
            <a:r>
              <a:rPr lang="ru-RU" b="1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Gabriola" pitchFamily="82" charset="0"/>
              </a:rPr>
              <a:t>сім</a:t>
            </a:r>
            <a:r>
              <a:rPr lang="ru-RU" b="1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Gabriola" pitchFamily="82" charset="0"/>
              </a:rPr>
              <a:t>стилів</a:t>
            </a:r>
            <a:r>
              <a:rPr lang="ru-RU" b="1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Gabriola" pitchFamily="82" charset="0"/>
              </a:rPr>
              <a:t>класичного</a:t>
            </a:r>
            <a:r>
              <a:rPr lang="ru-RU" b="1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Gabriola" pitchFamily="82" charset="0"/>
              </a:rPr>
              <a:t>танцю</a:t>
            </a:r>
            <a:r>
              <a:rPr lang="ru-RU" b="1" i="1" dirty="0" smtClean="0">
                <a:solidFill>
                  <a:srgbClr val="C00000"/>
                </a:solidFill>
                <a:latin typeface="Gabriola" pitchFamily="82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Бхарат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Натьям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Катхак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Катхакалі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Маніпурі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Одісси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rgbClr val="002060"/>
                </a:solidFill>
                <a:latin typeface="Gabriola" pitchFamily="82" charset="0"/>
              </a:rPr>
              <a:t>Мохиніаттам</a:t>
            </a:r>
            <a:r>
              <a:rPr lang="ru-RU" i="1" dirty="0" smtClean="0">
                <a:solidFill>
                  <a:srgbClr val="002060"/>
                </a:solidFill>
                <a:latin typeface="Gabriola" pitchFamily="82" charset="0"/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Кучипуді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b="1" i="1" dirty="0" err="1" smtClean="0">
                <a:solidFill>
                  <a:srgbClr val="00B050"/>
                </a:solidFill>
                <a:latin typeface="Gabriola" pitchFamily="82" charset="0"/>
              </a:rPr>
              <a:t>Перші</a:t>
            </a:r>
            <a:r>
              <a:rPr lang="ru-RU" b="1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Gabriola" pitchFamily="82" charset="0"/>
              </a:rPr>
              <a:t>чотири</a:t>
            </a:r>
            <a:r>
              <a:rPr lang="ru-RU" b="1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Gabriola" pitchFamily="82" charset="0"/>
              </a:rPr>
              <a:t>форми</a:t>
            </a:r>
            <a:r>
              <a:rPr lang="ru-RU" b="1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Gabriola" pitchFamily="82" charset="0"/>
              </a:rPr>
              <a:t>вважаються</a:t>
            </a:r>
            <a:r>
              <a:rPr lang="ru-RU" b="1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Gabriola" pitchFamily="82" charset="0"/>
              </a:rPr>
              <a:t>основними</a:t>
            </a:r>
            <a:r>
              <a:rPr lang="ru-RU" b="1" i="1" dirty="0" smtClean="0">
                <a:solidFill>
                  <a:srgbClr val="00B050"/>
                </a:solidFill>
                <a:latin typeface="Gabriola" pitchFamily="82" charset="0"/>
              </a:rPr>
              <a:t>, </a:t>
            </a:r>
            <a:r>
              <a:rPr lang="ru-RU" b="1" i="1" dirty="0" err="1" smtClean="0">
                <a:solidFill>
                  <a:srgbClr val="00B050"/>
                </a:solidFill>
                <a:latin typeface="Gabriola" pitchFamily="82" charset="0"/>
              </a:rPr>
              <a:t>інші</a:t>
            </a:r>
            <a:r>
              <a:rPr lang="ru-RU" b="1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Gabriola" pitchFamily="82" charset="0"/>
              </a:rPr>
              <a:t>іноді</a:t>
            </a:r>
            <a:r>
              <a:rPr lang="ru-RU" b="1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Gabriola" pitchFamily="82" charset="0"/>
              </a:rPr>
              <a:t>зараховують</a:t>
            </a:r>
            <a:r>
              <a:rPr lang="ru-RU" b="1" i="1" dirty="0" smtClean="0">
                <a:solidFill>
                  <a:srgbClr val="00B050"/>
                </a:solidFill>
                <a:latin typeface="Gabriola" pitchFamily="82" charset="0"/>
              </a:rPr>
              <a:t> до </a:t>
            </a:r>
            <a:r>
              <a:rPr lang="ru-RU" b="1" i="1" dirty="0" err="1" smtClean="0">
                <a:solidFill>
                  <a:srgbClr val="00B050"/>
                </a:solidFill>
                <a:latin typeface="Gabriola" pitchFamily="82" charset="0"/>
              </a:rPr>
              <a:t>напівкласичного</a:t>
            </a:r>
            <a:r>
              <a:rPr lang="ru-RU" b="1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Gabriola" pitchFamily="82" charset="0"/>
              </a:rPr>
              <a:t>танцю</a:t>
            </a:r>
            <a:r>
              <a:rPr lang="ru-RU" b="1" i="1" dirty="0" smtClean="0">
                <a:solidFill>
                  <a:srgbClr val="00B050"/>
                </a:solidFill>
                <a:latin typeface="Gabriola" pitchFamily="82" charset="0"/>
              </a:rPr>
              <a:t>.</a:t>
            </a:r>
            <a:endParaRPr lang="ru-RU" b="1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6" name="Рисунок 5" descr="Bharat_Mil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0"/>
            <a:ext cx="8072420" cy="461281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kathak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429000"/>
            <a:ext cx="5615396" cy="398693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900" i="1" dirty="0" err="1" smtClean="0">
                <a:solidFill>
                  <a:srgbClr val="00B0F0"/>
                </a:solidFill>
                <a:latin typeface="Gabriola" pitchFamily="82" charset="0"/>
              </a:rPr>
              <a:t>Головними</a:t>
            </a:r>
            <a:r>
              <a:rPr lang="ru-RU" sz="3900" i="1" dirty="0" smtClean="0">
                <a:solidFill>
                  <a:srgbClr val="00B0F0"/>
                </a:solidFill>
                <a:latin typeface="Gabriola" pitchFamily="82" charset="0"/>
              </a:rPr>
              <a:t> аспектами </a:t>
            </a:r>
            <a:r>
              <a:rPr lang="ru-RU" sz="3900" i="1" dirty="0" err="1" smtClean="0">
                <a:solidFill>
                  <a:srgbClr val="00B0F0"/>
                </a:solidFill>
                <a:latin typeface="Gabriola" pitchFamily="82" charset="0"/>
              </a:rPr>
              <a:t>всіх</a:t>
            </a:r>
            <a:r>
              <a:rPr lang="ru-RU" sz="3900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rgbClr val="00B0F0"/>
                </a:solidFill>
                <a:latin typeface="Gabriola" pitchFamily="82" charset="0"/>
              </a:rPr>
              <a:t>класичних</a:t>
            </a:r>
            <a:r>
              <a:rPr lang="ru-RU" sz="3900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rgbClr val="00B0F0"/>
                </a:solidFill>
                <a:latin typeface="Gabriola" pitchFamily="82" charset="0"/>
              </a:rPr>
              <a:t>стилів</a:t>
            </a:r>
            <a:r>
              <a:rPr lang="ru-RU" sz="3900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rgbClr val="00B0F0"/>
                </a:solidFill>
                <a:latin typeface="Gabriola" pitchFamily="82" charset="0"/>
              </a:rPr>
              <a:t>є</a:t>
            </a:r>
            <a:r>
              <a:rPr lang="ru-RU" sz="3900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rgbClr val="00B0F0"/>
                </a:solidFill>
                <a:latin typeface="Gabriola" pitchFamily="82" charset="0"/>
              </a:rPr>
              <a:t>нрітта</a:t>
            </a:r>
            <a:r>
              <a:rPr lang="ru-RU" sz="3900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rgbClr val="00B0F0"/>
                </a:solidFill>
                <a:latin typeface="Gabriola" pitchFamily="82" charset="0"/>
              </a:rPr>
              <a:t>і</a:t>
            </a:r>
            <a:r>
              <a:rPr lang="ru-RU" sz="3900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rgbClr val="00B0F0"/>
                </a:solidFill>
                <a:latin typeface="Gabriola" pitchFamily="82" charset="0"/>
              </a:rPr>
              <a:t>нрітья</a:t>
            </a:r>
            <a:r>
              <a:rPr lang="ru-RU" sz="3900" i="1" dirty="0" smtClean="0">
                <a:solidFill>
                  <a:srgbClr val="00B0F0"/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900" i="1" dirty="0" err="1" smtClean="0">
                <a:solidFill>
                  <a:srgbClr val="00B050"/>
                </a:solidFill>
                <a:latin typeface="Gabriola" pitchFamily="82" charset="0"/>
              </a:rPr>
              <a:t>Нрітта</a:t>
            </a:r>
            <a:r>
              <a:rPr lang="ru-RU" sz="3900" i="1" dirty="0" smtClean="0">
                <a:solidFill>
                  <a:srgbClr val="00B050"/>
                </a:solidFill>
                <a:latin typeface="Gabriola" pitchFamily="82" charset="0"/>
              </a:rPr>
              <a:t> - </a:t>
            </a:r>
            <a:r>
              <a:rPr lang="ru-RU" sz="3900" i="1" dirty="0" err="1" smtClean="0">
                <a:solidFill>
                  <a:srgbClr val="00B050"/>
                </a:solidFill>
                <a:latin typeface="Gabriola" pitchFamily="82" charset="0"/>
              </a:rPr>
              <a:t>це</a:t>
            </a:r>
            <a:r>
              <a:rPr lang="ru-RU" sz="39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rgbClr val="00B050"/>
                </a:solidFill>
                <a:latin typeface="Gabriola" pitchFamily="82" charset="0"/>
              </a:rPr>
              <a:t>чистий</a:t>
            </a:r>
            <a:r>
              <a:rPr lang="ru-RU" sz="39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rgbClr val="00B050"/>
                </a:solidFill>
                <a:latin typeface="Gabriola" pitchFamily="82" charset="0"/>
              </a:rPr>
              <a:t>технічний</a:t>
            </a:r>
            <a:r>
              <a:rPr lang="ru-RU" sz="39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rgbClr val="00B050"/>
                </a:solidFill>
                <a:latin typeface="Gabriola" pitchFamily="82" charset="0"/>
              </a:rPr>
              <a:t>танець</a:t>
            </a:r>
            <a:r>
              <a:rPr lang="ru-RU" sz="3900" i="1" dirty="0" smtClean="0">
                <a:solidFill>
                  <a:srgbClr val="00B050"/>
                </a:solidFill>
                <a:latin typeface="Gabriola" pitchFamily="82" charset="0"/>
              </a:rPr>
              <a:t>, </a:t>
            </a:r>
            <a:r>
              <a:rPr lang="ru-RU" sz="3900" i="1" dirty="0" err="1" smtClean="0">
                <a:solidFill>
                  <a:srgbClr val="00B050"/>
                </a:solidFill>
                <a:latin typeface="Gabriola" pitchFamily="82" charset="0"/>
              </a:rPr>
              <a:t>позбавлений</a:t>
            </a:r>
            <a:r>
              <a:rPr lang="ru-RU" sz="39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rgbClr val="00B050"/>
                </a:solidFill>
                <a:latin typeface="Gabriola" pitchFamily="82" charset="0"/>
              </a:rPr>
              <a:t>смислового</a:t>
            </a:r>
            <a:r>
              <a:rPr lang="ru-RU" sz="3900" i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rgbClr val="00B050"/>
                </a:solidFill>
                <a:latin typeface="Gabriola" pitchFamily="82" charset="0"/>
              </a:rPr>
              <a:t>навантаження</a:t>
            </a:r>
            <a:r>
              <a:rPr lang="ru-RU" sz="3900" i="1" dirty="0" smtClean="0">
                <a:solidFill>
                  <a:srgbClr val="00B050"/>
                </a:solidFill>
                <a:latin typeface="Gabriola" pitchFamily="82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390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Нрітья</a:t>
            </a:r>
            <a:r>
              <a:rPr lang="ru-RU" sz="390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- </a:t>
            </a:r>
            <a:r>
              <a:rPr lang="ru-RU" sz="390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сюжетний</a:t>
            </a:r>
            <a:r>
              <a:rPr lang="ru-RU" sz="390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танець</a:t>
            </a:r>
            <a:r>
              <a:rPr lang="ru-RU" sz="390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- </a:t>
            </a:r>
            <a:r>
              <a:rPr lang="ru-RU" sz="390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включає</a:t>
            </a:r>
            <a:r>
              <a:rPr lang="ru-RU" sz="390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також</a:t>
            </a:r>
            <a:r>
              <a:rPr lang="ru-RU" sz="390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міміку</a:t>
            </a:r>
            <a:r>
              <a:rPr lang="ru-RU" sz="390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390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і</a:t>
            </a:r>
            <a:r>
              <a:rPr lang="ru-RU" sz="390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4000" i="1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жестикуляцію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.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7" name="Рисунок 6" descr="Yamini_Reddy_kuchipu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12" y="-500090"/>
            <a:ext cx="6000792" cy="77201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5000636"/>
            <a:ext cx="5143536" cy="221567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214810" cy="6858000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i="1" dirty="0" err="1" smtClean="0">
                <a:latin typeface="Gabriola" pitchFamily="82" charset="0"/>
              </a:rPr>
              <a:t>Найвідомішими</a:t>
            </a:r>
            <a:r>
              <a:rPr lang="ru-RU" sz="4000" i="1" dirty="0" smtClean="0">
                <a:latin typeface="Gabriola" pitchFamily="82" charset="0"/>
              </a:rPr>
              <a:t> </a:t>
            </a:r>
            <a:r>
              <a:rPr lang="ru-RU" sz="4000" i="1" dirty="0" err="1" smtClean="0">
                <a:latin typeface="Gabriola" pitchFamily="82" charset="0"/>
              </a:rPr>
              <a:t>індійськими</a:t>
            </a:r>
            <a:r>
              <a:rPr lang="ru-RU" sz="4000" i="1" dirty="0" smtClean="0">
                <a:latin typeface="Gabriola" pitchFamily="82" charset="0"/>
              </a:rPr>
              <a:t> </a:t>
            </a:r>
            <a:r>
              <a:rPr lang="ru-RU" sz="4000" i="1" dirty="0" err="1" smtClean="0">
                <a:latin typeface="Gabriola" pitchFamily="82" charset="0"/>
              </a:rPr>
              <a:t>народними</a:t>
            </a:r>
            <a:r>
              <a:rPr lang="ru-RU" sz="4000" i="1" dirty="0" smtClean="0">
                <a:latin typeface="Gabriola" pitchFamily="82" charset="0"/>
              </a:rPr>
              <a:t> </a:t>
            </a:r>
            <a:r>
              <a:rPr lang="ru-RU" sz="4000" i="1" dirty="0" err="1" smtClean="0">
                <a:latin typeface="Gabriola" pitchFamily="82" charset="0"/>
              </a:rPr>
              <a:t>танцями</a:t>
            </a:r>
            <a:r>
              <a:rPr lang="ru-RU" sz="4000" i="1" dirty="0" smtClean="0">
                <a:latin typeface="Gabriola" pitchFamily="82" charset="0"/>
              </a:rPr>
              <a:t> є: </a:t>
            </a:r>
          </a:p>
          <a:p>
            <a:pPr>
              <a:buFont typeface="Wingdings" pitchFamily="2" charset="2"/>
              <a:buChar char="v"/>
            </a:pPr>
            <a:r>
              <a:rPr lang="ru-RU" sz="4000" i="1" dirty="0" err="1" smtClean="0">
                <a:solidFill>
                  <a:srgbClr val="FFFF00"/>
                </a:solidFill>
                <a:latin typeface="Gabriola" pitchFamily="82" charset="0"/>
              </a:rPr>
              <a:t>Бхангра</a:t>
            </a:r>
            <a:r>
              <a:rPr lang="ru-RU" sz="4000" i="1" dirty="0" smtClean="0">
                <a:solidFill>
                  <a:srgbClr val="FFFF00"/>
                </a:solidFill>
                <a:latin typeface="Gabriola" pitchFamily="82" charset="0"/>
              </a:rPr>
              <a:t> в </a:t>
            </a:r>
            <a:r>
              <a:rPr lang="ru-RU" sz="4000" i="1" dirty="0" err="1" smtClean="0">
                <a:solidFill>
                  <a:srgbClr val="FFFF00"/>
                </a:solidFill>
                <a:latin typeface="Gabriola" pitchFamily="82" charset="0"/>
              </a:rPr>
              <a:t>Пенджабі</a:t>
            </a:r>
            <a:r>
              <a:rPr lang="ru-RU" sz="4000" i="1" dirty="0" smtClean="0">
                <a:solidFill>
                  <a:srgbClr val="FFFF00"/>
                </a:solidFill>
                <a:latin typeface="Gabriola" pitchFamily="82" charset="0"/>
              </a:rPr>
              <a:t>; </a:t>
            </a:r>
            <a:r>
              <a:rPr lang="ru-RU" sz="4000" i="1" dirty="0" err="1" smtClean="0">
                <a:solidFill>
                  <a:srgbClr val="FFFF00"/>
                </a:solidFill>
                <a:latin typeface="Gabriola" pitchFamily="82" charset="0"/>
              </a:rPr>
              <a:t>Біху</a:t>
            </a:r>
            <a:r>
              <a:rPr lang="ru-RU" sz="4000" i="1" dirty="0" smtClean="0">
                <a:solidFill>
                  <a:srgbClr val="FFFF00"/>
                </a:solidFill>
                <a:latin typeface="Gabriola" pitchFamily="82" charset="0"/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4000" i="1" dirty="0" smtClean="0">
                <a:solidFill>
                  <a:srgbClr val="FFFF00"/>
                </a:solidFill>
                <a:latin typeface="Gabriola" pitchFamily="82" charset="0"/>
              </a:rPr>
              <a:t> Ассам; </a:t>
            </a:r>
          </a:p>
          <a:p>
            <a:pPr>
              <a:buFont typeface="Wingdings" pitchFamily="2" charset="2"/>
              <a:buChar char="v"/>
            </a:pPr>
            <a:r>
              <a:rPr lang="ru-RU" sz="4000" i="1" dirty="0" err="1" smtClean="0">
                <a:solidFill>
                  <a:srgbClr val="00B0F0"/>
                </a:solidFill>
                <a:latin typeface="Gabriola" pitchFamily="82" charset="0"/>
              </a:rPr>
              <a:t>Чхау</a:t>
            </a:r>
            <a:r>
              <a:rPr lang="ru-RU" sz="4000" i="1" dirty="0" smtClean="0">
                <a:solidFill>
                  <a:srgbClr val="00B0F0"/>
                </a:solidFill>
                <a:latin typeface="Gabriola" pitchFamily="82" charset="0"/>
              </a:rPr>
              <a:t> в </a:t>
            </a:r>
            <a:r>
              <a:rPr lang="ru-RU" sz="4000" i="1" dirty="0" err="1" smtClean="0">
                <a:solidFill>
                  <a:srgbClr val="00B0F0"/>
                </a:solidFill>
                <a:latin typeface="Gabriola" pitchFamily="82" charset="0"/>
              </a:rPr>
              <a:t>Західній</a:t>
            </a:r>
            <a:r>
              <a:rPr lang="ru-RU" sz="4000" i="1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ru-RU" sz="4000" i="1" dirty="0" err="1" smtClean="0">
                <a:solidFill>
                  <a:srgbClr val="00B0F0"/>
                </a:solidFill>
                <a:latin typeface="Gabriola" pitchFamily="82" charset="0"/>
              </a:rPr>
              <a:t>Бенгалії</a:t>
            </a:r>
            <a:r>
              <a:rPr lang="ru-RU" sz="4000" i="1" dirty="0" smtClean="0">
                <a:solidFill>
                  <a:srgbClr val="00B0F0"/>
                </a:solidFill>
                <a:latin typeface="Gabriola" pitchFamily="82" charset="0"/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4000" i="1" dirty="0" err="1" smtClean="0">
                <a:solidFill>
                  <a:srgbClr val="92D050"/>
                </a:solidFill>
                <a:latin typeface="Gabriola" pitchFamily="82" charset="0"/>
              </a:rPr>
              <a:t>Джаркханді</a:t>
            </a:r>
            <a:r>
              <a:rPr lang="ru-RU" sz="4000" i="1" dirty="0" smtClean="0">
                <a:solidFill>
                  <a:srgbClr val="92D050"/>
                </a:solidFill>
                <a:latin typeface="Gabriola" pitchFamily="82" charset="0"/>
              </a:rPr>
              <a:t>, </a:t>
            </a:r>
            <a:r>
              <a:rPr lang="ru-RU" sz="4000" i="1" dirty="0" err="1" smtClean="0">
                <a:solidFill>
                  <a:srgbClr val="92D050"/>
                </a:solidFill>
                <a:latin typeface="Gabriola" pitchFamily="82" charset="0"/>
              </a:rPr>
              <a:t>Орісса</a:t>
            </a:r>
            <a:r>
              <a:rPr lang="ru-RU" sz="4000" i="1" dirty="0" smtClean="0">
                <a:solidFill>
                  <a:srgbClr val="92D050"/>
                </a:solidFill>
                <a:latin typeface="Gabriola" pitchFamily="82" charset="0"/>
              </a:rPr>
              <a:t> </a:t>
            </a:r>
            <a:r>
              <a:rPr lang="ru-RU" sz="4000" i="1" dirty="0" err="1" smtClean="0">
                <a:solidFill>
                  <a:srgbClr val="92D050"/>
                </a:solidFill>
                <a:latin typeface="Gabriola" pitchFamily="82" charset="0"/>
              </a:rPr>
              <a:t>і</a:t>
            </a:r>
            <a:r>
              <a:rPr lang="ru-RU" sz="4000" i="1" dirty="0" smtClean="0">
                <a:solidFill>
                  <a:srgbClr val="92D050"/>
                </a:solidFill>
                <a:latin typeface="Gabriola" pitchFamily="82" charset="0"/>
              </a:rPr>
              <a:t> </a:t>
            </a:r>
            <a:r>
              <a:rPr lang="ru-RU" sz="4000" i="1" dirty="0" err="1" smtClean="0">
                <a:solidFill>
                  <a:srgbClr val="92D050"/>
                </a:solidFill>
                <a:latin typeface="Gabriola" pitchFamily="82" charset="0"/>
              </a:rPr>
              <a:t>Гхумар</a:t>
            </a:r>
            <a:r>
              <a:rPr lang="ru-RU" sz="4000" i="1" dirty="0" smtClean="0">
                <a:solidFill>
                  <a:srgbClr val="92D050"/>
                </a:solidFill>
                <a:latin typeface="Gabriola" pitchFamily="82" charset="0"/>
              </a:rPr>
              <a:t> в </a:t>
            </a:r>
            <a:r>
              <a:rPr lang="ru-RU" sz="4000" i="1" dirty="0" err="1" smtClean="0">
                <a:solidFill>
                  <a:srgbClr val="92D050"/>
                </a:solidFill>
                <a:latin typeface="Gabriola" pitchFamily="82" charset="0"/>
              </a:rPr>
              <a:t>Раджастані</a:t>
            </a:r>
            <a:r>
              <a:rPr lang="ru-RU" sz="4000" i="1" dirty="0" smtClean="0">
                <a:solidFill>
                  <a:srgbClr val="92D050"/>
                </a:solidFill>
                <a:latin typeface="Gabriola" pitchFamily="82" charset="0"/>
              </a:rPr>
              <a:t>.</a:t>
            </a:r>
            <a:endParaRPr lang="ru-RU" sz="4000" dirty="0">
              <a:solidFill>
                <a:srgbClr val="92D050"/>
              </a:solidFill>
              <a:latin typeface="Gabriola" pitchFamily="82" charset="0"/>
            </a:endParaRPr>
          </a:p>
        </p:txBody>
      </p:sp>
      <p:pic>
        <p:nvPicPr>
          <p:cNvPr id="5" name="Содержимое 4" descr="VIBC-Bhangr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306" y="-214338"/>
            <a:ext cx="5857884" cy="3914781"/>
          </a:xfrm>
          <a:effectLst>
            <a:softEdge rad="635000"/>
          </a:effectLst>
        </p:spPr>
      </p:pic>
      <p:pic>
        <p:nvPicPr>
          <p:cNvPr id="6" name="Рисунок 5" descr="5444696685_1a308d1740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286124"/>
            <a:ext cx="6089586" cy="3855577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2"/>
          </p:nvPr>
        </p:nvSpPr>
        <p:spPr>
          <a:xfrm>
            <a:off x="5105400" y="0"/>
            <a:ext cx="4038600" cy="6858000"/>
          </a:xfrm>
          <a:solidFill>
            <a:srgbClr val="00B0F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Бхангра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-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це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еротичний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танець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зі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Східної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Індії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,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що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подібний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до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народних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танців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Європи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. В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ньому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багато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легких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кроків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і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рухів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,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що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FFC000"/>
                </a:solidFill>
                <a:latin typeface="Gabriola" pitchFamily="82" charset="0"/>
              </a:rPr>
              <a:t>повторюються</a:t>
            </a:r>
            <a:r>
              <a:rPr lang="ru-RU" sz="3300" i="1" dirty="0" smtClean="0">
                <a:solidFill>
                  <a:srgbClr val="FFC000"/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300" i="1" dirty="0" err="1" smtClean="0">
                <a:solidFill>
                  <a:srgbClr val="C00000"/>
                </a:solidFill>
                <a:latin typeface="Gabriola" pitchFamily="82" charset="0"/>
              </a:rPr>
              <a:t>Бхангра</a:t>
            </a:r>
            <a:r>
              <a:rPr lang="ru-RU" sz="3300" i="1" dirty="0" smtClean="0">
                <a:solidFill>
                  <a:srgbClr val="C00000"/>
                </a:solidFill>
                <a:latin typeface="Gabriola" pitchFamily="82" charset="0"/>
              </a:rPr>
              <a:t> – </a:t>
            </a:r>
            <a:r>
              <a:rPr lang="ru-RU" sz="3300" i="1" dirty="0" err="1" smtClean="0">
                <a:solidFill>
                  <a:srgbClr val="C00000"/>
                </a:solidFill>
                <a:latin typeface="Gabriola" pitchFamily="82" charset="0"/>
              </a:rPr>
              <a:t>це</a:t>
            </a:r>
            <a:r>
              <a:rPr lang="ru-RU" sz="3300" i="1" dirty="0" smtClean="0">
                <a:solidFill>
                  <a:srgbClr val="C00000"/>
                </a:solidFill>
                <a:latin typeface="Gabriola" pitchFamily="82" charset="0"/>
              </a:rPr>
              <a:t> одна </a:t>
            </a:r>
            <a:r>
              <a:rPr lang="ru-RU" sz="3300" i="1" dirty="0" err="1" smtClean="0">
                <a:solidFill>
                  <a:srgbClr val="C00000"/>
                </a:solidFill>
                <a:latin typeface="Gabriola" pitchFamily="82" charset="0"/>
              </a:rPr>
              <a:t>з</a:t>
            </a:r>
            <a:r>
              <a:rPr lang="ru-RU" sz="3300" i="1" dirty="0" smtClean="0">
                <a:solidFill>
                  <a:srgbClr val="C00000"/>
                </a:solidFill>
                <a:latin typeface="Gabriola" pitchFamily="82" charset="0"/>
              </a:rPr>
              <a:t> практик йоги. </a:t>
            </a:r>
            <a:r>
              <a:rPr lang="ru-RU" sz="3300" i="1" dirty="0" err="1" smtClean="0">
                <a:solidFill>
                  <a:srgbClr val="C00000"/>
                </a:solidFill>
                <a:latin typeface="Gabriola" pitchFamily="82" charset="0"/>
              </a:rPr>
              <a:t>Присвячена</a:t>
            </a:r>
            <a:r>
              <a:rPr lang="ru-RU" sz="3300" i="1" dirty="0" smtClean="0">
                <a:solidFill>
                  <a:srgbClr val="C00000"/>
                </a:solidFill>
                <a:latin typeface="Gabriola" pitchFamily="82" charset="0"/>
              </a:rPr>
              <a:t> початку </a:t>
            </a:r>
            <a:r>
              <a:rPr lang="ru-RU" sz="3300" i="1" dirty="0" err="1" smtClean="0">
                <a:solidFill>
                  <a:srgbClr val="C00000"/>
                </a:solidFill>
                <a:latin typeface="Gabriola" pitchFamily="82" charset="0"/>
              </a:rPr>
              <a:t>Венери</a:t>
            </a:r>
            <a:r>
              <a:rPr lang="ru-RU" sz="3300" i="1" dirty="0" smtClean="0">
                <a:solidFill>
                  <a:srgbClr val="C00000"/>
                </a:solidFill>
                <a:latin typeface="Gabriola" pitchFamily="82" charset="0"/>
              </a:rPr>
              <a:t>, </a:t>
            </a:r>
            <a:r>
              <a:rPr lang="ru-RU" sz="3300" i="1" dirty="0" err="1" smtClean="0">
                <a:solidFill>
                  <a:srgbClr val="C00000"/>
                </a:solidFill>
                <a:latin typeface="Gabriola" pitchFamily="82" charset="0"/>
              </a:rPr>
              <a:t>традиційно</a:t>
            </a:r>
            <a:r>
              <a:rPr lang="ru-RU" sz="3300" i="1" dirty="0" smtClean="0">
                <a:solidFill>
                  <a:srgbClr val="C00000"/>
                </a:solidFill>
                <a:latin typeface="Gabriola" pitchFamily="82" charset="0"/>
              </a:rPr>
              <a:t>, за </a:t>
            </a:r>
            <a:r>
              <a:rPr lang="ru-RU" sz="3300" i="1" dirty="0" err="1" smtClean="0">
                <a:solidFill>
                  <a:srgbClr val="C00000"/>
                </a:solidFill>
                <a:latin typeface="Gabriola" pitchFamily="82" charset="0"/>
              </a:rPr>
              <a:t>допомогою</a:t>
            </a:r>
            <a:r>
              <a:rPr lang="ru-RU" sz="330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C00000"/>
                </a:solidFill>
                <a:latin typeface="Gabriola" pitchFamily="82" charset="0"/>
              </a:rPr>
              <a:t>рухів</a:t>
            </a:r>
            <a:r>
              <a:rPr lang="ru-RU" sz="3300" i="1" dirty="0" smtClean="0">
                <a:solidFill>
                  <a:srgbClr val="C00000"/>
                </a:solidFill>
                <a:latin typeface="Gabriola" pitchFamily="82" charset="0"/>
              </a:rPr>
              <a:t>, люди </a:t>
            </a:r>
            <a:r>
              <a:rPr lang="ru-RU" sz="3300" i="1" dirty="0" err="1" smtClean="0">
                <a:solidFill>
                  <a:srgbClr val="C00000"/>
                </a:solidFill>
                <a:latin typeface="Gabriola" pitchFamily="82" charset="0"/>
              </a:rPr>
              <a:t>ввозвеличують</a:t>
            </a:r>
            <a:r>
              <a:rPr lang="ru-RU" sz="330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3300" i="1" dirty="0" err="1" smtClean="0">
                <a:solidFill>
                  <a:srgbClr val="C00000"/>
                </a:solidFill>
                <a:latin typeface="Gabriola" pitchFamily="82" charset="0"/>
              </a:rPr>
              <a:t>життя</a:t>
            </a:r>
            <a:r>
              <a:rPr lang="ru-RU" sz="3300" i="1" dirty="0" smtClean="0">
                <a:solidFill>
                  <a:srgbClr val="C00000"/>
                </a:solidFill>
                <a:latin typeface="Gabriola" pitchFamily="82" charset="0"/>
              </a:rPr>
              <a:t>.</a:t>
            </a:r>
            <a:endParaRPr lang="ru-RU" sz="33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7" name="Рисунок 6" descr="bhangra-d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5715000" cy="40290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6102" y="3143248"/>
            <a:ext cx="5904371" cy="392909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461</Words>
  <PresentationFormat>Экран (4:3)</PresentationFormat>
  <Paragraphs>52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Індійський танець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Індійський танець</dc:title>
  <dc:creator>Администратор</dc:creator>
  <cp:lastModifiedBy>Дмитрий Каленюк</cp:lastModifiedBy>
  <cp:revision>24</cp:revision>
  <dcterms:created xsi:type="dcterms:W3CDTF">2015-04-18T06:30:53Z</dcterms:created>
  <dcterms:modified xsi:type="dcterms:W3CDTF">2015-04-20T18:43:13Z</dcterms:modified>
</cp:coreProperties>
</file>