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2" autoAdjust="0"/>
    <p:restoredTop sz="94660"/>
  </p:normalViewPr>
  <p:slideViewPr>
    <p:cSldViewPr>
      <p:cViewPr varScale="1">
        <p:scale>
          <a:sx n="77" d="100"/>
          <a:sy n="77" d="100"/>
        </p:scale>
        <p:origin x="-210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3768" y="116632"/>
            <a:ext cx="7772400" cy="1470025"/>
          </a:xfrm>
        </p:spPr>
        <p:txBody>
          <a:bodyPr/>
          <a:lstStyle/>
          <a:p>
            <a:r>
              <a:rPr lang="ru-RU" dirty="0" err="1"/>
              <a:t>Зельман</a:t>
            </a:r>
            <a:r>
              <a:rPr lang="ru-RU" dirty="0"/>
              <a:t> </a:t>
            </a:r>
            <a:r>
              <a:rPr lang="ru-RU" dirty="0" err="1"/>
              <a:t>Ваксман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89" y="1733550"/>
            <a:ext cx="3867150" cy="512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0321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2696"/>
            <a:ext cx="8640960" cy="5112568"/>
          </a:xfrm>
        </p:spPr>
        <p:txBody>
          <a:bodyPr>
            <a:noAutofit/>
          </a:bodyPr>
          <a:lstStyle/>
          <a:p>
            <a:pPr marL="18288" indent="0">
              <a:buNone/>
            </a:pPr>
            <a:r>
              <a:rPr lang="ru-RU" sz="2800" dirty="0"/>
              <a:t>У 1950 </a:t>
            </a:r>
            <a:r>
              <a:rPr lang="ru-RU" sz="2800" dirty="0" err="1"/>
              <a:t>році</a:t>
            </a:r>
            <a:r>
              <a:rPr lang="ru-RU" sz="2800" dirty="0"/>
              <a:t> </a:t>
            </a:r>
            <a:r>
              <a:rPr lang="ru-RU" sz="2800" dirty="0" err="1"/>
              <a:t>Ваксман</a:t>
            </a:r>
            <a:r>
              <a:rPr lang="ru-RU" sz="2800" dirty="0"/>
              <a:t> став кавалером ордену </a:t>
            </a:r>
            <a:r>
              <a:rPr lang="ru-RU" sz="2800" dirty="0" err="1"/>
              <a:t>Почесного</a:t>
            </a:r>
            <a:r>
              <a:rPr lang="ru-RU" sz="2800" dirty="0"/>
              <a:t> </a:t>
            </a:r>
            <a:r>
              <a:rPr lang="ru-RU" sz="2800" dirty="0" err="1"/>
              <a:t>легіону</a:t>
            </a:r>
            <a:r>
              <a:rPr lang="ru-RU" sz="2800" dirty="0"/>
              <a:t>. </a:t>
            </a:r>
            <a:r>
              <a:rPr lang="ru-RU" sz="2800" dirty="0" err="1"/>
              <a:t>Йому</a:t>
            </a:r>
            <a:r>
              <a:rPr lang="ru-RU" sz="2800" dirty="0"/>
              <a:t> </a:t>
            </a:r>
            <a:r>
              <a:rPr lang="ru-RU" sz="2800" dirty="0" err="1"/>
              <a:t>були</a:t>
            </a:r>
            <a:r>
              <a:rPr lang="ru-RU" sz="2800" dirty="0"/>
              <a:t> </a:t>
            </a:r>
            <a:r>
              <a:rPr lang="ru-RU" sz="2800" dirty="0" err="1"/>
              <a:t>присуджені</a:t>
            </a:r>
            <a:r>
              <a:rPr lang="ru-RU" sz="2800" dirty="0"/>
              <a:t> </a:t>
            </a:r>
            <a:r>
              <a:rPr lang="ru-RU" sz="2800" dirty="0" err="1"/>
              <a:t>почесні</a:t>
            </a:r>
            <a:r>
              <a:rPr lang="ru-RU" sz="2800" dirty="0"/>
              <a:t> </a:t>
            </a:r>
            <a:r>
              <a:rPr lang="ru-RU" sz="2800" dirty="0" err="1"/>
              <a:t>докторські</a:t>
            </a:r>
            <a:r>
              <a:rPr lang="ru-RU" sz="2800" dirty="0"/>
              <a:t> </a:t>
            </a:r>
            <a:r>
              <a:rPr lang="ru-RU" sz="2800" dirty="0" err="1"/>
              <a:t>ступені</a:t>
            </a:r>
            <a:r>
              <a:rPr lang="ru-RU" sz="2800" dirty="0"/>
              <a:t> </a:t>
            </a:r>
            <a:r>
              <a:rPr lang="ru-RU" sz="2800" dirty="0" err="1"/>
              <a:t>університетів</a:t>
            </a:r>
            <a:r>
              <a:rPr lang="ru-RU" sz="2800" dirty="0"/>
              <a:t> </a:t>
            </a:r>
            <a:r>
              <a:rPr lang="ru-RU" sz="2800" dirty="0" err="1"/>
              <a:t>Льєжа</a:t>
            </a:r>
            <a:r>
              <a:rPr lang="ru-RU" sz="2800" dirty="0"/>
              <a:t> і </a:t>
            </a:r>
            <a:r>
              <a:rPr lang="ru-RU" sz="2800" dirty="0" err="1"/>
              <a:t>Рутгера</a:t>
            </a:r>
            <a:r>
              <a:rPr lang="ru-RU" sz="2800" dirty="0"/>
              <a:t>; </a:t>
            </a:r>
            <a:r>
              <a:rPr lang="ru-RU" sz="2800" dirty="0" err="1"/>
              <a:t>він</a:t>
            </a:r>
            <a:r>
              <a:rPr lang="ru-RU" sz="2800" dirty="0"/>
              <a:t> </a:t>
            </a:r>
            <a:r>
              <a:rPr lang="ru-RU" sz="2800" dirty="0" err="1"/>
              <a:t>був</a:t>
            </a:r>
            <a:r>
              <a:rPr lang="ru-RU" sz="2800" dirty="0"/>
              <a:t> членом </a:t>
            </a:r>
            <a:r>
              <a:rPr lang="ru-RU" sz="2800" dirty="0" err="1"/>
              <a:t>Національної</a:t>
            </a:r>
            <a:r>
              <a:rPr lang="ru-RU" sz="2800" dirty="0"/>
              <a:t> </a:t>
            </a:r>
            <a:r>
              <a:rPr lang="ru-RU" sz="2800" dirty="0" err="1"/>
              <a:t>академії</a:t>
            </a:r>
            <a:r>
              <a:rPr lang="ru-RU" sz="2800" dirty="0"/>
              <a:t> наук, </a:t>
            </a:r>
            <a:r>
              <a:rPr lang="ru-RU" sz="2800" dirty="0" err="1"/>
              <a:t>Національного</a:t>
            </a:r>
            <a:r>
              <a:rPr lang="ru-RU" sz="2800" dirty="0"/>
              <a:t> </a:t>
            </a:r>
            <a:r>
              <a:rPr lang="ru-RU" sz="2800" dirty="0" err="1"/>
              <a:t>дослідницького</a:t>
            </a:r>
            <a:r>
              <a:rPr lang="ru-RU" sz="2800" dirty="0"/>
              <a:t> </a:t>
            </a:r>
            <a:r>
              <a:rPr lang="ru-RU" sz="2800" dirty="0" err="1"/>
              <a:t>товариства</a:t>
            </a:r>
            <a:r>
              <a:rPr lang="ru-RU" sz="2800" dirty="0"/>
              <a:t>, </a:t>
            </a:r>
            <a:r>
              <a:rPr lang="ru-RU" sz="2800" dirty="0" err="1"/>
              <a:t>Товариства</a:t>
            </a:r>
            <a:r>
              <a:rPr lang="ru-RU" sz="2800" dirty="0"/>
              <a:t> </a:t>
            </a:r>
            <a:r>
              <a:rPr lang="ru-RU" sz="2800" dirty="0" err="1"/>
              <a:t>американських</a:t>
            </a:r>
            <a:r>
              <a:rPr lang="ru-RU" sz="2800" dirty="0"/>
              <a:t> </a:t>
            </a:r>
            <a:r>
              <a:rPr lang="ru-RU" sz="2800" dirty="0" err="1"/>
              <a:t>бактеріологів</a:t>
            </a:r>
            <a:r>
              <a:rPr lang="ru-RU" sz="2800" dirty="0"/>
              <a:t>, </a:t>
            </a:r>
            <a:r>
              <a:rPr lang="ru-RU" sz="2800" dirty="0" err="1"/>
              <a:t>Американського</a:t>
            </a:r>
            <a:r>
              <a:rPr lang="ru-RU" sz="2800" dirty="0"/>
              <a:t> </a:t>
            </a:r>
            <a:r>
              <a:rPr lang="ru-RU" sz="2800" dirty="0" err="1"/>
              <a:t>наукового</a:t>
            </a:r>
            <a:r>
              <a:rPr lang="ru-RU" sz="2800" dirty="0"/>
              <a:t> </a:t>
            </a:r>
            <a:r>
              <a:rPr lang="ru-RU" sz="2800" dirty="0" err="1"/>
              <a:t>ґрунтознавчого</a:t>
            </a:r>
            <a:r>
              <a:rPr lang="ru-RU" sz="2800" dirty="0"/>
              <a:t> </a:t>
            </a:r>
            <a:r>
              <a:rPr lang="ru-RU" sz="2800" dirty="0" err="1"/>
              <a:t>товариства</a:t>
            </a:r>
            <a:r>
              <a:rPr lang="ru-RU" sz="2800" dirty="0"/>
              <a:t>, </a:t>
            </a:r>
            <a:r>
              <a:rPr lang="ru-RU" sz="2800" dirty="0" err="1"/>
              <a:t>Американського</a:t>
            </a:r>
            <a:r>
              <a:rPr lang="ru-RU" sz="2800" dirty="0"/>
              <a:t> </a:t>
            </a:r>
            <a:r>
              <a:rPr lang="ru-RU" sz="2800" dirty="0" err="1"/>
              <a:t>хімічного</a:t>
            </a:r>
            <a:r>
              <a:rPr lang="ru-RU" sz="2800" dirty="0"/>
              <a:t> </a:t>
            </a:r>
            <a:r>
              <a:rPr lang="ru-RU" sz="2800" dirty="0" err="1"/>
              <a:t>товариства</a:t>
            </a:r>
            <a:r>
              <a:rPr lang="ru-RU" sz="2800" dirty="0"/>
              <a:t> і </a:t>
            </a:r>
            <a:r>
              <a:rPr lang="ru-RU" sz="2800" dirty="0" err="1"/>
              <a:t>Товариства</a:t>
            </a:r>
            <a:r>
              <a:rPr lang="ru-RU" sz="2800" dirty="0"/>
              <a:t> </a:t>
            </a:r>
            <a:r>
              <a:rPr lang="ru-RU" sz="2800" dirty="0" err="1"/>
              <a:t>експериментальної</a:t>
            </a:r>
            <a:r>
              <a:rPr lang="ru-RU" sz="2800" dirty="0"/>
              <a:t> </a:t>
            </a:r>
            <a:r>
              <a:rPr lang="ru-RU" sz="2800" dirty="0" err="1"/>
              <a:t>біології</a:t>
            </a:r>
            <a:r>
              <a:rPr lang="ru-RU" sz="2800" dirty="0"/>
              <a:t> і </a:t>
            </a:r>
            <a:r>
              <a:rPr lang="ru-RU" sz="2800" dirty="0" err="1"/>
              <a:t>медицини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52812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8064" y="685801"/>
            <a:ext cx="3816424" cy="4615407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sz="3200" dirty="0" err="1"/>
              <a:t>Зельман</a:t>
            </a:r>
            <a:r>
              <a:rPr lang="ru-RU" sz="3200" dirty="0"/>
              <a:t> </a:t>
            </a:r>
            <a:r>
              <a:rPr lang="ru-RU" sz="3200" dirty="0" err="1"/>
              <a:t>Ваксман</a:t>
            </a:r>
            <a:r>
              <a:rPr lang="ru-RU" sz="3200" dirty="0"/>
              <a:t> помер 16 </a:t>
            </a:r>
            <a:r>
              <a:rPr lang="ru-RU" sz="3200" dirty="0" err="1"/>
              <a:t>серпня</a:t>
            </a:r>
            <a:r>
              <a:rPr lang="ru-RU" sz="3200" dirty="0"/>
              <a:t> 1973 року в </a:t>
            </a:r>
            <a:r>
              <a:rPr lang="ru-RU" sz="3200" dirty="0" err="1"/>
              <a:t>Вудс-Хоул</a:t>
            </a:r>
            <a:r>
              <a:rPr lang="ru-RU" sz="3200" dirty="0"/>
              <a:t> (штат Массачусетс).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upload.wikimedia.org/wikipedia/commons/thumb/3/31/%D0%92%D0%B0%D0%BA%D1%81%D0%BC%D0%B0%D0%BD%D0%9F%D1%80%D0%B8%D0%BB%D1%83%D0%BA%D0%B0.jpg/220px-%D0%92%D0%B0%D0%BA%D1%81%D0%BC%D0%B0%D0%BD%D0%9F%D1%80%D0%B8%D0%BB%D1%83%D0%BA%D0%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8064" cy="685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988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484784"/>
            <a:ext cx="7632848" cy="3081535"/>
          </a:xfrm>
        </p:spPr>
        <p:txBody>
          <a:bodyPr>
            <a:normAutofit/>
          </a:bodyPr>
          <a:lstStyle/>
          <a:p>
            <a:pPr marL="18288" indent="0">
              <a:buNone/>
            </a:pPr>
            <a:endParaRPr lang="ru-RU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4365104"/>
            <a:ext cx="78488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err="1">
                <a:solidFill>
                  <a:schemeClr val="bg2">
                    <a:lumMod val="50000"/>
                  </a:schemeClr>
                </a:solidFill>
              </a:rPr>
              <a:t>Американський</a:t>
            </a:r>
            <a:r>
              <a:rPr lang="ru-RU" sz="3200" b="1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3200" b="1" i="1" dirty="0" err="1">
                <a:solidFill>
                  <a:schemeClr val="bg2">
                    <a:lumMod val="50000"/>
                  </a:schemeClr>
                </a:solidFill>
              </a:rPr>
              <a:t>вчений</a:t>
            </a:r>
            <a:r>
              <a:rPr lang="ru-RU" sz="3200" b="1" i="1" dirty="0">
                <a:solidFill>
                  <a:schemeClr val="bg2">
                    <a:lumMod val="50000"/>
                  </a:schemeClr>
                </a:solidFill>
              </a:rPr>
              <a:t> — </a:t>
            </a:r>
            <a:r>
              <a:rPr lang="ru-RU" sz="3200" b="1" i="1" dirty="0" err="1">
                <a:solidFill>
                  <a:schemeClr val="bg2">
                    <a:lumMod val="50000"/>
                  </a:schemeClr>
                </a:solidFill>
              </a:rPr>
              <a:t>виходець</a:t>
            </a:r>
            <a:r>
              <a:rPr lang="ru-RU" sz="3200" b="1" i="1" dirty="0">
                <a:solidFill>
                  <a:schemeClr val="bg2">
                    <a:lumMod val="50000"/>
                  </a:schemeClr>
                </a:solidFill>
              </a:rPr>
              <a:t> з </a:t>
            </a:r>
            <a:r>
              <a:rPr lang="ru-RU" sz="3200" b="1" i="1" dirty="0" err="1">
                <a:solidFill>
                  <a:schemeClr val="bg2">
                    <a:lumMod val="50000"/>
                  </a:schemeClr>
                </a:solidFill>
              </a:rPr>
              <a:t>України</a:t>
            </a:r>
            <a:r>
              <a:rPr lang="ru-RU" sz="3200" b="1" i="1" dirty="0">
                <a:solidFill>
                  <a:schemeClr val="bg2">
                    <a:lumMod val="50000"/>
                  </a:schemeClr>
                </a:solidFill>
              </a:rPr>
              <a:t>, заслужив право </a:t>
            </a:r>
            <a:r>
              <a:rPr lang="ru-RU" sz="3200" b="1" i="1" dirty="0" err="1">
                <a:solidFill>
                  <a:schemeClr val="bg2">
                    <a:lumMod val="50000"/>
                  </a:schemeClr>
                </a:solidFill>
              </a:rPr>
              <a:t>називатися</a:t>
            </a:r>
            <a:r>
              <a:rPr lang="ru-RU" sz="3200" b="1" i="1" dirty="0">
                <a:solidFill>
                  <a:schemeClr val="bg2">
                    <a:lumMod val="50000"/>
                  </a:schemeClr>
                </a:solidFill>
              </a:rPr>
              <a:t> «одним з </a:t>
            </a:r>
            <a:r>
              <a:rPr lang="ru-RU" sz="3200" b="1" i="1" dirty="0" err="1">
                <a:solidFill>
                  <a:schemeClr val="bg2">
                    <a:lumMod val="50000"/>
                  </a:schemeClr>
                </a:solidFill>
              </a:rPr>
              <a:t>найвидатніших</a:t>
            </a:r>
            <a:r>
              <a:rPr lang="ru-RU" sz="3200" b="1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3200" b="1" i="1" dirty="0" err="1">
                <a:solidFill>
                  <a:schemeClr val="bg2">
                    <a:lumMod val="50000"/>
                  </a:schemeClr>
                </a:solidFill>
              </a:rPr>
              <a:t>благодійників</a:t>
            </a:r>
            <a:r>
              <a:rPr lang="ru-RU" sz="3200" b="1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3200" b="1" i="1" dirty="0" err="1">
                <a:solidFill>
                  <a:schemeClr val="bg2">
                    <a:lumMod val="50000"/>
                  </a:schemeClr>
                </a:solidFill>
              </a:rPr>
              <a:t>людства</a:t>
            </a:r>
            <a:r>
              <a:rPr lang="ru-RU" sz="3200" b="1" i="1" dirty="0">
                <a:solidFill>
                  <a:schemeClr val="bg2">
                    <a:lumMod val="50000"/>
                  </a:schemeClr>
                </a:solidFill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12220969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" indent="0">
              <a:buNone/>
            </a:pPr>
            <a:r>
              <a:rPr lang="ru-RU" dirty="0" err="1"/>
              <a:t>Народився</a:t>
            </a:r>
            <a:r>
              <a:rPr lang="ru-RU" dirty="0"/>
              <a:t> 20 </a:t>
            </a:r>
            <a:r>
              <a:rPr lang="ru-RU" dirty="0" err="1"/>
              <a:t>липня</a:t>
            </a:r>
            <a:r>
              <a:rPr lang="ru-RU" dirty="0"/>
              <a:t> 1888 року в </a:t>
            </a:r>
            <a:r>
              <a:rPr lang="ru-RU" dirty="0" err="1"/>
              <a:t>містечку</a:t>
            </a:r>
            <a:r>
              <a:rPr lang="ru-RU" dirty="0"/>
              <a:t> Нова Прилука на </a:t>
            </a:r>
            <a:r>
              <a:rPr lang="ru-RU" dirty="0" err="1"/>
              <a:t>Вінниччині</a:t>
            </a:r>
            <a:r>
              <a:rPr lang="ru-RU" dirty="0"/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225" y="4484"/>
            <a:ext cx="9558576" cy="7168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71" y="4941168"/>
            <a:ext cx="8856984" cy="120032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18288" indent="0">
              <a:buNone/>
            </a:pP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</a:rPr>
              <a:t>Народився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 20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</a:rPr>
              <a:t>липня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 1888 року в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</a:rPr>
              <a:t>містечку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 Нова Прилука на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</a:rPr>
              <a:t>Вінниччині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562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66" y="16781"/>
            <a:ext cx="10282393" cy="6841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2996952"/>
            <a:ext cx="7128792" cy="267765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dirty="0" err="1"/>
              <a:t>Ваксман</a:t>
            </a:r>
            <a:r>
              <a:rPr lang="ru-RU" sz="2800" dirty="0"/>
              <a:t> поступив у </a:t>
            </a:r>
            <a:r>
              <a:rPr lang="ru-RU" sz="2800" dirty="0" err="1"/>
              <a:t>сільськогосподарський</a:t>
            </a:r>
            <a:r>
              <a:rPr lang="ru-RU" sz="2800" dirty="0"/>
              <a:t> </a:t>
            </a:r>
            <a:r>
              <a:rPr lang="ru-RU" sz="2800" dirty="0" err="1"/>
              <a:t>коледж</a:t>
            </a:r>
            <a:r>
              <a:rPr lang="ru-RU" sz="2800" dirty="0"/>
              <a:t>, у </a:t>
            </a:r>
            <a:r>
              <a:rPr lang="ru-RU" sz="2800" dirty="0" err="1"/>
              <a:t>якому</a:t>
            </a:r>
            <a:r>
              <a:rPr lang="ru-RU" sz="2800" dirty="0"/>
              <a:t> почав </a:t>
            </a:r>
            <a:r>
              <a:rPr lang="ru-RU" sz="2800" dirty="0" err="1"/>
              <a:t>вивчати</a:t>
            </a:r>
            <a:r>
              <a:rPr lang="ru-RU" sz="2800" dirty="0"/>
              <a:t> </a:t>
            </a:r>
            <a:r>
              <a:rPr lang="ru-RU" sz="2800" dirty="0" err="1"/>
              <a:t>мікробіологію</a:t>
            </a:r>
            <a:r>
              <a:rPr lang="ru-RU" sz="2800" dirty="0"/>
              <a:t> </a:t>
            </a:r>
            <a:r>
              <a:rPr lang="ru-RU" sz="2800" dirty="0" err="1"/>
              <a:t>ґрунту</a:t>
            </a:r>
            <a:r>
              <a:rPr lang="ru-RU" sz="2800" dirty="0"/>
              <a:t>, і в 1915 </a:t>
            </a:r>
            <a:r>
              <a:rPr lang="ru-RU" sz="2800" dirty="0" err="1"/>
              <a:t>році</a:t>
            </a:r>
            <a:r>
              <a:rPr lang="ru-RU" sz="2800" dirty="0"/>
              <a:t> одержав </a:t>
            </a:r>
            <a:r>
              <a:rPr lang="ru-RU" sz="2800" dirty="0" err="1"/>
              <a:t>ступінь</a:t>
            </a:r>
            <a:r>
              <a:rPr lang="ru-RU" sz="2800" dirty="0"/>
              <a:t> </a:t>
            </a:r>
            <a:r>
              <a:rPr lang="ru-RU" sz="2800" dirty="0" err="1"/>
              <a:t>магістра</a:t>
            </a:r>
            <a:r>
              <a:rPr lang="ru-RU" sz="2800" dirty="0"/>
              <a:t> </a:t>
            </a:r>
            <a:r>
              <a:rPr lang="ru-RU" sz="2800" dirty="0" err="1"/>
              <a:t>природничих</a:t>
            </a:r>
            <a:r>
              <a:rPr lang="ru-RU" sz="2800" dirty="0"/>
              <a:t> наук; у </a:t>
            </a:r>
            <a:r>
              <a:rPr lang="ru-RU" sz="2800" dirty="0" err="1"/>
              <a:t>цьому</a:t>
            </a:r>
            <a:r>
              <a:rPr lang="ru-RU" sz="2800" dirty="0"/>
              <a:t> ж </a:t>
            </a:r>
            <a:r>
              <a:rPr lang="ru-RU" sz="2800" dirty="0" err="1"/>
              <a:t>році</a:t>
            </a:r>
            <a:r>
              <a:rPr lang="ru-RU" sz="2800" dirty="0"/>
              <a:t> </a:t>
            </a:r>
            <a:r>
              <a:rPr lang="ru-RU" sz="2800" dirty="0" err="1"/>
              <a:t>він</a:t>
            </a:r>
            <a:r>
              <a:rPr lang="ru-RU" sz="2800" dirty="0"/>
              <a:t> став </a:t>
            </a:r>
            <a:r>
              <a:rPr lang="ru-RU" sz="2800" dirty="0" err="1"/>
              <a:t>громадянином</a:t>
            </a:r>
            <a:r>
              <a:rPr lang="ru-RU" sz="2800" dirty="0"/>
              <a:t> США. </a:t>
            </a:r>
          </a:p>
        </p:txBody>
      </p:sp>
    </p:spTree>
    <p:extLst>
      <p:ext uri="{BB962C8B-B14F-4D97-AF65-F5344CB8AC3E}">
        <p14:creationId xmlns:p14="http://schemas.microsoft.com/office/powerpoint/2010/main" val="14268521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31697" y="476672"/>
            <a:ext cx="6096000" cy="2210544"/>
          </a:xfrm>
        </p:spPr>
        <p:txBody>
          <a:bodyPr>
            <a:noAutofit/>
          </a:bodyPr>
          <a:lstStyle/>
          <a:p>
            <a:pPr marL="18288" indent="0">
              <a:buNone/>
            </a:pPr>
            <a:r>
              <a:rPr lang="ru-RU" sz="2400" dirty="0"/>
              <a:t>У 1932 </a:t>
            </a:r>
            <a:r>
              <a:rPr lang="ru-RU" sz="2400" dirty="0" err="1"/>
              <a:t>році</a:t>
            </a:r>
            <a:r>
              <a:rPr lang="ru-RU" sz="2400" dirty="0"/>
              <a:t> </a:t>
            </a:r>
            <a:r>
              <a:rPr lang="ru-RU" sz="2400" dirty="0" err="1"/>
              <a:t>Американська</a:t>
            </a:r>
            <a:r>
              <a:rPr lang="ru-RU" sz="2400" dirty="0"/>
              <a:t> </a:t>
            </a:r>
            <a:r>
              <a:rPr lang="ru-RU" sz="2400" dirty="0" err="1"/>
              <a:t>національна</a:t>
            </a:r>
            <a:r>
              <a:rPr lang="ru-RU" sz="2400" dirty="0"/>
              <a:t> </a:t>
            </a:r>
            <a:r>
              <a:rPr lang="ru-RU" sz="2400" dirty="0" err="1"/>
              <a:t>асоціація</a:t>
            </a:r>
            <a:r>
              <a:rPr lang="ru-RU" sz="2400" dirty="0"/>
              <a:t> по </a:t>
            </a:r>
            <a:r>
              <a:rPr lang="ru-RU" sz="2400" dirty="0" err="1"/>
              <a:t>боротьбі</a:t>
            </a:r>
            <a:r>
              <a:rPr lang="ru-RU" sz="2400" dirty="0"/>
              <a:t> з </a:t>
            </a:r>
            <a:r>
              <a:rPr lang="ru-RU" sz="2400" dirty="0" err="1"/>
              <a:t>туберкульозом</a:t>
            </a:r>
            <a:r>
              <a:rPr lang="ru-RU" sz="2400" dirty="0"/>
              <a:t> </a:t>
            </a:r>
            <a:r>
              <a:rPr lang="ru-RU" sz="2400" dirty="0" err="1"/>
              <a:t>звернулася</a:t>
            </a:r>
            <a:r>
              <a:rPr lang="ru-RU" sz="2400" dirty="0"/>
              <a:t> до </a:t>
            </a:r>
            <a:r>
              <a:rPr lang="ru-RU" sz="2400" dirty="0" err="1"/>
              <a:t>Ваксмана</a:t>
            </a:r>
            <a:r>
              <a:rPr lang="ru-RU" sz="2400" dirty="0"/>
              <a:t> з </a:t>
            </a:r>
            <a:r>
              <a:rPr lang="ru-RU" sz="2400" dirty="0" err="1"/>
              <a:t>проханням</a:t>
            </a:r>
            <a:r>
              <a:rPr lang="ru-RU" sz="2400" dirty="0"/>
              <a:t> </a:t>
            </a:r>
            <a:r>
              <a:rPr lang="ru-RU" sz="2400" dirty="0" err="1"/>
              <a:t>вивчити</a:t>
            </a:r>
            <a:r>
              <a:rPr lang="ru-RU" sz="2400" dirty="0"/>
              <a:t> </a:t>
            </a:r>
            <a:r>
              <a:rPr lang="ru-RU" sz="2400" dirty="0" err="1"/>
              <a:t>процес</a:t>
            </a:r>
            <a:r>
              <a:rPr lang="ru-RU" sz="2400" dirty="0"/>
              <a:t> </a:t>
            </a:r>
            <a:r>
              <a:rPr lang="ru-RU" sz="2400" dirty="0" err="1"/>
              <a:t>руйнування</a:t>
            </a:r>
            <a:r>
              <a:rPr lang="ru-RU" sz="2400" dirty="0"/>
              <a:t> </a:t>
            </a:r>
            <a:r>
              <a:rPr lang="ru-RU" sz="2400" dirty="0" err="1"/>
              <a:t>палички</a:t>
            </a:r>
            <a:r>
              <a:rPr lang="ru-RU" sz="2400" dirty="0"/>
              <a:t> </a:t>
            </a:r>
            <a:r>
              <a:rPr lang="ru-RU" sz="2400" dirty="0" err="1"/>
              <a:t>туберкульозу</a:t>
            </a:r>
            <a:r>
              <a:rPr lang="ru-RU" sz="2400" dirty="0"/>
              <a:t> в </a:t>
            </a:r>
            <a:r>
              <a:rPr lang="ru-RU" sz="2400" dirty="0" err="1"/>
              <a:t>ґрунті</a:t>
            </a:r>
            <a:r>
              <a:rPr lang="ru-RU" sz="2400" dirty="0"/>
              <a:t>. </a:t>
            </a:r>
            <a:r>
              <a:rPr lang="ru-RU" sz="2400" dirty="0" err="1"/>
              <a:t>Він</a:t>
            </a:r>
            <a:r>
              <a:rPr lang="ru-RU" sz="2400" dirty="0"/>
              <a:t> </a:t>
            </a:r>
            <a:r>
              <a:rPr lang="ru-RU" sz="2400" dirty="0" err="1"/>
              <a:t>зробив</a:t>
            </a:r>
            <a:r>
              <a:rPr lang="ru-RU" sz="2400" dirty="0"/>
              <a:t> </a:t>
            </a:r>
            <a:r>
              <a:rPr lang="ru-RU" sz="2400" dirty="0" err="1"/>
              <a:t>висновок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за </a:t>
            </a:r>
            <a:r>
              <a:rPr lang="ru-RU" sz="2400" dirty="0" err="1"/>
              <a:t>цей</a:t>
            </a:r>
            <a:r>
              <a:rPr lang="ru-RU" sz="2400" dirty="0"/>
              <a:t> </a:t>
            </a:r>
            <a:r>
              <a:rPr lang="ru-RU" sz="2400" dirty="0" err="1"/>
              <a:t>процес</a:t>
            </a:r>
            <a:r>
              <a:rPr lang="ru-RU" sz="2400" dirty="0"/>
              <a:t> </a:t>
            </a:r>
            <a:r>
              <a:rPr lang="ru-RU" sz="2400" dirty="0" err="1"/>
              <a:t>відповідальні</a:t>
            </a:r>
            <a:r>
              <a:rPr lang="ru-RU" sz="2400" dirty="0"/>
              <a:t> </a:t>
            </a:r>
            <a:r>
              <a:rPr lang="ru-RU" sz="2400" dirty="0" err="1"/>
              <a:t>мікроби-антагоністи</a:t>
            </a:r>
            <a:r>
              <a:rPr lang="ru-RU" sz="2400" dirty="0"/>
              <a:t>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intranet.tdmu.edu.ua/data/kafedra/internal/patologanatom/classes_stud/uk/med/medprof/ptn/%D0%9F%D0%B0%D1%82%D0%BE%D0%BC%D0%BE%D1%80%D1%84%D0%BE%D0%BB%D0%BE%D0%B3%D1%96%D1%8F/3/13_%D0%A2%D1%83%D0%B1%D0%B5%D1%80%D0%BA%D1%83%D0%BB%D1%8C%D0%BE%D0%B7.%20%D0%9F%D0%BE%D0%B2%D1%96%D1%82%D1%80%D1%8F%D0%BD%D0%BE-%D0%BA%D1%80%D0%B0%D0%BF%D0%B5%D0%BB%D1%8C%D0%BD%D1%96%20%D1%96%D0%BD%D1%84%D0%B5%D0%BA%D1%86%D1%96%D1%97.files/image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19020"/>
            <a:ext cx="5364088" cy="392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009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upload.wikimedia.org/wikipedia/uk/4/4a/Paenibacill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02" y="0"/>
            <a:ext cx="91582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548680"/>
            <a:ext cx="6174432" cy="37856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 До 1939 року </a:t>
            </a:r>
            <a:r>
              <a:rPr lang="ru-RU" sz="2400" b="1" dirty="0" err="1">
                <a:solidFill>
                  <a:schemeClr val="bg1"/>
                </a:solidFill>
              </a:rPr>
              <a:t>Ваксман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вирішив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розгорнути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нову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програму</a:t>
            </a:r>
            <a:r>
              <a:rPr lang="ru-RU" sz="2400" b="1" dirty="0">
                <a:solidFill>
                  <a:schemeClr val="bg1"/>
                </a:solidFill>
              </a:rPr>
              <a:t>, </a:t>
            </a:r>
            <a:r>
              <a:rPr lang="ru-RU" sz="2400" b="1" dirty="0" err="1">
                <a:solidFill>
                  <a:schemeClr val="bg1"/>
                </a:solidFill>
              </a:rPr>
              <a:t>що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стосується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використання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його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досліджень</a:t>
            </a:r>
            <a:r>
              <a:rPr lang="ru-RU" sz="2400" b="1" dirty="0">
                <a:solidFill>
                  <a:schemeClr val="bg1"/>
                </a:solidFill>
              </a:rPr>
              <a:t> по </a:t>
            </a:r>
            <a:r>
              <a:rPr lang="ru-RU" sz="2400" b="1" dirty="0" err="1">
                <a:solidFill>
                  <a:schemeClr val="bg1"/>
                </a:solidFill>
              </a:rPr>
              <a:t>мікробіології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ґрунту</a:t>
            </a:r>
            <a:r>
              <a:rPr lang="ru-RU" sz="2400" b="1" dirty="0">
                <a:solidFill>
                  <a:schemeClr val="bg1"/>
                </a:solidFill>
              </a:rPr>
              <a:t> для </a:t>
            </a:r>
            <a:r>
              <a:rPr lang="ru-RU" sz="2400" b="1" dirty="0" err="1">
                <a:solidFill>
                  <a:schemeClr val="bg1"/>
                </a:solidFill>
              </a:rPr>
              <a:t>лікування</a:t>
            </a:r>
            <a:r>
              <a:rPr lang="ru-RU" sz="2400" b="1" dirty="0">
                <a:solidFill>
                  <a:schemeClr val="bg1"/>
                </a:solidFill>
              </a:rPr>
              <a:t> хвороб </a:t>
            </a:r>
            <a:r>
              <a:rPr lang="ru-RU" sz="2400" b="1" dirty="0" err="1">
                <a:solidFill>
                  <a:schemeClr val="bg1"/>
                </a:solidFill>
              </a:rPr>
              <a:t>людини</a:t>
            </a:r>
            <a:r>
              <a:rPr lang="ru-RU" sz="2400" b="1" dirty="0">
                <a:solidFill>
                  <a:schemeClr val="bg1"/>
                </a:solidFill>
              </a:rPr>
              <a:t>. «Я </a:t>
            </a:r>
            <a:r>
              <a:rPr lang="ru-RU" sz="2400" b="1" dirty="0" err="1">
                <a:solidFill>
                  <a:schemeClr val="bg1"/>
                </a:solidFill>
              </a:rPr>
              <a:t>відчував</a:t>
            </a:r>
            <a:r>
              <a:rPr lang="ru-RU" sz="2400" b="1" dirty="0">
                <a:solidFill>
                  <a:schemeClr val="bg1"/>
                </a:solidFill>
              </a:rPr>
              <a:t> по </a:t>
            </a:r>
            <a:r>
              <a:rPr lang="ru-RU" sz="2400" b="1" dirty="0" err="1">
                <a:solidFill>
                  <a:schemeClr val="bg1"/>
                </a:solidFill>
              </a:rPr>
              <a:t>своєму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досвіді</a:t>
            </a:r>
            <a:r>
              <a:rPr lang="ru-RU" sz="2400" b="1" dirty="0">
                <a:solidFill>
                  <a:schemeClr val="bg1"/>
                </a:solidFill>
              </a:rPr>
              <a:t>, </a:t>
            </a:r>
            <a:r>
              <a:rPr lang="ru-RU" sz="2400" b="1" dirty="0" err="1">
                <a:solidFill>
                  <a:schemeClr val="bg1"/>
                </a:solidFill>
              </a:rPr>
              <a:t>що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гриби</a:t>
            </a:r>
            <a:r>
              <a:rPr lang="ru-RU" sz="2400" b="1" dirty="0">
                <a:solidFill>
                  <a:schemeClr val="bg1"/>
                </a:solidFill>
              </a:rPr>
              <a:t> й </a:t>
            </a:r>
            <a:r>
              <a:rPr lang="ru-RU" sz="2400" b="1" dirty="0" err="1">
                <a:solidFill>
                  <a:schemeClr val="bg1"/>
                </a:solidFill>
              </a:rPr>
              <a:t>актиноміцети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можуть</a:t>
            </a:r>
            <a:r>
              <a:rPr lang="ru-RU" sz="2400" b="1" dirty="0">
                <a:solidFill>
                  <a:schemeClr val="bg1"/>
                </a:solidFill>
              </a:rPr>
              <a:t> бути </a:t>
            </a:r>
            <a:r>
              <a:rPr lang="ru-RU" sz="2400" b="1" dirty="0" err="1">
                <a:solidFill>
                  <a:schemeClr val="bg1"/>
                </a:solidFill>
              </a:rPr>
              <a:t>значно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ефективнішими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джерелами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антибактеріальних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засобів</a:t>
            </a:r>
            <a:r>
              <a:rPr lang="ru-RU" sz="2400" b="1" dirty="0">
                <a:solidFill>
                  <a:schemeClr val="bg1"/>
                </a:solidFill>
              </a:rPr>
              <a:t>, </a:t>
            </a:r>
            <a:r>
              <a:rPr lang="ru-RU" sz="2400" b="1" dirty="0" err="1">
                <a:solidFill>
                  <a:schemeClr val="bg1"/>
                </a:solidFill>
              </a:rPr>
              <a:t>ніж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звичайні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бактерії</a:t>
            </a:r>
            <a:r>
              <a:rPr lang="ru-RU" sz="2400" b="1" dirty="0">
                <a:solidFill>
                  <a:schemeClr val="bg1"/>
                </a:solidFill>
              </a:rPr>
              <a:t>», заявив </a:t>
            </a:r>
            <a:r>
              <a:rPr lang="ru-RU" sz="2400" b="1" dirty="0" err="1">
                <a:solidFill>
                  <a:schemeClr val="bg1"/>
                </a:solidFill>
              </a:rPr>
              <a:t>він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пізніше</a:t>
            </a:r>
            <a:r>
              <a:rPr lang="ru-RU" sz="2400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126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685801"/>
            <a:ext cx="7258000" cy="4975447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sz="3200" dirty="0" err="1"/>
              <a:t>Протягом</a:t>
            </a:r>
            <a:r>
              <a:rPr lang="ru-RU" sz="3200" dirty="0"/>
              <a:t> </a:t>
            </a:r>
            <a:r>
              <a:rPr lang="ru-RU" sz="3200" dirty="0" err="1"/>
              <a:t>наступних</a:t>
            </a:r>
            <a:r>
              <a:rPr lang="ru-RU" sz="3200" dirty="0"/>
              <a:t> </a:t>
            </a:r>
            <a:r>
              <a:rPr lang="ru-RU" sz="3200" dirty="0" err="1"/>
              <a:t>чотирьох</a:t>
            </a:r>
            <a:r>
              <a:rPr lang="ru-RU" sz="3200" dirty="0"/>
              <a:t> </a:t>
            </a:r>
            <a:r>
              <a:rPr lang="ru-RU" sz="3200" dirty="0" err="1"/>
              <a:t>років</a:t>
            </a:r>
            <a:r>
              <a:rPr lang="ru-RU" sz="3200" dirty="0"/>
              <a:t> </a:t>
            </a:r>
            <a:r>
              <a:rPr lang="ru-RU" sz="3200" dirty="0" err="1"/>
              <a:t>Ваксман</a:t>
            </a:r>
            <a:r>
              <a:rPr lang="ru-RU" sz="3200" dirty="0"/>
              <a:t> і </a:t>
            </a:r>
            <a:r>
              <a:rPr lang="ru-RU" sz="3200" dirty="0" err="1"/>
              <a:t>його</a:t>
            </a:r>
            <a:r>
              <a:rPr lang="ru-RU" sz="3200" dirty="0"/>
              <a:t> </a:t>
            </a:r>
            <a:r>
              <a:rPr lang="ru-RU" sz="3200" dirty="0" err="1"/>
              <a:t>колеги</a:t>
            </a:r>
            <a:r>
              <a:rPr lang="ru-RU" sz="3200" dirty="0"/>
              <a:t> </a:t>
            </a:r>
            <a:r>
              <a:rPr lang="ru-RU" sz="3200" dirty="0" err="1"/>
              <a:t>досліджували</a:t>
            </a:r>
            <a:r>
              <a:rPr lang="ru-RU" sz="3200" dirty="0"/>
              <a:t> </a:t>
            </a:r>
            <a:r>
              <a:rPr lang="ru-RU" sz="3200" dirty="0" err="1"/>
              <a:t>близько</a:t>
            </a:r>
            <a:r>
              <a:rPr lang="ru-RU" sz="3200" dirty="0"/>
              <a:t> 10 </a:t>
            </a:r>
            <a:r>
              <a:rPr lang="ru-RU" sz="3200" dirty="0" err="1"/>
              <a:t>тисяч</a:t>
            </a:r>
            <a:r>
              <a:rPr lang="ru-RU" sz="3200" dirty="0"/>
              <a:t> </a:t>
            </a:r>
            <a:r>
              <a:rPr lang="ru-RU" sz="3200" dirty="0" err="1"/>
              <a:t>різних</a:t>
            </a:r>
            <a:r>
              <a:rPr lang="ru-RU" sz="3200" dirty="0"/>
              <a:t> </a:t>
            </a:r>
            <a:r>
              <a:rPr lang="ru-RU" sz="3200" dirty="0" err="1"/>
              <a:t>ґрунтових</a:t>
            </a:r>
            <a:r>
              <a:rPr lang="ru-RU" sz="3200" dirty="0"/>
              <a:t> </a:t>
            </a:r>
            <a:r>
              <a:rPr lang="ru-RU" sz="3200" dirty="0" err="1"/>
              <a:t>мікробів</a:t>
            </a:r>
            <a:r>
              <a:rPr lang="ru-RU" sz="3200" dirty="0"/>
              <a:t> у </a:t>
            </a:r>
            <a:r>
              <a:rPr lang="ru-RU" sz="3200" dirty="0" err="1"/>
              <a:t>пошуках</a:t>
            </a:r>
            <a:r>
              <a:rPr lang="ru-RU" sz="3200" dirty="0"/>
              <a:t> </a:t>
            </a:r>
            <a:r>
              <a:rPr lang="ru-RU" sz="3200" dirty="0" err="1"/>
              <a:t>антибіотиків</a:t>
            </a:r>
            <a:r>
              <a:rPr lang="ru-RU" sz="3200" dirty="0"/>
              <a:t>, </a:t>
            </a:r>
            <a:r>
              <a:rPr lang="ru-RU" sz="3200" dirty="0" err="1"/>
              <a:t>що</a:t>
            </a:r>
            <a:r>
              <a:rPr lang="ru-RU" sz="3200" dirty="0"/>
              <a:t> могли б </a:t>
            </a:r>
            <a:r>
              <a:rPr lang="ru-RU" sz="3200" dirty="0" err="1"/>
              <a:t>руйнувати</a:t>
            </a:r>
            <a:r>
              <a:rPr lang="ru-RU" sz="3200" dirty="0"/>
              <a:t> </a:t>
            </a:r>
            <a:r>
              <a:rPr lang="ru-RU" sz="3200" dirty="0" err="1"/>
              <a:t>бактерії</a:t>
            </a:r>
            <a:r>
              <a:rPr lang="ru-RU" sz="3200" dirty="0"/>
              <a:t>, не </a:t>
            </a:r>
            <a:r>
              <a:rPr lang="ru-RU" sz="3200" dirty="0" err="1"/>
              <a:t>заподіюючи</a:t>
            </a:r>
            <a:r>
              <a:rPr lang="ru-RU" sz="3200" dirty="0"/>
              <a:t> </a:t>
            </a:r>
            <a:r>
              <a:rPr lang="ru-RU" sz="3200" dirty="0" err="1"/>
              <a:t>шкоди</a:t>
            </a:r>
            <a:r>
              <a:rPr lang="ru-RU" sz="3200" dirty="0"/>
              <a:t> </a:t>
            </a:r>
            <a:r>
              <a:rPr lang="ru-RU" sz="3200" dirty="0" err="1"/>
              <a:t>людині</a:t>
            </a:r>
            <a:r>
              <a:rPr lang="ru-RU" sz="3200" dirty="0"/>
              <a:t>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690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http://luxlux.net/wp-content/uploads/2011/12/tseremoniya-vrucheniya-nobelevskoy-premii-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2" y="-1"/>
            <a:ext cx="9116217" cy="683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2053" y="4775169"/>
            <a:ext cx="7776864" cy="15696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/>
              <a:t>У 1952 </a:t>
            </a:r>
            <a:r>
              <a:rPr lang="ru-RU" sz="2400" dirty="0" err="1"/>
              <a:t>році</a:t>
            </a:r>
            <a:r>
              <a:rPr lang="ru-RU" sz="2400" dirty="0"/>
              <a:t> </a:t>
            </a:r>
            <a:r>
              <a:rPr lang="ru-RU" sz="2400" dirty="0" err="1"/>
              <a:t>Зельман</a:t>
            </a:r>
            <a:r>
              <a:rPr lang="ru-RU" sz="2400" dirty="0"/>
              <a:t> </a:t>
            </a:r>
            <a:r>
              <a:rPr lang="ru-RU" sz="2400" dirty="0" err="1"/>
              <a:t>Ваксман</a:t>
            </a:r>
            <a:r>
              <a:rPr lang="ru-RU" sz="2400" dirty="0"/>
              <a:t> </a:t>
            </a:r>
            <a:r>
              <a:rPr lang="ru-RU" sz="2400" dirty="0" err="1"/>
              <a:t>був</a:t>
            </a:r>
            <a:r>
              <a:rPr lang="ru-RU" sz="2400" dirty="0"/>
              <a:t> </a:t>
            </a:r>
            <a:r>
              <a:rPr lang="ru-RU" sz="2400" dirty="0" err="1"/>
              <a:t>нагороджений</a:t>
            </a:r>
            <a:r>
              <a:rPr lang="ru-RU" sz="2400" dirty="0"/>
              <a:t> </a:t>
            </a:r>
            <a:r>
              <a:rPr lang="ru-RU" sz="2400" dirty="0" err="1"/>
              <a:t>Нобелівською</a:t>
            </a:r>
            <a:r>
              <a:rPr lang="ru-RU" sz="2400" dirty="0"/>
              <a:t> </a:t>
            </a:r>
            <a:r>
              <a:rPr lang="ru-RU" sz="2400" dirty="0" err="1"/>
              <a:t>премією</a:t>
            </a:r>
            <a:r>
              <a:rPr lang="ru-RU" sz="2400" dirty="0"/>
              <a:t> з </a:t>
            </a:r>
            <a:r>
              <a:rPr lang="ru-RU" sz="2400" dirty="0" err="1"/>
              <a:t>фізіології</a:t>
            </a:r>
            <a:r>
              <a:rPr lang="ru-RU" sz="2400" dirty="0"/>
              <a:t> і </a:t>
            </a:r>
            <a:r>
              <a:rPr lang="ru-RU" sz="2400" dirty="0" err="1"/>
              <a:t>медицини</a:t>
            </a:r>
            <a:r>
              <a:rPr lang="ru-RU" sz="2400" dirty="0"/>
              <a:t> «за </a:t>
            </a:r>
            <a:r>
              <a:rPr lang="ru-RU" sz="2400" dirty="0" err="1"/>
              <a:t>відкриття</a:t>
            </a:r>
            <a:r>
              <a:rPr lang="ru-RU" sz="2400" dirty="0"/>
              <a:t> </a:t>
            </a:r>
            <a:r>
              <a:rPr lang="ru-RU" sz="2400" dirty="0" err="1"/>
              <a:t>стрептоміцину</a:t>
            </a:r>
            <a:r>
              <a:rPr lang="ru-RU" sz="2400" dirty="0"/>
              <a:t>, </a:t>
            </a:r>
            <a:r>
              <a:rPr lang="ru-RU" sz="2400" dirty="0" err="1"/>
              <a:t>першого</a:t>
            </a:r>
            <a:r>
              <a:rPr lang="ru-RU" sz="2400" dirty="0"/>
              <a:t> </a:t>
            </a:r>
            <a:r>
              <a:rPr lang="ru-RU" sz="2400" dirty="0" err="1"/>
              <a:t>антибіотика</a:t>
            </a:r>
            <a:r>
              <a:rPr lang="ru-RU" sz="2400" dirty="0"/>
              <a:t>, </a:t>
            </a:r>
            <a:r>
              <a:rPr lang="ru-RU" sz="2400" dirty="0" err="1"/>
              <a:t>ефективного</a:t>
            </a:r>
            <a:r>
              <a:rPr lang="ru-RU" sz="2400" dirty="0"/>
              <a:t> при </a:t>
            </a:r>
            <a:r>
              <a:rPr lang="ru-RU" sz="2400" dirty="0" err="1"/>
              <a:t>лікуванні</a:t>
            </a:r>
            <a:r>
              <a:rPr lang="ru-RU" sz="2400" dirty="0"/>
              <a:t> </a:t>
            </a:r>
            <a:r>
              <a:rPr lang="ru-RU" sz="2400" dirty="0" err="1"/>
              <a:t>туберкульозу</a:t>
            </a:r>
            <a:r>
              <a:rPr lang="ru-RU" sz="2400" dirty="0"/>
              <a:t>». </a:t>
            </a:r>
          </a:p>
        </p:txBody>
      </p:sp>
    </p:spTree>
    <p:extLst>
      <p:ext uri="{BB962C8B-B14F-4D97-AF65-F5344CB8AC3E}">
        <p14:creationId xmlns:p14="http://schemas.microsoft.com/office/powerpoint/2010/main" val="39090971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 1916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Ваксман</a:t>
            </a:r>
            <a:r>
              <a:rPr lang="ru-RU" dirty="0"/>
              <a:t> </a:t>
            </a:r>
            <a:r>
              <a:rPr lang="ru-RU" dirty="0" err="1"/>
              <a:t>одружився</a:t>
            </a:r>
            <a:r>
              <a:rPr lang="ru-RU" dirty="0"/>
              <a:t> на </a:t>
            </a:r>
            <a:r>
              <a:rPr lang="ru-RU" dirty="0" err="1"/>
              <a:t>Берті</a:t>
            </a:r>
            <a:r>
              <a:rPr lang="ru-RU" dirty="0"/>
              <a:t> </a:t>
            </a:r>
            <a:r>
              <a:rPr lang="ru-RU" dirty="0" err="1"/>
              <a:t>Деборі</a:t>
            </a:r>
            <a:r>
              <a:rPr lang="ru-RU" dirty="0"/>
              <a:t> </a:t>
            </a:r>
            <a:r>
              <a:rPr lang="ru-RU" dirty="0" err="1"/>
              <a:t>Мітник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acehigh.ru/upload/WSOP%20APAC/1312980169_nyc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2924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30922" y="3717032"/>
            <a:ext cx="6840760" cy="175432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dirty="0"/>
              <a:t>У 1916 </a:t>
            </a:r>
            <a:r>
              <a:rPr lang="ru-RU" sz="3600" dirty="0" err="1"/>
              <a:t>році</a:t>
            </a:r>
            <a:r>
              <a:rPr lang="ru-RU" sz="3600" dirty="0"/>
              <a:t> </a:t>
            </a:r>
            <a:r>
              <a:rPr lang="ru-RU" sz="3600" dirty="0" err="1"/>
              <a:t>Ваксман</a:t>
            </a:r>
            <a:r>
              <a:rPr lang="ru-RU" sz="3600" dirty="0"/>
              <a:t> </a:t>
            </a:r>
            <a:r>
              <a:rPr lang="ru-RU" sz="3600" dirty="0" err="1"/>
              <a:t>одружився</a:t>
            </a:r>
            <a:r>
              <a:rPr lang="ru-RU" sz="3600" dirty="0"/>
              <a:t> на </a:t>
            </a:r>
            <a:r>
              <a:rPr lang="ru-RU" sz="3600" dirty="0" err="1"/>
              <a:t>Берті</a:t>
            </a:r>
            <a:r>
              <a:rPr lang="ru-RU" sz="3600" dirty="0"/>
              <a:t> </a:t>
            </a:r>
            <a:r>
              <a:rPr lang="ru-RU" sz="3600" dirty="0" err="1"/>
              <a:t>Деборі</a:t>
            </a:r>
            <a:r>
              <a:rPr lang="ru-RU" sz="3600" dirty="0"/>
              <a:t> </a:t>
            </a:r>
            <a:r>
              <a:rPr lang="ru-RU" sz="3600" dirty="0" err="1"/>
              <a:t>Мітник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701499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237</TotalTime>
  <Words>297</Words>
  <Application>Microsoft Office PowerPoint</Application>
  <PresentationFormat>Экран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Базовая</vt:lpstr>
      <vt:lpstr>Зельман Ваксман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Зельман Ваксман</dc:title>
  <dc:creator>Коля</dc:creator>
  <cp:lastModifiedBy>Deafult User</cp:lastModifiedBy>
  <cp:revision>4</cp:revision>
  <dcterms:created xsi:type="dcterms:W3CDTF">2014-04-13T14:28:20Z</dcterms:created>
  <dcterms:modified xsi:type="dcterms:W3CDTF">2014-04-13T18:35:41Z</dcterms:modified>
</cp:coreProperties>
</file>