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4263-5178-458D-87F2-E30BFF42821B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BC46-DB83-40EA-95BB-449D911D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BC46-DB83-40EA-95BB-449D911D20B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DFED06-709B-4ECD-8901-C62C2575178A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878190-A74D-487D-BA5D-930356AA3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68F8-B866-4F0A-A731-804390D2C372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24E4-79D5-47F1-B4C2-1D578D84C9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FFFF"/>
                </a:solidFill>
              </a:rPr>
              <a:t>Аплікація та її види</a:t>
            </a:r>
            <a:endParaRPr lang="ru-RU" sz="5400" b="1" i="1" dirty="0">
              <a:solidFill>
                <a:srgbClr val="00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3929066"/>
            <a:ext cx="3286148" cy="204313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Підготувала</a:t>
            </a:r>
          </a:p>
          <a:p>
            <a:pPr algn="l"/>
            <a:r>
              <a:rPr lang="uk-UA" dirty="0" err="1" smtClean="0">
                <a:solidFill>
                  <a:schemeClr val="bg1"/>
                </a:solidFill>
              </a:rPr>
              <a:t>ліцеїстка</a:t>
            </a:r>
            <a:r>
              <a:rPr lang="uk-UA" dirty="0" smtClean="0">
                <a:solidFill>
                  <a:schemeClr val="bg1"/>
                </a:solidFill>
              </a:rPr>
              <a:t> 45 групи</a:t>
            </a:r>
          </a:p>
          <a:p>
            <a:pPr algn="l"/>
            <a:r>
              <a:rPr lang="uk-UA" dirty="0" smtClean="0">
                <a:solidFill>
                  <a:schemeClr val="bg1"/>
                </a:solidFill>
              </a:rPr>
              <a:t>Гуменюк Аліна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Дякую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увагу</a:t>
            </a:r>
            <a:r>
              <a:rPr lang="ru-RU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00834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00B050"/>
                </a:solidFill>
              </a:rPr>
              <a:t>Аплікація</a:t>
            </a:r>
            <a:r>
              <a:rPr lang="ru-RU" i="1" dirty="0" smtClean="0">
                <a:solidFill>
                  <a:srgbClr val="00B050"/>
                </a:solidFill>
              </a:rPr>
              <a:t> (</a:t>
            </a:r>
            <a:r>
              <a:rPr lang="ru-RU" i="1" dirty="0" err="1" smtClean="0">
                <a:solidFill>
                  <a:srgbClr val="00B050"/>
                </a:solidFill>
              </a:rPr>
              <a:t>від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латини</a:t>
            </a:r>
            <a:r>
              <a:rPr lang="ru-RU" i="1" dirty="0" smtClean="0">
                <a:solidFill>
                  <a:srgbClr val="00B050"/>
                </a:solidFill>
              </a:rPr>
              <a:t> — </a:t>
            </a:r>
            <a:r>
              <a:rPr lang="en-US" i="1" dirty="0" err="1" smtClean="0">
                <a:solidFill>
                  <a:srgbClr val="00B050"/>
                </a:solidFill>
              </a:rPr>
              <a:t>applicatio</a:t>
            </a:r>
            <a:r>
              <a:rPr lang="en-US" i="1" dirty="0" smtClean="0">
                <a:solidFill>
                  <a:srgbClr val="00B050"/>
                </a:solidFill>
              </a:rPr>
              <a:t>) </a:t>
            </a:r>
            <a:r>
              <a:rPr lang="ru-RU" i="1" dirty="0" err="1" smtClean="0">
                <a:solidFill>
                  <a:srgbClr val="00B050"/>
                </a:solidFill>
              </a:rPr>
              <a:t>накладання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пристосовування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приєднання</a:t>
            </a:r>
            <a:r>
              <a:rPr lang="ru-RU" i="1" dirty="0" smtClean="0">
                <a:solidFill>
                  <a:srgbClr val="00B050"/>
                </a:solidFill>
              </a:rPr>
              <a:t> до </a:t>
            </a:r>
            <a:r>
              <a:rPr lang="ru-RU" i="1" dirty="0" err="1" smtClean="0">
                <a:solidFill>
                  <a:srgbClr val="00B050"/>
                </a:solidFill>
              </a:rPr>
              <a:t>якоїсь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поверхні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dirty="0" err="1" smtClean="0"/>
              <a:t>Аплікація</a:t>
            </a:r>
            <a:r>
              <a:rPr lang="ru-RU" dirty="0" smtClean="0"/>
              <a:t> як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пройшла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шлях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збагатилася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фіксації</a:t>
            </a:r>
            <a:r>
              <a:rPr lang="ru-RU" dirty="0" smtClean="0"/>
              <a:t>(</a:t>
            </a:r>
            <a:r>
              <a:rPr lang="ru-RU" dirty="0" err="1" smtClean="0"/>
              <a:t>закріплення</a:t>
            </a:r>
            <a:r>
              <a:rPr lang="ru-RU" dirty="0" smtClean="0"/>
              <a:t>)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(нитками на тканинах, клеями на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поверхнях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Аплікацією</a:t>
            </a:r>
            <a:r>
              <a:rPr lang="ru-RU" dirty="0" smtClean="0"/>
              <a:t> буде </a:t>
            </a:r>
            <a:r>
              <a:rPr lang="ru-RU" dirty="0" err="1" smtClean="0"/>
              <a:t>називатись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виріб</a:t>
            </a:r>
            <a:r>
              <a:rPr lang="ru-RU" dirty="0" smtClean="0"/>
              <a:t>, </a:t>
            </a:r>
            <a:r>
              <a:rPr lang="ru-RU" dirty="0" err="1" smtClean="0"/>
              <a:t>створений</a:t>
            </a:r>
            <a:r>
              <a:rPr lang="ru-RU" dirty="0" smtClean="0"/>
              <a:t> у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D:\Users\Алина\Desktop\plastilinlist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5147"/>
            <a:ext cx="3404076" cy="2382853"/>
          </a:xfrm>
          <a:prstGeom prst="rect">
            <a:avLst/>
          </a:prstGeom>
          <a:noFill/>
        </p:spPr>
      </p:pic>
      <p:pic>
        <p:nvPicPr>
          <p:cNvPr id="1027" name="Picture 3" descr="D:\Users\Алина\Desktop\02934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00570"/>
            <a:ext cx="2857488" cy="2357430"/>
          </a:xfrm>
          <a:prstGeom prst="rect">
            <a:avLst/>
          </a:prstGeom>
          <a:noFill/>
        </p:spPr>
      </p:pic>
      <p:pic>
        <p:nvPicPr>
          <p:cNvPr id="1028" name="Picture 4" descr="D:\Users\Алина\Desktop\yak-zrobiti-igrashku-z-zhivih-kvit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2859101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>
              <a:buNone/>
            </a:pP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Аплікація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 бути:</a:t>
            </a:r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одноколірною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багатокольоровою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пласкою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err="1" smtClean="0"/>
              <a:t>об'ємною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декоративною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абстрактною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сюжетною</a:t>
            </a:r>
          </a:p>
          <a:p>
            <a:endParaRPr lang="ru-RU" dirty="0"/>
          </a:p>
        </p:txBody>
      </p:sp>
      <p:pic>
        <p:nvPicPr>
          <p:cNvPr id="3074" name="Picture 2" descr="D:\Users\Алина\Desktop\original-DSC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143380"/>
            <a:ext cx="3714776" cy="2472390"/>
          </a:xfrm>
          <a:prstGeom prst="rect">
            <a:avLst/>
          </a:prstGeom>
          <a:noFill/>
        </p:spPr>
      </p:pic>
      <p:pic>
        <p:nvPicPr>
          <p:cNvPr id="3075" name="Picture 3" descr="D:\Users\Алина\Desktop\918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291003" cy="438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rgbClr val="7030A0"/>
                </a:solidFill>
              </a:rPr>
              <a:t>Кравецька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аплікація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давні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корені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використання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Кравці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ткачі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виготовляли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смуги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тканих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вишитих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орнаментів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які</a:t>
            </a:r>
            <a:r>
              <a:rPr lang="ru-RU" dirty="0" smtClean="0">
                <a:solidFill>
                  <a:srgbClr val="7030A0"/>
                </a:solidFill>
              </a:rPr>
              <a:t> нашивали на </a:t>
            </a:r>
            <a:r>
              <a:rPr lang="ru-RU" dirty="0" err="1" smtClean="0">
                <a:solidFill>
                  <a:srgbClr val="7030A0"/>
                </a:solidFill>
              </a:rPr>
              <a:t>одяг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Техніка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кравецької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аплікації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наприклад</a:t>
            </a:r>
            <a:r>
              <a:rPr lang="ru-RU" dirty="0" smtClean="0">
                <a:solidFill>
                  <a:srgbClr val="7030A0"/>
                </a:solidFill>
              </a:rPr>
              <a:t>, мала </a:t>
            </a:r>
            <a:r>
              <a:rPr lang="ru-RU" dirty="0" err="1" smtClean="0">
                <a:solidFill>
                  <a:srgbClr val="7030A0"/>
                </a:solidFill>
              </a:rPr>
              <a:t>широке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використання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добу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еллінізму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Північному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Єгипті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Модними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були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льняні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туніки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нашитими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тканими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медальйонами</a:t>
            </a:r>
            <a:r>
              <a:rPr lang="ru-RU" dirty="0" smtClean="0">
                <a:solidFill>
                  <a:srgbClr val="7030A0"/>
                </a:solidFill>
              </a:rPr>
              <a:t> — </a:t>
            </a:r>
            <a:r>
              <a:rPr lang="ru-RU" dirty="0" err="1" smtClean="0">
                <a:solidFill>
                  <a:srgbClr val="7030A0"/>
                </a:solidFill>
              </a:rPr>
              <a:t>аплікаціями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Сюжети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медальйонів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були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різні</a:t>
            </a: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dirty="0" err="1" smtClean="0">
                <a:solidFill>
                  <a:srgbClr val="7030A0"/>
                </a:solidFill>
              </a:rPr>
              <a:t>зображення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місцевих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грецьких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богів</a:t>
            </a:r>
            <a:r>
              <a:rPr lang="ru-RU" dirty="0" smtClean="0">
                <a:solidFill>
                  <a:srgbClr val="7030A0"/>
                </a:solidFill>
              </a:rPr>
              <a:t>, диких </a:t>
            </a:r>
            <a:r>
              <a:rPr lang="ru-RU" dirty="0" err="1" smtClean="0">
                <a:solidFill>
                  <a:srgbClr val="7030A0"/>
                </a:solidFill>
              </a:rPr>
              <a:t>звірів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рослинні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пізніше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християнські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мотиви</a:t>
            </a:r>
            <a:r>
              <a:rPr lang="ru-RU" dirty="0" smtClean="0">
                <a:solidFill>
                  <a:srgbClr val="7030A0"/>
                </a:solidFill>
              </a:rPr>
              <a:t>)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виготовлялися</a:t>
            </a:r>
            <a:r>
              <a:rPr lang="ru-RU" dirty="0" smtClean="0">
                <a:solidFill>
                  <a:srgbClr val="7030A0"/>
                </a:solidFill>
              </a:rPr>
              <a:t> в </a:t>
            </a:r>
            <a:r>
              <a:rPr lang="ru-RU" dirty="0" err="1" smtClean="0">
                <a:solidFill>
                  <a:srgbClr val="7030A0"/>
                </a:solidFill>
              </a:rPr>
              <a:t>техніці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схожій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сучасний</a:t>
            </a:r>
            <a:r>
              <a:rPr lang="ru-RU" dirty="0" smtClean="0">
                <a:solidFill>
                  <a:srgbClr val="7030A0"/>
                </a:solidFill>
              </a:rPr>
              <a:t> гобелен. </a:t>
            </a:r>
            <a:r>
              <a:rPr lang="ru-RU" dirty="0" err="1" smtClean="0">
                <a:solidFill>
                  <a:srgbClr val="7030A0"/>
                </a:solidFill>
              </a:rPr>
              <a:t>Посушливий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клімат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сприяв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збереженню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тканих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аплікацій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донині</a:t>
            </a:r>
            <a:r>
              <a:rPr lang="ru-RU" dirty="0" smtClean="0">
                <a:solidFill>
                  <a:srgbClr val="7030A0"/>
                </a:solidFill>
              </a:rPr>
              <a:t> в </a:t>
            </a:r>
            <a:r>
              <a:rPr lang="ru-RU" dirty="0" err="1" smtClean="0">
                <a:solidFill>
                  <a:srgbClr val="7030A0"/>
                </a:solidFill>
              </a:rPr>
              <a:t>похованнях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 err="1" smtClean="0">
                <a:solidFill>
                  <a:srgbClr val="7030A0"/>
                </a:solidFill>
              </a:rPr>
              <a:t>Коптскі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тканини</a:t>
            </a:r>
            <a:r>
              <a:rPr lang="ru-RU" dirty="0" smtClean="0">
                <a:solidFill>
                  <a:srgbClr val="7030A0"/>
                </a:solidFill>
              </a:rPr>
              <a:t> давно предмет </a:t>
            </a:r>
            <a:r>
              <a:rPr lang="ru-RU" dirty="0" err="1" smtClean="0">
                <a:solidFill>
                  <a:srgbClr val="7030A0"/>
                </a:solidFill>
              </a:rPr>
              <a:t>колекціонування</a:t>
            </a:r>
            <a:r>
              <a:rPr lang="ru-RU" dirty="0" smtClean="0">
                <a:solidFill>
                  <a:srgbClr val="7030A0"/>
                </a:solidFill>
              </a:rPr>
              <a:t> великими музеями </a:t>
            </a:r>
            <a:r>
              <a:rPr lang="ru-RU" dirty="0" err="1" smtClean="0">
                <a:solidFill>
                  <a:srgbClr val="7030A0"/>
                </a:solidFill>
              </a:rPr>
              <a:t>світу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Кравецька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аплікація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широко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використовує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фетр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стрічки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хутро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бісер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намистини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стрази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контрастні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за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фактурою</a:t>
            </a:r>
          </a:p>
          <a:p>
            <a:endParaRPr lang="ru-RU" dirty="0"/>
          </a:p>
        </p:txBody>
      </p:sp>
      <p:pic>
        <p:nvPicPr>
          <p:cNvPr id="2050" name="Picture 2" descr="D:\Users\Алина\Desktop\original-DSC_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-11793538"/>
            <a:ext cx="8572500" cy="5705475"/>
          </a:xfrm>
          <a:prstGeom prst="rect">
            <a:avLst/>
          </a:prstGeom>
          <a:noFill/>
        </p:spPr>
      </p:pic>
      <p:pic>
        <p:nvPicPr>
          <p:cNvPr id="2051" name="Picture 3" descr="D:\Users\Алина\Desktop\Этап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458" y="928670"/>
            <a:ext cx="2390754" cy="2000264"/>
          </a:xfrm>
          <a:prstGeom prst="rect">
            <a:avLst/>
          </a:prstGeom>
          <a:noFill/>
        </p:spPr>
      </p:pic>
      <p:pic>
        <p:nvPicPr>
          <p:cNvPr id="2052" name="Picture 4" descr="D:\Users\Алина\Desktop\stric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207" y="4143380"/>
            <a:ext cx="2857520" cy="2143140"/>
          </a:xfrm>
          <a:prstGeom prst="rect">
            <a:avLst/>
          </a:prstGeom>
          <a:noFill/>
        </p:spPr>
      </p:pic>
      <p:pic>
        <p:nvPicPr>
          <p:cNvPr id="2053" name="Picture 5" descr="D:\Users\Алина\Desktop\image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143380"/>
            <a:ext cx="2437255" cy="1838339"/>
          </a:xfrm>
          <a:prstGeom prst="rect">
            <a:avLst/>
          </a:prstGeom>
          <a:noFill/>
        </p:spPr>
      </p:pic>
      <p:pic>
        <p:nvPicPr>
          <p:cNvPr id="2054" name="Picture 6" descr="D:\Users\Алина\Desktop\79096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928670"/>
            <a:ext cx="1773226" cy="1428761"/>
          </a:xfrm>
          <a:prstGeom prst="rect">
            <a:avLst/>
          </a:prstGeom>
          <a:noFill/>
        </p:spPr>
      </p:pic>
      <p:pic>
        <p:nvPicPr>
          <p:cNvPr id="2055" name="Picture 7" descr="D:\Users\Алина\Desktop\разный-бисер-рассыпан-по-столу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500570"/>
            <a:ext cx="2119353" cy="2119353"/>
          </a:xfrm>
          <a:prstGeom prst="rect">
            <a:avLst/>
          </a:prstGeom>
          <a:noFill/>
        </p:spPr>
      </p:pic>
      <p:pic>
        <p:nvPicPr>
          <p:cNvPr id="2056" name="Picture 8" descr="D:\Users\Алина\Desktop\132583_steklyannaya_bizhuteriya_termo_strazy_kleevye_strazy_kamni_i_ukrasheniya_strazy_ss6_strazy_ss10_strazy_ss16_strazy_ss20_strazy_ss30_strazi_u_lvovi_kupiti_strazi_strazi_prodazh_strazi_optom_termostrazi_sklyana_bizh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50171" y="1500174"/>
            <a:ext cx="182776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793001"/>
          </a:xfrm>
        </p:spPr>
        <p:txBody>
          <a:bodyPr/>
          <a:lstStyle/>
          <a:p>
            <a:r>
              <a:rPr lang="ru-RU" i="1" dirty="0" err="1" smtClean="0">
                <a:solidFill>
                  <a:srgbClr val="0070C0"/>
                </a:solidFill>
              </a:rPr>
              <a:t>Незвичні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зразки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аплікацій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з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використанням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несподіваних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матеріалів</a:t>
            </a:r>
            <a:r>
              <a:rPr lang="ru-RU" i="1" dirty="0" smtClean="0">
                <a:solidFill>
                  <a:srgbClr val="0070C0"/>
                </a:solidFill>
              </a:rPr>
              <a:t> дали </a:t>
            </a:r>
            <a:r>
              <a:rPr lang="ru-RU" i="1" dirty="0" err="1" smtClean="0">
                <a:solidFill>
                  <a:srgbClr val="0070C0"/>
                </a:solidFill>
              </a:rPr>
              <a:t>сучасні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err="1" smtClean="0">
                <a:solidFill>
                  <a:srgbClr val="0070C0"/>
                </a:solidFill>
              </a:rPr>
              <a:t>дизайнери</a:t>
            </a:r>
            <a:r>
              <a:rPr lang="ru-RU" i="1" dirty="0" smtClean="0">
                <a:solidFill>
                  <a:srgbClr val="0070C0"/>
                </a:solidFill>
              </a:rPr>
              <a:t> в </a:t>
            </a:r>
            <a:r>
              <a:rPr lang="ru-RU" i="1" dirty="0" err="1" smtClean="0">
                <a:solidFill>
                  <a:srgbClr val="0070C0"/>
                </a:solidFill>
              </a:rPr>
              <a:t>концертних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сукнях</a:t>
            </a:r>
            <a:r>
              <a:rPr lang="ru-RU" i="1" dirty="0" smtClean="0">
                <a:solidFill>
                  <a:srgbClr val="0070C0"/>
                </a:solidFill>
              </a:rPr>
              <a:t> та костюмах.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D:\Users\Алина\Desktop\Ra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240669" cy="2286016"/>
          </a:xfrm>
          <a:prstGeom prst="rect">
            <a:avLst/>
          </a:prstGeom>
          <a:noFill/>
        </p:spPr>
      </p:pic>
      <p:pic>
        <p:nvPicPr>
          <p:cNvPr id="4100" name="Picture 4" descr="D:\Users\Алина\Desktop\0cnwaJ2dLy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435567" cy="3429024"/>
          </a:xfrm>
          <a:prstGeom prst="rect">
            <a:avLst/>
          </a:prstGeom>
          <a:noFill/>
        </p:spPr>
      </p:pic>
      <p:pic>
        <p:nvPicPr>
          <p:cNvPr id="4101" name="Picture 5" descr="D:\Users\Алина\Desktop\tc10g7ofro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2000264" cy="3000396"/>
          </a:xfrm>
          <a:prstGeom prst="rect">
            <a:avLst/>
          </a:prstGeom>
          <a:noFill/>
        </p:spPr>
      </p:pic>
      <p:pic>
        <p:nvPicPr>
          <p:cNvPr id="4099" name="Picture 3" descr="D:\Users\Алина\Desktop\fashionable-bride-2009-2010-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14818"/>
            <a:ext cx="4786346" cy="23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28654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66"/>
                </a:solidFill>
              </a:rPr>
              <a:t>Аплікація</a:t>
            </a:r>
            <a:r>
              <a:rPr lang="ru-RU" dirty="0" smtClean="0">
                <a:solidFill>
                  <a:srgbClr val="FF0066"/>
                </a:solidFill>
              </a:rPr>
              <a:t> не </a:t>
            </a:r>
            <a:r>
              <a:rPr lang="ru-RU" dirty="0" err="1" smtClean="0">
                <a:solidFill>
                  <a:srgbClr val="FF0066"/>
                </a:solidFill>
              </a:rPr>
              <a:t>обов'язково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має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тканинні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матеріали</a:t>
            </a:r>
            <a:r>
              <a:rPr lang="ru-RU" dirty="0" smtClean="0">
                <a:solidFill>
                  <a:srgbClr val="FF0066"/>
                </a:solidFill>
              </a:rPr>
              <a:t>. В </a:t>
            </a:r>
            <a:r>
              <a:rPr lang="ru-RU" dirty="0" err="1" smtClean="0">
                <a:solidFill>
                  <a:srgbClr val="FF0066"/>
                </a:solidFill>
              </a:rPr>
              <a:t>якості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накладених</a:t>
            </a:r>
            <a:r>
              <a:rPr lang="ru-RU" dirty="0" smtClean="0">
                <a:solidFill>
                  <a:srgbClr val="FF0066"/>
                </a:solidFill>
              </a:rPr>
              <a:t> та </a:t>
            </a:r>
            <a:r>
              <a:rPr lang="ru-RU" dirty="0" err="1" smtClean="0">
                <a:solidFill>
                  <a:srgbClr val="FF0066"/>
                </a:solidFill>
              </a:rPr>
              <a:t>зафіксованих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частин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можуть</a:t>
            </a:r>
            <a:r>
              <a:rPr lang="ru-RU" dirty="0" smtClean="0">
                <a:solidFill>
                  <a:srgbClr val="FF0066"/>
                </a:solidFill>
              </a:rPr>
              <a:t> бути </a:t>
            </a:r>
            <a:r>
              <a:rPr lang="ru-RU" dirty="0" err="1" smtClean="0">
                <a:solidFill>
                  <a:srgbClr val="FF0066"/>
                </a:solidFill>
              </a:rPr>
              <a:t>частини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обробленої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шкіри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хутром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чи</a:t>
            </a:r>
            <a:r>
              <a:rPr lang="ru-RU" dirty="0" smtClean="0">
                <a:solidFill>
                  <a:srgbClr val="FF0066"/>
                </a:solidFill>
              </a:rPr>
              <a:t> без </a:t>
            </a:r>
            <a:r>
              <a:rPr lang="ru-RU" dirty="0" err="1" smtClean="0">
                <a:solidFill>
                  <a:srgbClr val="FF0066"/>
                </a:solidFill>
              </a:rPr>
              <a:t>нього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золоті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пластини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орнаментами </a:t>
            </a:r>
            <a:r>
              <a:rPr lang="ru-RU" dirty="0" err="1" smtClean="0">
                <a:solidFill>
                  <a:srgbClr val="FF0066"/>
                </a:solidFill>
              </a:rPr>
              <a:t>чи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зображеннями</a:t>
            </a:r>
            <a:r>
              <a:rPr lang="ru-RU" dirty="0" smtClean="0">
                <a:solidFill>
                  <a:srgbClr val="FF0066"/>
                </a:solidFill>
              </a:rPr>
              <a:t>, </a:t>
            </a:r>
            <a:r>
              <a:rPr lang="ru-RU" dirty="0" err="1" smtClean="0">
                <a:solidFill>
                  <a:srgbClr val="FF0066"/>
                </a:solidFill>
              </a:rPr>
              <a:t>стародавні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монети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тощо</a:t>
            </a:r>
            <a:r>
              <a:rPr lang="ru-RU" dirty="0" smtClean="0">
                <a:solidFill>
                  <a:srgbClr val="FF0066"/>
                </a:solidFill>
              </a:rPr>
              <a:t>. </a:t>
            </a:r>
            <a:r>
              <a:rPr lang="ru-RU" dirty="0" err="1" smtClean="0">
                <a:solidFill>
                  <a:srgbClr val="FF0066"/>
                </a:solidFill>
              </a:rPr>
              <a:t>Техніку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аплікацій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золотими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пласнинками</a:t>
            </a:r>
            <a:r>
              <a:rPr lang="ru-RU" dirty="0" smtClean="0">
                <a:solidFill>
                  <a:srgbClr val="FF0066"/>
                </a:solidFill>
              </a:rPr>
              <a:t> широко </a:t>
            </a:r>
            <a:r>
              <a:rPr lang="ru-RU" dirty="0" err="1" smtClean="0">
                <a:solidFill>
                  <a:srgbClr val="FF0066"/>
                </a:solidFill>
              </a:rPr>
              <a:t>використовували</a:t>
            </a:r>
            <a:r>
              <a:rPr lang="ru-RU" dirty="0" smtClean="0">
                <a:solidFill>
                  <a:srgbClr val="FF0066"/>
                </a:solidFill>
              </a:rPr>
              <a:t> </a:t>
            </a:r>
            <a:r>
              <a:rPr lang="ru-RU" dirty="0" err="1" smtClean="0">
                <a:solidFill>
                  <a:srgbClr val="FF0066"/>
                </a:solidFill>
              </a:rPr>
              <a:t>скіфи</a:t>
            </a:r>
            <a:r>
              <a:rPr lang="ru-RU" dirty="0" smtClean="0">
                <a:solidFill>
                  <a:srgbClr val="FF0066"/>
                </a:solidFill>
              </a:rPr>
              <a:t>. </a:t>
            </a:r>
            <a:r>
              <a:rPr lang="ru-RU" dirty="0" err="1" smtClean="0">
                <a:solidFill>
                  <a:srgbClr val="FF0066"/>
                </a:solidFill>
              </a:rPr>
              <a:t>Саме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завяки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непограбованим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скіфським</a:t>
            </a:r>
            <a:r>
              <a:rPr lang="ru-RU" dirty="0" smtClean="0">
                <a:solidFill>
                  <a:srgbClr val="FF0066"/>
                </a:solidFill>
              </a:rPr>
              <a:t> </a:t>
            </a:r>
            <a:r>
              <a:rPr lang="ru-RU" dirty="0" err="1" smtClean="0">
                <a:solidFill>
                  <a:srgbClr val="FF0066"/>
                </a:solidFill>
              </a:rPr>
              <a:t>похованням</a:t>
            </a:r>
            <a:r>
              <a:rPr lang="ru-RU" dirty="0" smtClean="0">
                <a:solidFill>
                  <a:srgbClr val="FF0066"/>
                </a:solidFill>
              </a:rPr>
              <a:t> </a:t>
            </a:r>
            <a:r>
              <a:rPr lang="ru-RU" dirty="0" err="1" smtClean="0">
                <a:solidFill>
                  <a:srgbClr val="FF0066"/>
                </a:solidFill>
              </a:rPr>
              <a:t>можна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відтворити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тогочасний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одяг</a:t>
            </a:r>
            <a:r>
              <a:rPr lang="ru-RU" dirty="0" smtClean="0">
                <a:solidFill>
                  <a:srgbClr val="FF0066"/>
                </a:solidFill>
              </a:rPr>
              <a:t> та </a:t>
            </a:r>
            <a:r>
              <a:rPr lang="ru-RU" dirty="0" err="1" smtClean="0">
                <a:solidFill>
                  <a:srgbClr val="FF0066"/>
                </a:solidFill>
              </a:rPr>
              <a:t>місця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розташування</a:t>
            </a:r>
            <a:r>
              <a:rPr lang="ru-RU" dirty="0" smtClean="0">
                <a:solidFill>
                  <a:srgbClr val="FF0066"/>
                </a:solidFill>
              </a:rPr>
              <a:t> </a:t>
            </a:r>
            <a:r>
              <a:rPr lang="ru-RU" dirty="0" err="1" smtClean="0">
                <a:solidFill>
                  <a:srgbClr val="FF0066"/>
                </a:solidFill>
              </a:rPr>
              <a:t>золотих</a:t>
            </a:r>
            <a:r>
              <a:rPr lang="ru-RU" dirty="0" smtClean="0">
                <a:solidFill>
                  <a:srgbClr val="FF0066"/>
                </a:solidFill>
              </a:rPr>
              <a:t> пластин на </a:t>
            </a:r>
            <a:r>
              <a:rPr lang="ru-RU" dirty="0" err="1" smtClean="0">
                <a:solidFill>
                  <a:srgbClr val="FF0066"/>
                </a:solidFill>
              </a:rPr>
              <a:t>ньому</a:t>
            </a:r>
            <a:r>
              <a:rPr lang="ru-RU" dirty="0" smtClean="0">
                <a:solidFill>
                  <a:srgbClr val="FF0066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5" name="Picture 5" descr="D:\Users\Алина\Desktop\monet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030804" cy="2092343"/>
          </a:xfrm>
          <a:prstGeom prst="rect">
            <a:avLst/>
          </a:prstGeom>
          <a:noFill/>
        </p:spPr>
      </p:pic>
      <p:pic>
        <p:nvPicPr>
          <p:cNvPr id="5126" name="Picture 6" descr="D:\Users\Алина\Desktop\1323000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3620450" cy="1928826"/>
          </a:xfrm>
          <a:prstGeom prst="rect">
            <a:avLst/>
          </a:prstGeom>
          <a:noFill/>
        </p:spPr>
      </p:pic>
      <p:pic>
        <p:nvPicPr>
          <p:cNvPr id="5127" name="Picture 7" descr="D:\Users\Алина\Desktop\130394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572008"/>
            <a:ext cx="228167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572156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Аплікація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(в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створенні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меблів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)-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дешевий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спосіб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декорування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типових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меблів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заради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надання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виразності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індивдуальності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причетності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якогось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стилістичного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шинуазрі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етно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). Дешевим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різновидом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аплікації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меблярстві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декупаж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відміну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коштовних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трудоміських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декору типу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маркетрі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інтарсія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інкрустація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пластинами перламутру, панциря черепах, 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рельєфів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простої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золоченої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бронзи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D:\Users\Алина\Desktop\164527561_2_644x461_dityachiy-divanchik-model-omega-aplkatsya-fotograf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00570"/>
            <a:ext cx="2527806" cy="1785950"/>
          </a:xfrm>
          <a:prstGeom prst="rect">
            <a:avLst/>
          </a:prstGeom>
          <a:noFill/>
        </p:spPr>
      </p:pic>
      <p:pic>
        <p:nvPicPr>
          <p:cNvPr id="6147" name="Picture 3" descr="D:\Users\Алина\Desktop\164527561_6_644x461_dityachiy-divanchik-model-omega-aplkatsya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14884"/>
            <a:ext cx="2658167" cy="1878053"/>
          </a:xfrm>
          <a:prstGeom prst="rect">
            <a:avLst/>
          </a:prstGeom>
          <a:noFill/>
        </p:spPr>
      </p:pic>
      <p:pic>
        <p:nvPicPr>
          <p:cNvPr id="6148" name="Picture 4" descr="D:\Users\Алина\Desktop\164527561_1_644x461_dityachiy-divanchik-model-omega-aplkatsya-kremenchu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411521" cy="170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5578687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Декупаж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аплікація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створенні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декору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меблів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аматорами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) широко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підтриманий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капіталістичним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виробництвом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шляхом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створення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нових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клеїв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потчів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) для дерева,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фанери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 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порцеляни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засобів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краке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особливих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паперів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плівок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відповідними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малюнками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фігурних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компостерів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лаків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та 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фарб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1" name="Picture 3" descr="D:\Users\Алина\Desktop\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3729585" cy="2428892"/>
          </a:xfrm>
          <a:prstGeom prst="rect">
            <a:avLst/>
          </a:prstGeom>
          <a:noFill/>
        </p:spPr>
      </p:pic>
      <p:pic>
        <p:nvPicPr>
          <p:cNvPr id="7172" name="Picture 4" descr="D:\Users\Алина\Desktop\декупа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</TotalTime>
  <Words>142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Тема Office</vt:lpstr>
      <vt:lpstr>Аплікація та її види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Аплікація та її види</dc:title>
  <dc:creator>Алина</dc:creator>
  <cp:lastModifiedBy>Алина</cp:lastModifiedBy>
  <cp:revision>9</cp:revision>
  <dcterms:created xsi:type="dcterms:W3CDTF">2014-12-13T15:53:11Z</dcterms:created>
  <dcterms:modified xsi:type="dcterms:W3CDTF">2014-12-14T21:24:38Z</dcterms:modified>
</cp:coreProperties>
</file>