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24.01.2015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Туристичні перлини Німеччини та Великобританії</a:t>
            </a:r>
            <a:endParaRPr lang="uk-UA" dirty="0"/>
          </a:p>
        </p:txBody>
      </p:sp>
      <p:pic>
        <p:nvPicPr>
          <p:cNvPr id="7" name="Місце для вмісту 6" descr="united_kingdo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215" y="1830430"/>
            <a:ext cx="4043660" cy="1785950"/>
          </a:xfrm>
        </p:spPr>
      </p:pic>
      <p:pic>
        <p:nvPicPr>
          <p:cNvPr id="9" name="Місце для вмісту 8" descr="downlo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785926"/>
            <a:ext cx="3776670" cy="1785950"/>
          </a:xfrm>
        </p:spPr>
      </p:pic>
      <p:pic>
        <p:nvPicPr>
          <p:cNvPr id="1026" name="Picture 2" descr="C:\Users\admin\Downloads\velikobrita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4160807" cy="2322914"/>
          </a:xfrm>
          <a:prstGeom prst="rect">
            <a:avLst/>
          </a:prstGeom>
          <a:noFill/>
        </p:spPr>
      </p:pic>
      <p:pic>
        <p:nvPicPr>
          <p:cNvPr id="1027" name="Picture 3" descr="C:\Users\admin\Downloads\136148190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3924887" cy="234227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Бранденбурзькі ворота</a:t>
            </a:r>
            <a:endParaRPr lang="uk-UA" i="1" dirty="0"/>
          </a:p>
        </p:txBody>
      </p:sp>
      <p:pic>
        <p:nvPicPr>
          <p:cNvPr id="6" name="Місце для вмісту 5" descr="downlo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3786214" cy="3786214"/>
          </a:xfrm>
        </p:spPr>
      </p:pic>
      <p:pic>
        <p:nvPicPr>
          <p:cNvPr id="7" name="Місце для вмісту 6" descr="BrandenburgerTorGo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643050"/>
            <a:ext cx="4572032" cy="37147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3571900"/>
          </a:xfrm>
        </p:spPr>
        <p:txBody>
          <a:bodyPr>
            <a:noAutofit/>
          </a:bodyPr>
          <a:lstStyle/>
          <a:p>
            <a:r>
              <a:rPr lang="uk-UA" sz="2000" dirty="0" smtClean="0"/>
              <a:t>Бранденбурзькі ворота</a:t>
            </a:r>
            <a:r>
              <a:rPr lang="uk-UA" sz="2000" b="0" dirty="0" smtClean="0"/>
              <a:t> (нім. </a:t>
            </a:r>
            <a:r>
              <a:rPr lang="en-US" sz="2000" b="0" i="1" dirty="0" err="1" smtClean="0"/>
              <a:t>Brandenburger</a:t>
            </a:r>
            <a:r>
              <a:rPr lang="en-US" sz="2000" b="0" i="1" dirty="0" smtClean="0"/>
              <a:t> Tor</a:t>
            </a:r>
            <a:r>
              <a:rPr lang="en-US" sz="2000" b="0" dirty="0" smtClean="0"/>
              <a:t>) — </a:t>
            </a:r>
            <a:r>
              <a:rPr lang="uk-UA" sz="2000" b="0" dirty="0" smtClean="0"/>
              <a:t>архітектурна пам'ятка в Берліні (Німеччина). Автор проекту Карл </a:t>
            </a:r>
            <a:r>
              <a:rPr lang="uk-UA" sz="2000" b="0" dirty="0" err="1" smtClean="0"/>
              <a:t>Готтард</a:t>
            </a:r>
            <a:r>
              <a:rPr lang="uk-UA" sz="2000" b="0" dirty="0" smtClean="0"/>
              <a:t> </a:t>
            </a:r>
            <a:r>
              <a:rPr lang="uk-UA" sz="2000" b="0" dirty="0" err="1" smtClean="0"/>
              <a:t>Ланґганс</a:t>
            </a:r>
            <a:r>
              <a:rPr lang="uk-UA" sz="2000" b="0" dirty="0" smtClean="0"/>
              <a:t>. Будівництво тривало протягом трьох років (1788—1791), висота становить 20 метрів. Це перша споруда міста в стилі німецького класицизму. Створена вона за зразком Пропілей афінського Акрополя. Увінчує ворота шестиметрова бронзова квадрига (скульптор - Іоганн </a:t>
            </a:r>
            <a:r>
              <a:rPr lang="uk-UA" sz="2000" b="0" dirty="0" err="1" smtClean="0"/>
              <a:t>Готфрид</a:t>
            </a:r>
            <a:r>
              <a:rPr lang="uk-UA" sz="2000" b="0" dirty="0" smtClean="0"/>
              <a:t> </a:t>
            </a:r>
            <a:r>
              <a:rPr lang="uk-UA" sz="2000" b="0" dirty="0" err="1" smtClean="0"/>
              <a:t>Шадоу</a:t>
            </a:r>
            <a:r>
              <a:rPr lang="uk-UA" sz="2000" b="0" dirty="0" smtClean="0"/>
              <a:t>), якою управляє богиня перемоги Вікторія. </a:t>
            </a:r>
            <a:r>
              <a:rPr lang="uk-UA" sz="2000" b="0" dirty="0" err="1" smtClean="0"/>
              <a:t>Брандербурзькі</a:t>
            </a:r>
            <a:r>
              <a:rPr lang="uk-UA" sz="2000" b="0" dirty="0" smtClean="0"/>
              <a:t> ворота мали на меті персоніфікувати міць </a:t>
            </a:r>
            <a:r>
              <a:rPr lang="uk-UA" sz="2000" b="0" dirty="0" err="1" smtClean="0"/>
              <a:t>пруської</a:t>
            </a:r>
            <a:r>
              <a:rPr lang="uk-UA" sz="2000" b="0" dirty="0" smtClean="0"/>
              <a:t> </a:t>
            </a:r>
            <a:r>
              <a:rPr lang="uk-UA" sz="2400" b="0" dirty="0" smtClean="0"/>
              <a:t>армії.</a:t>
            </a:r>
            <a:endParaRPr lang="uk-UA" sz="2400" dirty="0"/>
          </a:p>
        </p:txBody>
      </p:sp>
      <p:pic>
        <p:nvPicPr>
          <p:cNvPr id="5122" name="Picture 2" descr="C:\Users\admin\Downloads\Brandenburgskie-vorota-v-Berl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8286808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/>
              <a:t>Кельнський собор</a:t>
            </a:r>
            <a:endParaRPr lang="uk-UA" i="1" dirty="0"/>
          </a:p>
        </p:txBody>
      </p:sp>
      <p:pic>
        <p:nvPicPr>
          <p:cNvPr id="6" name="Місце для вмісту 5" descr="121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540" y="1600200"/>
            <a:ext cx="3733919" cy="4525963"/>
          </a:xfrm>
        </p:spPr>
      </p:pic>
      <p:pic>
        <p:nvPicPr>
          <p:cNvPr id="7" name="Місце для вмісту 6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3714776" cy="45005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-285776"/>
            <a:ext cx="8715436" cy="3500462"/>
          </a:xfrm>
        </p:spPr>
        <p:txBody>
          <a:bodyPr>
            <a:normAutofit/>
          </a:bodyPr>
          <a:lstStyle/>
          <a:p>
            <a:r>
              <a:rPr lang="vi-VN" sz="2000" dirty="0" smtClean="0"/>
              <a:t>Ке́льнський собо́р</a:t>
            </a:r>
            <a:r>
              <a:rPr lang="vi-VN" sz="2000" b="0" dirty="0" smtClean="0"/>
              <a:t> (нім. </a:t>
            </a:r>
            <a:r>
              <a:rPr lang="en-US" sz="2000" b="0" i="1" dirty="0" err="1" smtClean="0"/>
              <a:t>Kölner</a:t>
            </a:r>
            <a:r>
              <a:rPr lang="en-US" sz="2000" b="0" i="1" dirty="0" smtClean="0"/>
              <a:t> Dom</a:t>
            </a:r>
            <a:r>
              <a:rPr lang="en-US" sz="2000" b="0" dirty="0" smtClean="0"/>
              <a:t>, </a:t>
            </a:r>
            <a:r>
              <a:rPr lang="vi-VN" sz="2000" b="0" dirty="0" smtClean="0"/>
              <a:t>офіційно </a:t>
            </a:r>
            <a:r>
              <a:rPr lang="en-US" sz="2000" b="0" i="1" dirty="0" err="1" smtClean="0"/>
              <a:t>Hohe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Domkirche</a:t>
            </a:r>
            <a:r>
              <a:rPr lang="en-US" sz="2000" b="0" i="1" dirty="0" smtClean="0"/>
              <a:t> St. Peter und Maria</a:t>
            </a:r>
            <a:r>
              <a:rPr lang="en-US" sz="2000" b="0" dirty="0" smtClean="0"/>
              <a:t>) — </a:t>
            </a:r>
            <a:r>
              <a:rPr lang="vi-VN" sz="2000" b="0" dirty="0" smtClean="0"/>
              <a:t>римо-католицька церква в Кельні,Німеччина. Тут знаходиться осідок архиєпископа </a:t>
            </a:r>
            <a:r>
              <a:rPr lang="vi-VN" sz="2000" b="0" dirty="0" smtClean="0"/>
              <a:t>Кельнського, </a:t>
            </a:r>
            <a:r>
              <a:rPr lang="uk-UA" sz="2000" b="0" dirty="0" smtClean="0"/>
              <a:t>а </a:t>
            </a:r>
            <a:r>
              <a:rPr lang="vi-VN" sz="2000" b="0" dirty="0" smtClean="0"/>
              <a:t>парафія </a:t>
            </a:r>
            <a:r>
              <a:rPr lang="vi-VN" sz="2000" b="0" dirty="0" smtClean="0"/>
              <a:t>підпорядковуєтся адміністрації Кельнської архидієцезії. Він відомий як пам'ятник християнства та Німецького католицизму зокрема, готичної </a:t>
            </a:r>
            <a:r>
              <a:rPr lang="vi-VN" sz="2000" b="0" dirty="0" smtClean="0"/>
              <a:t>архітектури</a:t>
            </a:r>
            <a:r>
              <a:rPr lang="uk-UA" sz="2000" b="0" dirty="0" smtClean="0"/>
              <a:t> </a:t>
            </a:r>
            <a:r>
              <a:rPr lang="vi-VN" sz="2000" b="0" dirty="0" smtClean="0"/>
              <a:t>і </a:t>
            </a:r>
            <a:r>
              <a:rPr lang="vi-VN" sz="2000" b="0" dirty="0" smtClean="0"/>
              <a:t>тривалої віри, і стійкості людей міста в якому він стоїть. Він присвячений Святому Петру іПресвятій Діві Марії. У ньому теж зберігаються мощі Трьох Царів та Святої Ірмґардіс. Собор входить до Світової спадщини, один з найвідоміших архітектурних пам’ятників у Німеччині, та найзнаменитіша пам’ятка </a:t>
            </a:r>
            <a:r>
              <a:rPr lang="vi-VN" sz="2000" b="0" dirty="0" smtClean="0"/>
              <a:t>Кельна</a:t>
            </a:r>
            <a:endParaRPr lang="uk-UA" dirty="0"/>
          </a:p>
        </p:txBody>
      </p:sp>
      <p:pic>
        <p:nvPicPr>
          <p:cNvPr id="6146" name="Picture 2" descr="C:\Users\admin\Downloads\0_7a18b_4f1b346a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91440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Скелі </a:t>
            </a:r>
            <a:r>
              <a:rPr lang="uk-UA" i="1" dirty="0" err="1" smtClean="0"/>
              <a:t>Рюген</a:t>
            </a:r>
            <a:endParaRPr lang="uk-UA" i="1" dirty="0"/>
          </a:p>
        </p:txBody>
      </p:sp>
      <p:pic>
        <p:nvPicPr>
          <p:cNvPr id="6" name="Місце для вмісту 5" descr="x_8a1ec9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4281518" cy="3786213"/>
          </a:xfrm>
        </p:spPr>
      </p:pic>
      <p:pic>
        <p:nvPicPr>
          <p:cNvPr id="7" name="Місце для вмісту 6" descr="pnnxbgioghbebxk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7364"/>
            <a:ext cx="4038600" cy="37147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different1-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17550"/>
            <a:ext cx="81280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Мюнхен</a:t>
            </a:r>
            <a:endParaRPr lang="uk-UA" i="1" dirty="0"/>
          </a:p>
        </p:txBody>
      </p:sp>
      <p:pic>
        <p:nvPicPr>
          <p:cNvPr id="6" name="Місце для вмісту 5" descr="munich_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43050"/>
            <a:ext cx="4038600" cy="4357717"/>
          </a:xfrm>
        </p:spPr>
      </p:pic>
      <p:pic>
        <p:nvPicPr>
          <p:cNvPr id="8" name="Місце для вмісту 7" descr="r_p_28eccd6d6ff8ff4813ba642d3b59a81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714488"/>
            <a:ext cx="4119342" cy="428628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Autofit/>
          </a:bodyPr>
          <a:lstStyle/>
          <a:p>
            <a:r>
              <a:rPr lang="vi-VN" sz="2400" dirty="0" smtClean="0"/>
              <a:t>Мю́нхен</a:t>
            </a:r>
            <a:r>
              <a:rPr lang="vi-VN" sz="2400" b="0" dirty="0" smtClean="0"/>
              <a:t> (нім. </a:t>
            </a:r>
            <a:r>
              <a:rPr lang="en-US" sz="2400" b="0" i="1" dirty="0" err="1" smtClean="0"/>
              <a:t>München</a:t>
            </a:r>
            <a:r>
              <a:rPr lang="en-US" sz="2400" b="0" dirty="0" smtClean="0"/>
              <a:t>)</a:t>
            </a:r>
            <a:r>
              <a:rPr lang="en-US" sz="2400" b="0" dirty="0" smtClean="0"/>
              <a:t> — </a:t>
            </a:r>
            <a:r>
              <a:rPr lang="vi-VN" sz="2400" b="0" dirty="0" smtClean="0"/>
              <a:t>місто на річці Ізар на півдні Німеччини, у федеральній землі Баварія. Вільне місто (нім. </a:t>
            </a:r>
            <a:r>
              <a:rPr lang="en-US" sz="2400" b="0" i="1" dirty="0" err="1" smtClean="0"/>
              <a:t>kreisfreie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Stadt</a:t>
            </a:r>
            <a:r>
              <a:rPr lang="en-US" sz="2400" b="0" dirty="0" smtClean="0"/>
              <a:t>), </a:t>
            </a:r>
            <a:r>
              <a:rPr lang="vi-VN" sz="2400" b="0" dirty="0" smtClean="0"/>
              <a:t>яке одночасно є столицею Баварії та адміністративного округу Верхня </a:t>
            </a:r>
            <a:r>
              <a:rPr lang="vi-VN" sz="2400" b="0" dirty="0" smtClean="0"/>
              <a:t>Баварія.Назва </a:t>
            </a:r>
            <a:r>
              <a:rPr lang="vi-VN" sz="2400" b="0" dirty="0" smtClean="0"/>
              <a:t>міста </a:t>
            </a:r>
            <a:r>
              <a:rPr lang="vi-VN" sz="2400" b="0" dirty="0" smtClean="0"/>
              <a:t>походить</a:t>
            </a:r>
            <a:r>
              <a:rPr lang="uk-UA" sz="2400" b="0" dirty="0" smtClean="0"/>
              <a:t> </a:t>
            </a:r>
            <a:r>
              <a:rPr lang="vi-VN" sz="2400" b="0" dirty="0" smtClean="0"/>
              <a:t>від</a:t>
            </a:r>
            <a:r>
              <a:rPr lang="vi-VN" sz="2400" b="0" dirty="0" smtClean="0"/>
              <a:t> давньоверхньонім. </a:t>
            </a:r>
            <a:r>
              <a:rPr lang="en-US" sz="2400" b="0" dirty="0" err="1" smtClean="0"/>
              <a:t>Munichen</a:t>
            </a:r>
            <a:r>
              <a:rPr lang="en-US" sz="2400" b="0" dirty="0" smtClean="0"/>
              <a:t> — «</a:t>
            </a:r>
            <a:r>
              <a:rPr lang="vi-VN" sz="2400" b="0" dirty="0" smtClean="0"/>
              <a:t>у ченців». Населення Мюнхена — 1402455 </a:t>
            </a:r>
            <a:r>
              <a:rPr lang="vi-VN" sz="2400" b="0" dirty="0" smtClean="0"/>
              <a:t>осіб. </a:t>
            </a:r>
            <a:r>
              <a:rPr lang="vi-VN" sz="2400" b="0" dirty="0" smtClean="0"/>
              <a:t>Таким чином, Мюнхен є найбільшим містом Баварії і третім, після Берліна та Гамбурга, містом Німеччини. В Мюнхені знаходиться уряд Баварії, уряд області Верхня Баварія, а також уряд мюнхенського округу.</a:t>
            </a:r>
            <a:endParaRPr lang="vi-VN" sz="2400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5438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215370" cy="535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Дякую за увагу</a:t>
            </a:r>
            <a:endParaRPr lang="uk-UA" i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1600200" y="4786322"/>
            <a:ext cx="7086600" cy="1214446"/>
          </a:xfrm>
        </p:spPr>
        <p:txBody>
          <a:bodyPr>
            <a:normAutofit/>
          </a:bodyPr>
          <a:lstStyle/>
          <a:p>
            <a:r>
              <a:rPr lang="uk-UA" sz="1800" i="1" dirty="0" smtClean="0"/>
              <a:t>ПІДГОТУВАВ УЧЕНЬ 10-Б КЛАСУ СЗШ№68 М.ЛЬВОВА </a:t>
            </a:r>
            <a:r>
              <a:rPr lang="uk-UA" sz="1800" i="1" smtClean="0"/>
              <a:t>КОШЛО МАРКІЯН</a:t>
            </a:r>
            <a:endParaRPr lang="uk-UA" sz="1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Лондонське око</a:t>
            </a:r>
            <a:r>
              <a:rPr lang="en-US" i="1" dirty="0" smtClean="0"/>
              <a:t> </a:t>
            </a:r>
            <a:r>
              <a:rPr lang="uk-UA" i="1" dirty="0" smtClean="0"/>
              <a:t>(</a:t>
            </a:r>
            <a:r>
              <a:rPr lang="en-US" i="1" dirty="0" smtClean="0"/>
              <a:t>London eye)</a:t>
            </a:r>
            <a:endParaRPr lang="uk-UA" i="1" dirty="0"/>
          </a:p>
        </p:txBody>
      </p:sp>
      <p:pic>
        <p:nvPicPr>
          <p:cNvPr id="5" name="Місце для вмісту 4" descr="0018-020-A-jakscho-vi-budete-v-Angl-obov-jazkovo-pokatajtesja-na-znamenitom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81518" cy="4500594"/>
          </a:xfrm>
        </p:spPr>
      </p:pic>
      <p:pic>
        <p:nvPicPr>
          <p:cNvPr id="6" name="Місце для вмісту 5" descr="2240807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488"/>
            <a:ext cx="4352956" cy="44291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7181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Лондонське Око</a:t>
            </a:r>
            <a:r>
              <a:rPr lang="uk-UA" sz="2000" b="0" dirty="0" smtClean="0"/>
              <a:t> (англ. </a:t>
            </a:r>
            <a:r>
              <a:rPr lang="en-US" sz="2000" b="0" i="1" dirty="0" smtClean="0"/>
              <a:t>London Eye</a:t>
            </a:r>
            <a:r>
              <a:rPr lang="en-US" sz="2000" b="0" dirty="0" smtClean="0"/>
              <a:t>) — </a:t>
            </a:r>
            <a:r>
              <a:rPr lang="uk-UA" sz="2000" b="0" dirty="0" smtClean="0"/>
              <a:t>одне з найбільших оглядових </a:t>
            </a:r>
            <a:r>
              <a:rPr lang="uk-UA" sz="2000" b="0" dirty="0" err="1" smtClean="0"/>
              <a:t>колес</a:t>
            </a:r>
            <a:r>
              <a:rPr lang="uk-UA" sz="2000" b="0" dirty="0" smtClean="0"/>
              <a:t> у світі. Розташоване у Лондоні(Великобританія).</a:t>
            </a:r>
            <a:br>
              <a:rPr lang="uk-UA" sz="2000" b="0" dirty="0" smtClean="0"/>
            </a:br>
            <a:r>
              <a:rPr lang="uk-UA" sz="2000" b="0" dirty="0" smtClean="0"/>
              <a:t>З висоти 135 метрів (приблизно 45 поверхів) відкривається панорама практично на все місто. Колесо огляду — </a:t>
            </a:r>
            <a:r>
              <a:rPr lang="uk-UA" sz="2000" b="0" dirty="0" smtClean="0"/>
              <a:t>проект архітекторів</a:t>
            </a:r>
            <a:r>
              <a:rPr lang="uk-UA" sz="2000" b="0" dirty="0" smtClean="0"/>
              <a:t> Девіда Маркса і Джулії </a:t>
            </a:r>
            <a:r>
              <a:rPr lang="uk-UA" sz="2000" b="0" dirty="0" err="1" smtClean="0"/>
              <a:t>Барфілд</a:t>
            </a:r>
            <a:r>
              <a:rPr lang="uk-UA" sz="2000" b="0" dirty="0" smtClean="0"/>
              <a:t> , </a:t>
            </a:r>
            <a:r>
              <a:rPr lang="uk-UA" sz="2000" b="0" dirty="0" smtClean="0"/>
              <a:t>що переміг на </a:t>
            </a:r>
            <a:r>
              <a:rPr lang="uk-UA" sz="2000" b="0" dirty="0" smtClean="0"/>
              <a:t>конкурсі</a:t>
            </a:r>
            <a:r>
              <a:rPr lang="uk-UA" sz="2000" b="0" dirty="0" smtClean="0"/>
              <a:t> проектів споруд на честь настання </a:t>
            </a:r>
            <a:r>
              <a:rPr lang="uk-UA" sz="2000" b="0" dirty="0" smtClean="0"/>
              <a:t>другого тисячоліття</a:t>
            </a:r>
            <a:r>
              <a:rPr lang="uk-UA" sz="2000" b="0" dirty="0" smtClean="0"/>
              <a:t>. Втілення проекту в життя зайняло шість років.</a:t>
            </a:r>
            <a:br>
              <a:rPr lang="uk-UA" sz="2000" b="0" dirty="0" smtClean="0"/>
            </a:br>
            <a:r>
              <a:rPr lang="uk-UA" sz="2000" b="0" dirty="0" smtClean="0"/>
              <a:t>Після його спорудження в 1999 році і до 2006 року воно було найвищим оглядовим колесом у світі.</a:t>
            </a:r>
            <a:br>
              <a:rPr lang="uk-UA" sz="2000" b="0" dirty="0" smtClean="0"/>
            </a:br>
            <a:r>
              <a:rPr lang="uk-UA" sz="2000" b="0" dirty="0" smtClean="0"/>
              <a:t>З 20 січня 2011 року, його офіційна назва </a:t>
            </a:r>
            <a:r>
              <a:rPr lang="en-US" sz="2000" b="0" dirty="0" smtClean="0"/>
              <a:t>EDF Energy London Eye.</a:t>
            </a:r>
            <a:br>
              <a:rPr lang="en-US" sz="2000" b="0" dirty="0" smtClean="0"/>
            </a:br>
            <a:endParaRPr lang="uk-UA" sz="2000" dirty="0"/>
          </a:p>
        </p:txBody>
      </p:sp>
      <p:pic>
        <p:nvPicPr>
          <p:cNvPr id="1026" name="Picture 2" descr="C:\Users\admin\Downloads\22408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48"/>
            <a:ext cx="850112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Стіна(вал) Адріана</a:t>
            </a:r>
            <a:endParaRPr lang="uk-UA" i="1" dirty="0"/>
          </a:p>
        </p:txBody>
      </p:sp>
      <p:pic>
        <p:nvPicPr>
          <p:cNvPr id="6" name="Місце для вмісту 5" descr="1368275457_sa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038600" cy="4044970"/>
          </a:xfrm>
        </p:spPr>
      </p:pic>
      <p:pic>
        <p:nvPicPr>
          <p:cNvPr id="7" name="Місце для вмісту 6" descr="13294227742StenaAdrianadrevnjajagranicaAngliiiShotlandii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928802"/>
            <a:ext cx="4357718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uk-UA" sz="2000" dirty="0" smtClean="0"/>
              <a:t>Адріанів вал</a:t>
            </a:r>
            <a:r>
              <a:rPr lang="uk-UA" sz="2000" b="0" dirty="0" smtClean="0"/>
              <a:t> (</a:t>
            </a:r>
            <a:r>
              <a:rPr lang="uk-UA" sz="2000" b="0" dirty="0" smtClean="0"/>
              <a:t>лат. </a:t>
            </a:r>
            <a:r>
              <a:rPr lang="en-US" sz="2000" b="0" i="1" dirty="0" err="1" smtClean="0"/>
              <a:t>Vallum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Aelium</a:t>
            </a:r>
            <a:r>
              <a:rPr lang="en-US" sz="2000" b="0" dirty="0" smtClean="0"/>
              <a:t>, </a:t>
            </a:r>
            <a:r>
              <a:rPr lang="uk-UA" sz="2000" b="0" dirty="0" smtClean="0"/>
              <a:t>англ. </a:t>
            </a:r>
            <a:r>
              <a:rPr lang="en-US" sz="2000" b="0" dirty="0" smtClean="0"/>
              <a:t>Hadrian's Wall) — </a:t>
            </a:r>
            <a:r>
              <a:rPr lang="uk-UA" sz="2000" b="0" dirty="0" smtClean="0"/>
              <a:t>потужне укріплення на території Британії збудоване за імператора Адріана (* 76, † 138) у 117–138 </a:t>
            </a:r>
            <a:r>
              <a:rPr lang="uk-UA" sz="2000" b="0" dirty="0" smtClean="0"/>
              <a:t>роках.</a:t>
            </a:r>
            <a:r>
              <a:rPr lang="uk-UA" sz="2000" b="0" dirty="0" smtClean="0"/>
              <a:t> Стіна Адріана була збудована з каміння різних розмірів: від сучасної цеглини до величезних брил. Більша частина валу збереглася до нашого часу, особливо середній відтинок, що знаходиться серед вражаючого ландшафту. Адріанів вал — улюблене туристичне місце в Північній Англії. 1987 року його проголошено пам'яткою Світової спадщини ЮНЕСКО. З валу відкривається чудовий вид на прилеглу місцевість.</a:t>
            </a:r>
            <a:endParaRPr lang="uk-UA" sz="2000" dirty="0"/>
          </a:p>
        </p:txBody>
      </p:sp>
      <p:pic>
        <p:nvPicPr>
          <p:cNvPr id="2051" name="Picture 3" descr="C:\Users\admin\Downloads\Zx9NlhUs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871543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Біг Бен </a:t>
            </a:r>
            <a:endParaRPr lang="uk-UA" i="1" dirty="0"/>
          </a:p>
        </p:txBody>
      </p:sp>
      <p:pic>
        <p:nvPicPr>
          <p:cNvPr id="6" name="Місце для вмісту 5" descr="original-13475206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038600" cy="4357718"/>
          </a:xfrm>
        </p:spPr>
      </p:pic>
      <p:pic>
        <p:nvPicPr>
          <p:cNvPr id="7" name="Місце для вмісту 6" descr="Big-B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643050"/>
            <a:ext cx="4143404" cy="43577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Біг-Бен</a:t>
            </a:r>
            <a:r>
              <a:rPr lang="uk-UA" sz="2400" b="0" dirty="0" smtClean="0"/>
              <a:t> (англ. </a:t>
            </a:r>
            <a:r>
              <a:rPr lang="en-US" sz="2400" b="0" i="1" dirty="0" smtClean="0"/>
              <a:t>Big Ben</a:t>
            </a:r>
            <a:r>
              <a:rPr lang="en-US" sz="2400" b="0" dirty="0" smtClean="0"/>
              <a:t> - </a:t>
            </a:r>
            <a:r>
              <a:rPr lang="uk-UA" sz="2400" b="0" dirty="0" smtClean="0"/>
              <a:t>Великий Бен) — найбільший із дзвонів у механізмі годинника башти Єлизавети у Лондоні. Часто </a:t>
            </a:r>
            <a:r>
              <a:rPr lang="uk-UA" sz="2400" b="0" dirty="0" err="1" smtClean="0"/>
              <a:t>Біг-Беном</a:t>
            </a:r>
            <a:r>
              <a:rPr lang="uk-UA" sz="2400" b="0" dirty="0" smtClean="0"/>
              <a:t> називають також і сам годинник, а також годинникову вежу, що є частиною архітектурного комплексу Вестмінстерського палацу, де розташовується відновлений після пожежі 1834 року британський парламент.</a:t>
            </a:r>
            <a:endParaRPr lang="uk-UA" sz="2400" b="0" dirty="0"/>
          </a:p>
        </p:txBody>
      </p:sp>
      <p:pic>
        <p:nvPicPr>
          <p:cNvPr id="3074" name="Picture 2" descr="C:\Users\admin\Downloads\big_b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8572560" cy="378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Лондонський </a:t>
            </a:r>
            <a:r>
              <a:rPr lang="uk-UA" i="1" dirty="0" err="1" smtClean="0"/>
              <a:t>Тауер</a:t>
            </a:r>
            <a:endParaRPr lang="uk-UA" i="1" dirty="0"/>
          </a:p>
        </p:txBody>
      </p:sp>
      <p:pic>
        <p:nvPicPr>
          <p:cNvPr id="6" name="Місце для вмісту 5" descr="Tower_of_London,_April_2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4352956" cy="4572032"/>
          </a:xfrm>
        </p:spPr>
      </p:pic>
      <p:pic>
        <p:nvPicPr>
          <p:cNvPr id="7" name="Місце для вмісту 6" descr="1_203_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38600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Лондонський </a:t>
            </a:r>
            <a:r>
              <a:rPr lang="uk-UA" sz="2400" dirty="0" err="1" smtClean="0"/>
              <a:t>Тауер</a:t>
            </a:r>
            <a:r>
              <a:rPr lang="uk-UA" sz="2400" b="0" dirty="0" smtClean="0"/>
              <a:t> (</a:t>
            </a:r>
            <a:r>
              <a:rPr lang="uk-UA" sz="2400" b="0" dirty="0" smtClean="0"/>
              <a:t>англ.</a:t>
            </a:r>
            <a:r>
              <a:rPr lang="uk-UA" sz="2400" b="0" dirty="0" smtClean="0"/>
              <a:t> </a:t>
            </a:r>
            <a:r>
              <a:rPr lang="en-US" sz="2400" b="0" i="1" dirty="0" smtClean="0"/>
              <a:t>the Tower, Tower of London</a:t>
            </a:r>
            <a:r>
              <a:rPr lang="en-US" sz="2400" b="0" dirty="0" smtClean="0"/>
              <a:t>) — </a:t>
            </a:r>
            <a:r>
              <a:rPr lang="uk-UA" sz="2400" b="0" dirty="0" smtClean="0"/>
              <a:t>укріплення, побудоване на північному березі ріки Темза, історичний центр міста Лондон. Одне з найстаріших історичних споруд Великобританії, що довгий час слугувало резиденцією англійських монархів. Сьогодні </a:t>
            </a:r>
            <a:r>
              <a:rPr lang="uk-UA" sz="2400" b="0" dirty="0" err="1" smtClean="0"/>
              <a:t>Тауер</a:t>
            </a:r>
            <a:r>
              <a:rPr lang="uk-UA" sz="2400" b="0" dirty="0" smtClean="0"/>
              <a:t> є одночасно пам'ятником історії та музеєм, включеним в список об'єктів, що належать до всесвітньої спадщини ЮНЕСКО.</a:t>
            </a:r>
            <a:endParaRPr lang="uk-UA" sz="2400" dirty="0"/>
          </a:p>
        </p:txBody>
      </p:sp>
      <p:pic>
        <p:nvPicPr>
          <p:cNvPr id="4098" name="Picture 2" descr="C:\Users\admin\Downloads\tower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778674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50</Words>
  <PresentationFormat>Екран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Апекс</vt:lpstr>
      <vt:lpstr>Туристичні перлини Німеччини та Великобританії</vt:lpstr>
      <vt:lpstr>Лондонське око (London eye)</vt:lpstr>
      <vt:lpstr>Лондонське Око (англ. London Eye) — одне з найбільших оглядових колес у світі. Розташоване у Лондоні(Великобританія). З висоти 135 метрів (приблизно 45 поверхів) відкривається панорама практично на все місто. Колесо огляду — проект архітекторів Девіда Маркса і Джулії Барфілд , що переміг на конкурсі проектів споруд на честь настання другого тисячоліття. Втілення проекту в життя зайняло шість років. Після його спорудження в 1999 році і до 2006 року воно було найвищим оглядовим колесом у світі. З 20 січня 2011 року, його офіційна назва EDF Energy London Eye. </vt:lpstr>
      <vt:lpstr>Стіна(вал) Адріана</vt:lpstr>
      <vt:lpstr>Адріанів вал (лат. Vallum Aelium, англ. Hadrian's Wall) — потужне укріплення на території Британії збудоване за імператора Адріана (* 76, † 138) у 117–138 роках. Стіна Адріана була збудована з каміння різних розмірів: від сучасної цеглини до величезних брил. Більша частина валу збереглася до нашого часу, особливо середній відтинок, що знаходиться серед вражаючого ландшафту. Адріанів вал — улюблене туристичне місце в Північній Англії. 1987 року його проголошено пам'яткою Світової спадщини ЮНЕСКО. З валу відкривається чудовий вид на прилеглу місцевість.</vt:lpstr>
      <vt:lpstr>Біг Бен </vt:lpstr>
      <vt:lpstr>Біг-Бен (англ. Big Ben - Великий Бен) — найбільший із дзвонів у механізмі годинника башти Єлизавети у Лондоні. Часто Біг-Беном називають також і сам годинник, а також годинникову вежу, що є частиною архітектурного комплексу Вестмінстерського палацу, де розташовується відновлений після пожежі 1834 року британський парламент.</vt:lpstr>
      <vt:lpstr>Лондонський Тауер</vt:lpstr>
      <vt:lpstr>Лондонський Тауер (англ. the Tower, Tower of London) — укріплення, побудоване на північному березі ріки Темза, історичний центр міста Лондон. Одне з найстаріших історичних споруд Великобританії, що довгий час слугувало резиденцією англійських монархів. Сьогодні Тауер є одночасно пам'ятником історії та музеєм, включеним в список об'єктів, що належать до всесвітньої спадщини ЮНЕСКО.</vt:lpstr>
      <vt:lpstr>Бранденбурзькі ворота</vt:lpstr>
      <vt:lpstr>Бранденбурзькі ворота (нім. Brandenburger Tor) — архітектурна пам'ятка в Берліні (Німеччина). Автор проекту Карл Готтард Ланґганс. Будівництво тривало протягом трьох років (1788—1791), висота становить 20 метрів. Це перша споруда міста в стилі німецького класицизму. Створена вона за зразком Пропілей афінського Акрополя. Увінчує ворота шестиметрова бронзова квадрига (скульптор - Іоганн Готфрид Шадоу), якою управляє богиня перемоги Вікторія. Брандербурзькі ворота мали на меті персоніфікувати міць пруської армії.</vt:lpstr>
      <vt:lpstr>Кельнський собор</vt:lpstr>
      <vt:lpstr>Ке́льнський собо́р (нім. Kölner Dom, офіційно Hohe Domkirche St. Peter und Maria) — римо-католицька церква в Кельні,Німеччина. Тут знаходиться осідок архиєпископа Кельнського, а парафія підпорядковуєтся адміністрації Кельнської архидієцезії. Він відомий як пам'ятник християнства та Німецького католицизму зокрема, готичної архітектури і тривалої віри, і стійкості людей міста в якому він стоїть. Він присвячений Святому Петру іПресвятій Діві Марії. У ньому теж зберігаються мощі Трьох Царів та Святої Ірмґардіс. Собор входить до Світової спадщини, один з найвідоміших архітектурних пам’ятників у Німеччині, та найзнаменитіша пам’ятка Кельна</vt:lpstr>
      <vt:lpstr>Скелі Рюген</vt:lpstr>
      <vt:lpstr>Слайд 15</vt:lpstr>
      <vt:lpstr>Мюнхен</vt:lpstr>
      <vt:lpstr>Мю́нхен (нім. München) — місто на річці Ізар на півдні Німеччини, у федеральній землі Баварія. Вільне місто (нім. kreisfreie Stadt), яке одночасно є столицею Баварії та адміністративного округу Верхня Баварія.Назва міста походить від давньоверхньонім. Munichen — «у ченців». Населення Мюнхена — 1402455 осіб. Таким чином, Мюнхен є найбільшим містом Баварії і третім, після Берліна та Гамбурга, містом Німеччини. В Мюнхені знаходиться уряд Баварії, уряд області Верхня Баварія, а також уряд мюнхенського округу.</vt:lpstr>
      <vt:lpstr>Слайд 18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перлини Німеччини та Великобританії</dc:title>
  <dc:creator>Маркіян Кошло</dc:creator>
  <cp:lastModifiedBy>admin</cp:lastModifiedBy>
  <cp:revision>15</cp:revision>
  <dcterms:created xsi:type="dcterms:W3CDTF">2015-01-24T11:43:09Z</dcterms:created>
  <dcterms:modified xsi:type="dcterms:W3CDTF">2015-01-24T15:32:08Z</dcterms:modified>
</cp:coreProperties>
</file>