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681938" cy="2786082"/>
          </a:xfrm>
        </p:spPr>
        <p:txBody>
          <a:bodyPr/>
          <a:lstStyle/>
          <a:p>
            <a:pPr algn="ctr"/>
            <a:r>
              <a:rPr lang="uk-UA" i="1" dirty="0" smtClean="0">
                <a:solidFill>
                  <a:schemeClr val="tx1"/>
                </a:solidFill>
              </a:rPr>
              <a:t>Види грошей</a:t>
            </a:r>
            <a:endParaRPr lang="uk-UA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Кредитна картка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714644"/>
          </a:xfrm>
        </p:spPr>
        <p:txBody>
          <a:bodyPr/>
          <a:lstStyle/>
          <a:p>
            <a:pPr>
              <a:buNone/>
            </a:pPr>
            <a:r>
              <a:rPr lang="uk-UA" b="1" i="1" dirty="0" smtClean="0"/>
              <a:t>		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Кредитна картка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(платіжна картка) – стандартизований пластиковій документ, який дає можливість власникові розрахуватися коштами, що є на його рахунку.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ИРКЕВИЧ\УНИВЕР\3\фінансі\Credit-car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714752"/>
            <a:ext cx="3919538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admin\Desktop\7916202fe49edb29f26246c11883635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429000"/>
            <a:ext cx="4457700" cy="2886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Банківський рахунок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35719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		</a:t>
            </a:r>
            <a:r>
              <a:rPr lang="vi-VN" b="1" dirty="0" smtClean="0"/>
              <a:t>Б</a:t>
            </a:r>
            <a:r>
              <a:rPr lang="uk-UA" b="1" dirty="0" smtClean="0"/>
              <a:t>а</a:t>
            </a:r>
            <a:r>
              <a:rPr lang="vi-VN" b="1" dirty="0" smtClean="0"/>
              <a:t>нківський рах</a:t>
            </a:r>
            <a:r>
              <a:rPr lang="uk-UA" b="1" dirty="0" smtClean="0"/>
              <a:t>у</a:t>
            </a:r>
            <a:r>
              <a:rPr lang="vi-VN" b="1" dirty="0" smtClean="0"/>
              <a:t>нок</a:t>
            </a:r>
            <a:r>
              <a:rPr lang="vi-VN" dirty="0" smtClean="0"/>
              <a:t> — рахунок, на якому обліковуються власні кошти, вимоги, зобов'язання банку стосовно його клієнтів і контрагентів та які дають можливість здійснювати переказ коштів за допомогою банківських платіжних інструментів.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vi-VN" dirty="0" smtClean="0"/>
              <a:t>Операції по банківському рахунку проводять відповідно до Закону України «Про платіжні системи та переказ коштів в Україні» та підзаконних актів Національного банку України.</a:t>
            </a:r>
          </a:p>
          <a:p>
            <a:endParaRPr lang="uk-UA" dirty="0"/>
          </a:p>
        </p:txBody>
      </p:sp>
      <p:pic>
        <p:nvPicPr>
          <p:cNvPr id="3074" name="Picture 2" descr="C:\Users\admin\Desktop\8528daa5f569343a0025bbf25ddfaee5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256"/>
            <a:ext cx="3643338" cy="2340144"/>
          </a:xfrm>
          <a:prstGeom prst="rect">
            <a:avLst/>
          </a:prstGeom>
          <a:noFill/>
        </p:spPr>
      </p:pic>
      <p:pic>
        <p:nvPicPr>
          <p:cNvPr id="3075" name="Picture 3" descr="C:\Users\admin\Desktop\завантаженн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071942"/>
            <a:ext cx="4559917" cy="26432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Майже гроші ”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328614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"Майже гроші" - це визначені високоліквідні фінансові активи, такі, як безчекові ощадні рахунки, строкові вклади і короткострокові державні цінні папери, що хоча і не функціонують безпосередньо як засіб звертання, але можуть легко і без ризику фінансових утрат переводитися в чи готівку чекові рахунки.</a:t>
            </a:r>
            <a:endParaRPr lang="uk-UA" dirty="0"/>
          </a:p>
        </p:txBody>
      </p:sp>
      <p:pic>
        <p:nvPicPr>
          <p:cNvPr id="4098" name="Picture 2" descr="C:\Users\admin\Desktop\1364037914_ban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86190"/>
            <a:ext cx="3571900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– це специфічний товар, що має властивість обмінюватись на будь-який інший товар, тобто є загальним еквівалентом та посередником при обміні на інші товари.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2008102601205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357562"/>
            <a:ext cx="4762500" cy="3114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ИРКЕВИЧ\УНИВЕР\3\фінансі\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827146" cy="623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Існує декілька видів грошей за матеріальними носіями,а саме:</a:t>
            </a:r>
            <a:endParaRPr lang="uk-UA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2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► Монети	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► Паперові гроші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► Чек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► Вексель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► Банкнота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► Кредитна картка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► Банківський рахунок</a:t>
            </a:r>
          </a:p>
          <a:p>
            <a:pPr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►“ Майже гроші ”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81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Монети</a:t>
            </a:r>
            <a:endParaRPr lang="uk-UA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389120"/>
          </a:xfrm>
        </p:spPr>
        <p:txBody>
          <a:bodyPr/>
          <a:lstStyle/>
          <a:p>
            <a:pPr>
              <a:spcBef>
                <a:spcPts val="580"/>
              </a:spcBef>
              <a:buNone/>
              <a:defRPr/>
            </a:pPr>
            <a:r>
              <a:rPr lang="uk-UA" b="1" i="1" dirty="0" smtClean="0"/>
              <a:t> 	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Монети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грошовий знак, виготовлений з металу (золота, срібла, міді або сплавів) встановлених законом ваги і форми, що використовуються як засіб грошового обігу та платежу.</a:t>
            </a:r>
          </a:p>
          <a:p>
            <a:pPr>
              <a:spcBef>
                <a:spcPts val="580"/>
              </a:spcBef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	Перші монети з'явилися майже двадцять шість 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століть тому в Стародавньому Китаї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і Лідійській державі.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Київській Русі перші карбовані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монети датуються ІХ-Х століття</a:t>
            </a:r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</a:t>
            </a:r>
            <a:endParaRPr lang="uk-UA" sz="240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admin\Desktop\13116835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429000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Паперові гроші </a:t>
            </a:r>
            <a:endParaRPr lang="uk-UA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2071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Паперові гроші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це нерозмінні на метал знаки вартості, що випускаються державою для покриття своїх (бюджетних) витрат і наділяються нею примусовим курсом, визнаються законодавчо обов'язковими до приймання у всі види платежів.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admin\Desktop\Scho-take-Hroshi-300x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143248"/>
            <a:ext cx="3786214" cy="3571900"/>
          </a:xfrm>
          <a:prstGeom prst="rect">
            <a:avLst/>
          </a:prstGeom>
          <a:noFill/>
        </p:spPr>
      </p:pic>
      <p:pic>
        <p:nvPicPr>
          <p:cNvPr id="8" name="Picture 2" descr="F:\ИРКЕВИЧ\УНИВЕР\3\фінансі\86.jpg"/>
          <p:cNvPicPr>
            <a:picLocks noChangeAspect="1" noChangeArrowheads="1"/>
          </p:cNvPicPr>
          <p:nvPr/>
        </p:nvPicPr>
        <p:blipFill>
          <a:blip r:embed="rId3">
            <a:lum bright="4000" contrast="-4000"/>
          </a:blip>
          <a:srcRect/>
          <a:stretch>
            <a:fillRect/>
          </a:stretch>
        </p:blipFill>
        <p:spPr bwMode="auto">
          <a:xfrm>
            <a:off x="142844" y="3643314"/>
            <a:ext cx="49085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Чек</a:t>
            </a:r>
            <a:endParaRPr lang="uk-UA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1428760"/>
          </a:xfrm>
        </p:spPr>
        <p:txBody>
          <a:bodyPr/>
          <a:lstStyle/>
          <a:p>
            <a:pPr>
              <a:buNone/>
            </a:pPr>
            <a:r>
              <a:rPr lang="uk-UA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Чек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– стандартизоване письмове розпорядження платника своєму банку виплатити зазначену суму грошей пред'явнику  чеку.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ИРКЕВИЧ\УНИВЕР\3\фінансі\4write_a_check_step4_writing.jpg"/>
          <p:cNvPicPr>
            <a:picLocks noChangeAspect="1" noChangeArrowheads="1"/>
          </p:cNvPicPr>
          <p:nvPr/>
        </p:nvPicPr>
        <p:blipFill>
          <a:blip r:embed="rId2">
            <a:lum bright="-6000" contrast="-2000"/>
          </a:blip>
          <a:srcRect/>
          <a:stretch>
            <a:fillRect/>
          </a:stretch>
        </p:blipFill>
        <p:spPr bwMode="auto">
          <a:xfrm rot="20613223">
            <a:off x="150140" y="4765113"/>
            <a:ext cx="3722687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2071678"/>
            <a:ext cx="4000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4320">
              <a:lnSpc>
                <a:spcPct val="12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Вперше  чеки з'явилися в обігу в XVI - ХVIІ століттях  у  Великобританії та   Нідерландах.</a:t>
            </a:r>
          </a:p>
          <a:p>
            <a:pPr indent="-274320">
              <a:lnSpc>
                <a:spcPct val="12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 розвитком кредитної системи</a:t>
            </a:r>
          </a:p>
          <a:p>
            <a:pPr indent="-274320">
              <a:lnSpc>
                <a:spcPct val="12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вони отримали широке  </a:t>
            </a:r>
          </a:p>
          <a:p>
            <a:pPr indent="-274320">
              <a:lnSpc>
                <a:spcPct val="12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розповсюдження.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2000240"/>
            <a:ext cx="4572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ts val="580"/>
              </a:spcBef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Розрізняють три основні види чеків: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іменний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чек на певну суму без права передачі;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пред'явника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чек без вказівки одержувача;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ордерний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чек на певну суму з правом передачі шляхом індосаменту на звороті документу.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Вексель</a:t>
            </a:r>
            <a:endParaRPr lang="uk-UA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3071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800" b="1" i="1" dirty="0" smtClean="0"/>
              <a:t>		Вексель </a:t>
            </a:r>
            <a:r>
              <a:rPr lang="uk-UA" sz="2800" dirty="0" smtClean="0"/>
              <a:t>– строго стандартизований документ, виключно на паперовому носії, який містить безумовне, безспірне абстрактне зобов'язання (для прямого векселя) чи такий самий наказ (для переказного векселя) сплатити забезпечену грошами суму пред'явнику векселя в певний строк. </a:t>
            </a:r>
          </a:p>
          <a:p>
            <a:endParaRPr lang="uk-UA" dirty="0"/>
          </a:p>
        </p:txBody>
      </p:sp>
      <p:pic>
        <p:nvPicPr>
          <p:cNvPr id="4" name="Picture 2" descr="F:\ИРКЕВИЧ\УНИВЕР\3\фінансі\be_5_4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357562"/>
            <a:ext cx="3571868" cy="170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:\ИРКЕВИЧ\УНИВЕР\3\фінансі\be_5_4_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72074"/>
            <a:ext cx="3593603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admin\Desktop\5956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500438"/>
            <a:ext cx="4420905" cy="2995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00042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Банкнота</a:t>
            </a:r>
            <a:endParaRPr lang="uk-UA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38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		</a:t>
            </a:r>
            <a:r>
              <a:rPr lang="vi-VN" b="1" dirty="0" smtClean="0"/>
              <a:t>Банкн</a:t>
            </a:r>
            <a:r>
              <a:rPr lang="uk-UA" b="1" dirty="0" smtClean="0"/>
              <a:t>о</a:t>
            </a:r>
            <a:r>
              <a:rPr lang="vi-VN" b="1" dirty="0" smtClean="0"/>
              <a:t>та</a:t>
            </a:r>
            <a:r>
              <a:rPr lang="vi-VN" dirty="0" smtClean="0"/>
              <a:t>  — банківські білети, кредитні знаки грошей, безтермінові грошові зобов'язання</a:t>
            </a:r>
            <a:r>
              <a:rPr lang="uk-UA" dirty="0" smtClean="0"/>
              <a:t> </a:t>
            </a:r>
            <a:r>
              <a:rPr lang="vi-VN" dirty="0" smtClean="0"/>
              <a:t>емісійного банку, виготовлені з паперу або пластика, зазвичай прямокутної форми. Банкноти випускаються центральними банкамидержав і обов'язкові до прийому на всій їх території нарівні з монетами.</a:t>
            </a: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	</a:t>
            </a:r>
            <a:r>
              <a:rPr lang="vi-VN" dirty="0" smtClean="0"/>
              <a:t>Банкноти, грошові знаки, що їх випускають в обіг центральніемісійні банки, на даний час — основний вид паперових грошей.</a:t>
            </a:r>
          </a:p>
          <a:p>
            <a:pPr>
              <a:buNone/>
            </a:pPr>
            <a:r>
              <a:rPr lang="uk-UA" dirty="0" smtClean="0"/>
              <a:t>		</a:t>
            </a:r>
            <a:r>
              <a:rPr lang="vi-VN" dirty="0" smtClean="0"/>
              <a:t>Банкноти класифікуються починаючи з </a:t>
            </a:r>
            <a:r>
              <a:rPr lang="en-US" dirty="0" smtClean="0"/>
              <a:t>XIX </a:t>
            </a:r>
            <a:r>
              <a:rPr lang="vi-VN" dirty="0" smtClean="0"/>
              <a:t>століття за своїми особливостями на:</a:t>
            </a:r>
          </a:p>
          <a:p>
            <a:pPr>
              <a:buNone/>
            </a:pPr>
            <a:r>
              <a:rPr lang="vi-VN" dirty="0" smtClean="0"/>
              <a:t>●</a:t>
            </a:r>
            <a:r>
              <a:rPr lang="uk-UA" dirty="0" smtClean="0"/>
              <a:t>  </a:t>
            </a:r>
            <a:r>
              <a:rPr lang="vi-VN" dirty="0" smtClean="0"/>
              <a:t>класичні (</a:t>
            </a:r>
            <a:r>
              <a:rPr lang="vi-VN" i="1" dirty="0" smtClean="0"/>
              <a:t>розмінні</a:t>
            </a:r>
            <a:r>
              <a:rPr lang="vi-VN" dirty="0" smtClean="0"/>
              <a:t>) банкноти, що підлягають розміну на золото чи срібло, випуск яких дозволяється лише при умові наявності у емісійного банку металевого забезпечення (золотий запас банку);</a:t>
            </a:r>
          </a:p>
          <a:p>
            <a:pPr>
              <a:buNone/>
            </a:pPr>
            <a:r>
              <a:rPr lang="vi-VN" dirty="0" smtClean="0"/>
              <a:t>●</a:t>
            </a:r>
            <a:r>
              <a:rPr lang="uk-UA" dirty="0" smtClean="0"/>
              <a:t>  </a:t>
            </a:r>
            <a:r>
              <a:rPr lang="vi-VN" dirty="0" smtClean="0"/>
              <a:t>кредитні зобов'язання, облігації, що мали за деяким виключенням силу законного платіжного засобу: чверть податків мала бути, наприклад у Прусії в </a:t>
            </a:r>
            <a:r>
              <a:rPr lang="en-US" dirty="0" smtClean="0"/>
              <a:t>XIX </a:t>
            </a:r>
            <a:r>
              <a:rPr lang="vi-VN" dirty="0" smtClean="0"/>
              <a:t>столітті, виплачуватись у казначейських зобов'язаннях, замінених згодом на касові паперові гроші;</a:t>
            </a:r>
          </a:p>
          <a:p>
            <a:pPr>
              <a:buNone/>
            </a:pPr>
            <a:r>
              <a:rPr lang="vi-VN" dirty="0" smtClean="0"/>
              <a:t>●</a:t>
            </a:r>
            <a:r>
              <a:rPr lang="uk-UA" dirty="0" smtClean="0"/>
              <a:t>  </a:t>
            </a:r>
            <a:r>
              <a:rPr lang="vi-VN" dirty="0" smtClean="0"/>
              <a:t>зобов'язання позикової каси чи державні кредитні білети, що мали як державні кредитні гроші силу законного платіжного засобу лише щодо громадських кас. Їх розмін мав проводитись у майбутньому, або імперський банк повинен був викуповувати за готівкові гроші;</a:t>
            </a:r>
          </a:p>
          <a:p>
            <a:pPr>
              <a:buNone/>
            </a:pPr>
            <a:r>
              <a:rPr lang="vi-VN" dirty="0" smtClean="0"/>
              <a:t>●</a:t>
            </a:r>
            <a:r>
              <a:rPr lang="uk-UA" dirty="0" smtClean="0"/>
              <a:t>  </a:t>
            </a:r>
            <a:r>
              <a:rPr lang="vi-VN" dirty="0" smtClean="0"/>
              <a:t>звичайні паперові гроші, тобто грошові знаки з установленим державою примусовим курсом (законна платіжна спроможність), випущені нерозмінними на метал.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1026" name="Picture 2" descr="C:\Users\admin\Desktop\завантаженн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857760"/>
            <a:ext cx="4357718" cy="18441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208</Words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Види грошей</vt:lpstr>
      <vt:lpstr>Слайд 2</vt:lpstr>
      <vt:lpstr>Слайд 3</vt:lpstr>
      <vt:lpstr>Існує декілька видів грошей за матеріальними носіями,а саме:</vt:lpstr>
      <vt:lpstr>Монети</vt:lpstr>
      <vt:lpstr>Паперові гроші </vt:lpstr>
      <vt:lpstr>Чек</vt:lpstr>
      <vt:lpstr>Вексель</vt:lpstr>
      <vt:lpstr>Банкнота</vt:lpstr>
      <vt:lpstr>Кредитна картка</vt:lpstr>
      <vt:lpstr>Банківський рахунок</vt:lpstr>
      <vt:lpstr>“ Майже гроші 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грошей</dc:title>
  <dc:creator>admin</dc:creator>
  <cp:lastModifiedBy>admin</cp:lastModifiedBy>
  <cp:revision>13</cp:revision>
  <dcterms:created xsi:type="dcterms:W3CDTF">2013-11-27T18:30:51Z</dcterms:created>
  <dcterms:modified xsi:type="dcterms:W3CDTF">2013-11-27T19:29:16Z</dcterms:modified>
</cp:coreProperties>
</file>