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462E-0894-438B-A0DD-22421806363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E7D840-1867-4BEF-B9A3-955FE91B3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462E-0894-438B-A0DD-22421806363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840-1867-4BEF-B9A3-955FE91B3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462E-0894-438B-A0DD-22421806363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840-1867-4BEF-B9A3-955FE91B3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462E-0894-438B-A0DD-22421806363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E7D840-1867-4BEF-B9A3-955FE91B3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462E-0894-438B-A0DD-22421806363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840-1867-4BEF-B9A3-955FE91B3F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462E-0894-438B-A0DD-22421806363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840-1867-4BEF-B9A3-955FE91B3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462E-0894-438B-A0DD-22421806363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4E7D840-1867-4BEF-B9A3-955FE91B3F9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462E-0894-438B-A0DD-22421806363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840-1867-4BEF-B9A3-955FE91B3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462E-0894-438B-A0DD-22421806363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840-1867-4BEF-B9A3-955FE91B3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462E-0894-438B-A0DD-22421806363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840-1867-4BEF-B9A3-955FE91B3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462E-0894-438B-A0DD-22421806363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840-1867-4BEF-B9A3-955FE91B3F9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65462E-0894-438B-A0DD-22421806363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E7D840-1867-4BEF-B9A3-955FE91B3F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\стор.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769812" cy="3425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00232" y="0"/>
            <a:ext cx="67151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8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Угорщина</a:t>
            </a:r>
            <a:endParaRPr lang="ru-RU" sz="8800" b="1" i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4857760"/>
            <a:ext cx="219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/>
              <a:t>Площа</a:t>
            </a:r>
            <a:r>
              <a:rPr lang="ru-RU" b="1" i="1" dirty="0" smtClean="0"/>
              <a:t>: 93 </a:t>
            </a:r>
            <a:r>
              <a:rPr lang="ru-RU" b="1" i="1" dirty="0"/>
              <a:t>030 км²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5429264"/>
            <a:ext cx="2600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/>
              <a:t>Населення</a:t>
            </a:r>
            <a:r>
              <a:rPr lang="ru-RU" b="1" i="1" dirty="0" smtClean="0"/>
              <a:t>: 10 </a:t>
            </a:r>
            <a:r>
              <a:rPr lang="ru-RU" b="1" i="1" dirty="0"/>
              <a:t>014 324</a:t>
            </a:r>
            <a:r>
              <a:rPr lang="ru-RU" dirty="0"/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5929330"/>
            <a:ext cx="2097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Столиця: Будапешт.</a:t>
            </a:r>
            <a:endParaRPr lang="ru-RU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285860"/>
            <a:ext cx="52864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Держава</a:t>
            </a:r>
            <a:r>
              <a:rPr lang="ru-RU" sz="2400" dirty="0"/>
              <a:t> в </a:t>
            </a:r>
            <a:r>
              <a:rPr lang="ru-RU" sz="2400" dirty="0" err="1" smtClean="0"/>
              <a:t>Центральній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Європі</a:t>
            </a:r>
            <a:r>
              <a:rPr lang="ru-RU" sz="2400" dirty="0"/>
              <a:t> 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населенням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10 </a:t>
            </a:r>
            <a:r>
              <a:rPr lang="ru-RU" sz="2400" dirty="0" err="1"/>
              <a:t>мільйонів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. Столицею </a:t>
            </a:r>
            <a:r>
              <a:rPr lang="ru-RU" sz="2400" dirty="0" err="1"/>
              <a:t>держави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місто</a:t>
            </a:r>
            <a:r>
              <a:rPr lang="ru-RU" sz="2400" dirty="0"/>
              <a:t> </a:t>
            </a:r>
            <a:r>
              <a:rPr lang="ru-RU" sz="2400" dirty="0" smtClean="0"/>
              <a:t>Будапешт. </a:t>
            </a:r>
            <a:r>
              <a:rPr lang="ru-RU" sz="2400" dirty="0" err="1"/>
              <a:t>Державна</a:t>
            </a:r>
            <a:r>
              <a:rPr lang="ru-RU" sz="2400" dirty="0"/>
              <a:t> </a:t>
            </a:r>
            <a:r>
              <a:rPr lang="ru-RU" sz="2400" dirty="0" err="1"/>
              <a:t>мова</a:t>
            </a:r>
            <a:r>
              <a:rPr lang="ru-RU" sz="2400" dirty="0"/>
              <a:t> </a:t>
            </a:r>
            <a:r>
              <a:rPr lang="ru-RU" sz="2400" dirty="0" smtClean="0"/>
              <a:t>—</a:t>
            </a:r>
            <a:r>
              <a:rPr lang="ru-RU" sz="2400" dirty="0" err="1" smtClean="0"/>
              <a:t>угорська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Унітарна</a:t>
            </a:r>
            <a:r>
              <a:rPr lang="ru-RU" sz="2400" dirty="0" smtClean="0"/>
              <a:t> держава,</a:t>
            </a:r>
            <a:r>
              <a:rPr lang="ru-RU" sz="2400" dirty="0"/>
              <a:t> </a:t>
            </a:r>
            <a:r>
              <a:rPr lang="ru-RU" sz="2400" dirty="0" err="1" smtClean="0"/>
              <a:t>парламентська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республіка</a:t>
            </a:r>
            <a:r>
              <a:rPr lang="ru-RU" sz="2400" dirty="0" smtClean="0"/>
              <a:t>. </a:t>
            </a:r>
            <a:r>
              <a:rPr lang="ru-RU" sz="2400" dirty="0" err="1">
                <a:latin typeface="Constantia" pitchFamily="18" charset="0"/>
              </a:rPr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вірян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католиками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214818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nstantia" pitchFamily="18" charset="0"/>
              </a:rPr>
              <a:t>Після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повалення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комуністичного</a:t>
            </a:r>
            <a:r>
              <a:rPr lang="ru-RU" sz="2000" dirty="0">
                <a:latin typeface="Constantia" pitchFamily="18" charset="0"/>
              </a:rPr>
              <a:t> режиму </a:t>
            </a:r>
            <a:r>
              <a:rPr lang="ru-RU" sz="2000" dirty="0" err="1">
                <a:latin typeface="Constantia" pitchFamily="18" charset="0"/>
              </a:rPr>
              <a:t>країна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тривалий</a:t>
            </a:r>
            <a:r>
              <a:rPr lang="ru-RU" sz="2000" dirty="0">
                <a:latin typeface="Constantia" pitchFamily="18" charset="0"/>
              </a:rPr>
              <a:t> час </a:t>
            </a:r>
            <a:r>
              <a:rPr lang="ru-RU" sz="2000" dirty="0" err="1">
                <a:latin typeface="Constantia" pitchFamily="18" charset="0"/>
              </a:rPr>
              <a:t>офіційно</a:t>
            </a:r>
            <a:r>
              <a:rPr lang="ru-RU" sz="2000" dirty="0">
                <a:latin typeface="Constantia" pitchFamily="18" charset="0"/>
              </a:rPr>
              <a:t> мала </a:t>
            </a:r>
            <a:r>
              <a:rPr lang="ru-RU" sz="2000" dirty="0" err="1">
                <a:latin typeface="Constantia" pitchFamily="18" charset="0"/>
              </a:rPr>
              <a:t>назву</a:t>
            </a:r>
            <a:r>
              <a:rPr lang="ru-RU" sz="2000" dirty="0">
                <a:latin typeface="Constantia" pitchFamily="18" charset="0"/>
              </a:rPr>
              <a:t> </a:t>
            </a:r>
            <a:r>
              <a:rPr lang="ru-RU" sz="2000" b="1" dirty="0" err="1">
                <a:latin typeface="Constantia" pitchFamily="18" charset="0"/>
              </a:rPr>
              <a:t>Угорська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Республіка</a:t>
            </a:r>
            <a:r>
              <a:rPr lang="ru-RU" sz="2000" dirty="0">
                <a:latin typeface="Constantia" pitchFamily="18" charset="0"/>
              </a:rPr>
              <a:t>  </a:t>
            </a:r>
            <a:r>
              <a:rPr lang="ru-RU" sz="2000" dirty="0" err="1" smtClean="0">
                <a:latin typeface="Constantia" pitchFamily="18" charset="0"/>
              </a:rPr>
              <a:t>Проте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з</a:t>
            </a:r>
            <a:r>
              <a:rPr lang="ru-RU" sz="2000" dirty="0">
                <a:latin typeface="Constantia" pitchFamily="18" charset="0"/>
              </a:rPr>
              <a:t> 1 </a:t>
            </a:r>
            <a:r>
              <a:rPr lang="ru-RU" sz="2000" dirty="0" err="1">
                <a:latin typeface="Constantia" pitchFamily="18" charset="0"/>
              </a:rPr>
              <a:t>січня</a:t>
            </a:r>
            <a:r>
              <a:rPr lang="ru-RU" sz="2000" dirty="0">
                <a:latin typeface="Constantia" pitchFamily="18" charset="0"/>
              </a:rPr>
              <a:t> 2012 набрала </a:t>
            </a:r>
            <a:r>
              <a:rPr lang="ru-RU" sz="2000" dirty="0" err="1">
                <a:latin typeface="Constantia" pitchFamily="18" charset="0"/>
              </a:rPr>
              <a:t>чинності</a:t>
            </a:r>
            <a:r>
              <a:rPr lang="ru-RU" sz="2000" dirty="0">
                <a:latin typeface="Constantia" pitchFamily="18" charset="0"/>
              </a:rPr>
              <a:t> нова </a:t>
            </a:r>
            <a:r>
              <a:rPr lang="ru-RU" sz="2000" dirty="0" err="1">
                <a:latin typeface="Constantia" pitchFamily="18" charset="0"/>
              </a:rPr>
              <a:t>конституція</a:t>
            </a:r>
            <a:r>
              <a:rPr lang="ru-RU" sz="2000" dirty="0">
                <a:latin typeface="Constantia" pitchFamily="18" charset="0"/>
              </a:rPr>
              <a:t>, яка </a:t>
            </a:r>
            <a:r>
              <a:rPr lang="ru-RU" sz="2000" dirty="0" err="1">
                <a:latin typeface="Constantia" pitchFamily="18" charset="0"/>
              </a:rPr>
              <a:t>офіційно</a:t>
            </a:r>
            <a:r>
              <a:rPr lang="ru-RU" sz="2000" dirty="0">
                <a:latin typeface="Constantia" pitchFamily="18" charset="0"/>
              </a:rPr>
              <a:t> затвердила </a:t>
            </a:r>
            <a:r>
              <a:rPr lang="ru-RU" sz="2000" dirty="0" err="1">
                <a:latin typeface="Constantia" pitchFamily="18" charset="0"/>
              </a:rPr>
              <a:t>скорочену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назву</a:t>
            </a:r>
            <a:r>
              <a:rPr lang="ru-RU" sz="2000" dirty="0">
                <a:latin typeface="Constantia" pitchFamily="18" charset="0"/>
              </a:rPr>
              <a:t> </a:t>
            </a:r>
            <a:r>
              <a:rPr lang="ru-RU" sz="2000" b="1" dirty="0" err="1" smtClean="0">
                <a:latin typeface="Constantia" pitchFamily="18" charset="0"/>
              </a:rPr>
              <a:t>Угорщина</a:t>
            </a:r>
            <a:r>
              <a:rPr lang="ru-RU" sz="2000" dirty="0" smtClean="0">
                <a:latin typeface="Constantia" pitchFamily="18" charset="0"/>
              </a:rPr>
              <a:t>.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0"/>
            <a:ext cx="87153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Загальні відомості:</a:t>
            </a:r>
            <a:endParaRPr kumimoji="0" lang="uk-UA" sz="60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презент\2стор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435771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презент\2строрін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142984"/>
            <a:ext cx="1728790" cy="29852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28662" y="0"/>
            <a:ext cx="78581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Географічне положення:</a:t>
            </a:r>
            <a:endParaRPr kumimoji="0" lang="uk-UA" sz="5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7154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onstantia" pitchFamily="18" charset="0"/>
              </a:rPr>
              <a:t>Угорщина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розташована</a:t>
            </a:r>
            <a:r>
              <a:rPr lang="ru-RU" dirty="0">
                <a:latin typeface="Constantia" pitchFamily="18" charset="0"/>
              </a:rPr>
              <a:t> в </a:t>
            </a:r>
            <a:r>
              <a:rPr lang="ru-RU" dirty="0" err="1">
                <a:latin typeface="Constantia" pitchFamily="18" charset="0"/>
              </a:rPr>
              <a:t>північній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частині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Середньодунайського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басейну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замкненого</a:t>
            </a:r>
            <a:r>
              <a:rPr lang="ru-RU" dirty="0">
                <a:latin typeface="Constantia" pitchFamily="18" charset="0"/>
              </a:rPr>
              <a:t> на </a:t>
            </a:r>
            <a:r>
              <a:rPr lang="ru-RU" dirty="0" err="1">
                <a:latin typeface="Constantia" pitchFamily="18" charset="0"/>
              </a:rPr>
              <a:t>заході</a:t>
            </a:r>
            <a:r>
              <a:rPr lang="ru-RU" dirty="0">
                <a:latin typeface="Constantia" pitchFamily="18" charset="0"/>
              </a:rPr>
              <a:t> </a:t>
            </a:r>
            <a:r>
              <a:rPr lang="ru-RU" dirty="0" smtClean="0">
                <a:latin typeface="Constantia" pitchFamily="18" charset="0"/>
              </a:rPr>
              <a:t> Альпами, на </a:t>
            </a:r>
            <a:r>
              <a:rPr lang="ru-RU" dirty="0" err="1">
                <a:latin typeface="Constantia" pitchFamily="18" charset="0"/>
              </a:rPr>
              <a:t>півночі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сході</a:t>
            </a:r>
            <a:r>
              <a:rPr lang="ru-RU" dirty="0">
                <a:latin typeface="Constantia" pitchFamily="18" charset="0"/>
              </a:rPr>
              <a:t> та </a:t>
            </a:r>
            <a:r>
              <a:rPr lang="ru-RU" dirty="0" err="1">
                <a:latin typeface="Constantia" pitchFamily="18" charset="0"/>
              </a:rPr>
              <a:t>південному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сході</a:t>
            </a:r>
            <a:r>
              <a:rPr lang="ru-RU" dirty="0">
                <a:latin typeface="Constantia" pitchFamily="18" charset="0"/>
              </a:rPr>
              <a:t> — Карпатами. </a:t>
            </a:r>
            <a:r>
              <a:rPr lang="ru-RU" dirty="0" err="1">
                <a:latin typeface="Constantia" pitchFamily="18" charset="0"/>
              </a:rPr>
              <a:t>Більша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частина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території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Угорщини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зайнята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рівнинами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горбистими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ділянками</a:t>
            </a:r>
            <a:r>
              <a:rPr lang="ru-RU" dirty="0" smtClean="0">
                <a:latin typeface="Constantia" pitchFamily="18" charset="0"/>
              </a:rPr>
              <a:t>. Дунай</a:t>
            </a:r>
            <a:r>
              <a:rPr lang="ru-RU" dirty="0">
                <a:latin typeface="Constantia" pitchFamily="18" charset="0"/>
              </a:rPr>
              <a:t> </a:t>
            </a:r>
            <a:r>
              <a:rPr lang="ru-RU" dirty="0" err="1">
                <a:latin typeface="Constantia" pitchFamily="18" charset="0"/>
              </a:rPr>
              <a:t>ділить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Угорщину</a:t>
            </a:r>
            <a:r>
              <a:rPr lang="ru-RU" dirty="0">
                <a:latin typeface="Constantia" pitchFamily="18" charset="0"/>
              </a:rPr>
              <a:t> на </a:t>
            </a:r>
            <a:r>
              <a:rPr lang="ru-RU" dirty="0" err="1">
                <a:latin typeface="Constantia" pitchFamily="18" charset="0"/>
              </a:rPr>
              <a:t>дві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частини</a:t>
            </a:r>
            <a:r>
              <a:rPr lang="ru-RU" dirty="0" smtClean="0">
                <a:latin typeface="Constantia" pitchFamily="18" charset="0"/>
              </a:rPr>
              <a:t>.</a:t>
            </a:r>
            <a:endParaRPr lang="ru-RU" dirty="0" smtClean="0">
              <a:latin typeface="Constantia" pitchFamily="18" charset="0"/>
            </a:endParaRPr>
          </a:p>
        </p:txBody>
      </p:sp>
      <p:pic>
        <p:nvPicPr>
          <p:cNvPr id="15362" name="Picture 2" descr="C:\Users\User\Desktop\презент\3стор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14686"/>
            <a:ext cx="698871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6248" y="1071546"/>
            <a:ext cx="5072098" cy="212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90" dirty="0" err="1">
                <a:latin typeface="Constantia" pitchFamily="18" charset="0"/>
              </a:rPr>
              <a:t>Межує</a:t>
            </a:r>
            <a:r>
              <a:rPr lang="ru-RU" sz="1890" dirty="0">
                <a:latin typeface="Constantia" pitchFamily="18" charset="0"/>
              </a:rPr>
              <a:t> </a:t>
            </a:r>
            <a:r>
              <a:rPr lang="ru-RU" sz="1890" dirty="0" err="1">
                <a:latin typeface="Constantia" pitchFamily="18" charset="0"/>
              </a:rPr>
              <a:t>зі</a:t>
            </a:r>
            <a:r>
              <a:rPr lang="ru-RU" sz="1890" dirty="0">
                <a:latin typeface="Constantia" pitchFamily="18" charset="0"/>
              </a:rPr>
              <a:t> </a:t>
            </a:r>
            <a:r>
              <a:rPr lang="ru-RU" sz="1890" dirty="0" err="1" smtClean="0">
                <a:latin typeface="Constantia" pitchFamily="18" charset="0"/>
              </a:rPr>
              <a:t>Словаччиною</a:t>
            </a:r>
            <a:r>
              <a:rPr lang="ru-RU" sz="1890" dirty="0">
                <a:latin typeface="Constantia" pitchFamily="18" charset="0"/>
              </a:rPr>
              <a:t> </a:t>
            </a:r>
            <a:r>
              <a:rPr lang="ru-RU" sz="1890" dirty="0" smtClean="0">
                <a:latin typeface="Constantia" pitchFamily="18" charset="0"/>
              </a:rPr>
              <a:t>на </a:t>
            </a:r>
            <a:r>
              <a:rPr lang="ru-RU" sz="1890" dirty="0" err="1" smtClean="0">
                <a:latin typeface="Constantia" pitchFamily="18" charset="0"/>
              </a:rPr>
              <a:t>півночі</a:t>
            </a:r>
            <a:r>
              <a:rPr lang="ru-RU" sz="1890" dirty="0" smtClean="0">
                <a:latin typeface="Constantia" pitchFamily="18" charset="0"/>
              </a:rPr>
              <a:t>,</a:t>
            </a:r>
            <a:r>
              <a:rPr lang="ru-RU" sz="1890" dirty="0">
                <a:latin typeface="Constantia" pitchFamily="18" charset="0"/>
              </a:rPr>
              <a:t> </a:t>
            </a:r>
            <a:endParaRPr lang="ru-RU" sz="1890" dirty="0" smtClean="0">
              <a:latin typeface="Constantia" pitchFamily="18" charset="0"/>
            </a:endParaRPr>
          </a:p>
          <a:p>
            <a:r>
              <a:rPr lang="ru-RU" sz="1890" dirty="0" err="1" smtClean="0">
                <a:latin typeface="Constantia" pitchFamily="18" charset="0"/>
              </a:rPr>
              <a:t>Україною</a:t>
            </a:r>
            <a:r>
              <a:rPr lang="ru-RU" sz="1890" dirty="0">
                <a:latin typeface="Constantia" pitchFamily="18" charset="0"/>
              </a:rPr>
              <a:t> </a:t>
            </a:r>
            <a:r>
              <a:rPr lang="ru-RU" sz="1890" dirty="0" smtClean="0">
                <a:latin typeface="Constantia" pitchFamily="18" charset="0"/>
              </a:rPr>
              <a:t>- </a:t>
            </a:r>
            <a:r>
              <a:rPr lang="ru-RU" sz="1890" dirty="0">
                <a:latin typeface="Constantia" pitchFamily="18" charset="0"/>
              </a:rPr>
              <a:t>на </a:t>
            </a:r>
            <a:r>
              <a:rPr lang="ru-RU" sz="1890" dirty="0" err="1">
                <a:latin typeface="Constantia" pitchFamily="18" charset="0"/>
              </a:rPr>
              <a:t>північному</a:t>
            </a:r>
            <a:r>
              <a:rPr lang="ru-RU" sz="1890" dirty="0">
                <a:latin typeface="Constantia" pitchFamily="18" charset="0"/>
              </a:rPr>
              <a:t> </a:t>
            </a:r>
            <a:r>
              <a:rPr lang="ru-RU" sz="1890" dirty="0" smtClean="0">
                <a:latin typeface="Constantia" pitchFamily="18" charset="0"/>
              </a:rPr>
              <a:t> </a:t>
            </a:r>
            <a:r>
              <a:rPr lang="ru-RU" sz="1890" dirty="0" err="1" smtClean="0">
                <a:latin typeface="Constantia" pitchFamily="18" charset="0"/>
              </a:rPr>
              <a:t>сході</a:t>
            </a:r>
            <a:r>
              <a:rPr lang="ru-RU" sz="1890" dirty="0">
                <a:latin typeface="Constantia" pitchFamily="18" charset="0"/>
              </a:rPr>
              <a:t> </a:t>
            </a:r>
            <a:r>
              <a:rPr lang="ru-RU" sz="1890" dirty="0" smtClean="0">
                <a:latin typeface="Constantia" pitchFamily="18" charset="0"/>
              </a:rPr>
              <a:t>,</a:t>
            </a:r>
            <a:r>
              <a:rPr lang="ru-RU" sz="1890" dirty="0">
                <a:latin typeface="Constantia" pitchFamily="18" charset="0"/>
              </a:rPr>
              <a:t> </a:t>
            </a:r>
            <a:endParaRPr lang="ru-RU" sz="1890" dirty="0" smtClean="0">
              <a:latin typeface="Constantia" pitchFamily="18" charset="0"/>
            </a:endParaRPr>
          </a:p>
          <a:p>
            <a:r>
              <a:rPr lang="ru-RU" sz="1890" dirty="0" err="1" smtClean="0">
                <a:latin typeface="Constantia" pitchFamily="18" charset="0"/>
              </a:rPr>
              <a:t>Румунією</a:t>
            </a:r>
            <a:r>
              <a:rPr lang="ru-RU" sz="1890" dirty="0">
                <a:latin typeface="Constantia" pitchFamily="18" charset="0"/>
              </a:rPr>
              <a:t> </a:t>
            </a:r>
            <a:r>
              <a:rPr lang="ru-RU" sz="1890" dirty="0" smtClean="0">
                <a:latin typeface="Constantia" pitchFamily="18" charset="0"/>
              </a:rPr>
              <a:t>- на </a:t>
            </a:r>
            <a:r>
              <a:rPr lang="ru-RU" sz="1890" dirty="0" err="1">
                <a:latin typeface="Constantia" pitchFamily="18" charset="0"/>
              </a:rPr>
              <a:t>південному</a:t>
            </a:r>
            <a:r>
              <a:rPr lang="ru-RU" sz="1890" dirty="0">
                <a:latin typeface="Constantia" pitchFamily="18" charset="0"/>
              </a:rPr>
              <a:t> </a:t>
            </a:r>
            <a:r>
              <a:rPr lang="ru-RU" sz="1890" dirty="0" err="1">
                <a:latin typeface="Constantia" pitchFamily="18" charset="0"/>
              </a:rPr>
              <a:t>сході</a:t>
            </a:r>
            <a:r>
              <a:rPr lang="ru-RU" sz="1890" dirty="0">
                <a:latin typeface="Constantia" pitchFamily="18" charset="0"/>
              </a:rPr>
              <a:t>, </a:t>
            </a:r>
            <a:r>
              <a:rPr lang="ru-RU" sz="1890" dirty="0" err="1" smtClean="0">
                <a:latin typeface="Constantia" pitchFamily="18" charset="0"/>
              </a:rPr>
              <a:t>Сербією</a:t>
            </a:r>
            <a:r>
              <a:rPr lang="ru-RU" sz="1890" dirty="0" smtClean="0">
                <a:latin typeface="Constantia" pitchFamily="18" charset="0"/>
              </a:rPr>
              <a:t> та</a:t>
            </a:r>
            <a:r>
              <a:rPr lang="ru-RU" sz="1890" dirty="0">
                <a:latin typeface="Constantia" pitchFamily="18" charset="0"/>
              </a:rPr>
              <a:t> </a:t>
            </a:r>
            <a:endParaRPr lang="ru-RU" sz="1890" dirty="0" smtClean="0">
              <a:latin typeface="Constantia" pitchFamily="18" charset="0"/>
            </a:endParaRPr>
          </a:p>
          <a:p>
            <a:r>
              <a:rPr lang="ru-RU" sz="1890" dirty="0" err="1" smtClean="0">
                <a:latin typeface="Constantia" pitchFamily="18" charset="0"/>
              </a:rPr>
              <a:t>Хорватією</a:t>
            </a:r>
            <a:r>
              <a:rPr lang="ru-RU" sz="1890" dirty="0">
                <a:latin typeface="Constantia" pitchFamily="18" charset="0"/>
              </a:rPr>
              <a:t> </a:t>
            </a:r>
            <a:r>
              <a:rPr lang="ru-RU" sz="1890" dirty="0" smtClean="0">
                <a:latin typeface="Constantia" pitchFamily="18" charset="0"/>
              </a:rPr>
              <a:t>- </a:t>
            </a:r>
            <a:r>
              <a:rPr lang="ru-RU" sz="1890" dirty="0">
                <a:latin typeface="Constantia" pitchFamily="18" charset="0"/>
              </a:rPr>
              <a:t>на </a:t>
            </a:r>
            <a:r>
              <a:rPr lang="ru-RU" sz="1890" dirty="0" err="1" smtClean="0">
                <a:latin typeface="Constantia" pitchFamily="18" charset="0"/>
              </a:rPr>
              <a:t>півдні</a:t>
            </a:r>
            <a:r>
              <a:rPr lang="ru-RU" sz="1890" dirty="0">
                <a:latin typeface="Constantia" pitchFamily="18" charset="0"/>
              </a:rPr>
              <a:t> </a:t>
            </a:r>
            <a:r>
              <a:rPr lang="ru-RU" sz="1890" dirty="0" err="1" smtClean="0">
                <a:latin typeface="Constantia" pitchFamily="18" charset="0"/>
              </a:rPr>
              <a:t>Словенією</a:t>
            </a:r>
            <a:r>
              <a:rPr lang="ru-RU" sz="1890" dirty="0">
                <a:latin typeface="Constantia" pitchFamily="18" charset="0"/>
              </a:rPr>
              <a:t> — </a:t>
            </a:r>
            <a:r>
              <a:rPr lang="ru-RU" sz="1890" dirty="0" err="1">
                <a:latin typeface="Constantia" pitchFamily="18" charset="0"/>
              </a:rPr>
              <a:t>на</a:t>
            </a:r>
            <a:r>
              <a:rPr lang="ru-RU" sz="1890" dirty="0">
                <a:latin typeface="Constantia" pitchFamily="18" charset="0"/>
              </a:rPr>
              <a:t> </a:t>
            </a:r>
            <a:r>
              <a:rPr lang="ru-RU" sz="1890" dirty="0" err="1">
                <a:latin typeface="Constantia" pitchFamily="18" charset="0"/>
              </a:rPr>
              <a:t>південному</a:t>
            </a:r>
            <a:r>
              <a:rPr lang="ru-RU" sz="1890" dirty="0">
                <a:latin typeface="Constantia" pitchFamily="18" charset="0"/>
              </a:rPr>
              <a:t> </a:t>
            </a:r>
            <a:r>
              <a:rPr lang="ru-RU" sz="1890" dirty="0" err="1" smtClean="0">
                <a:latin typeface="Constantia" pitchFamily="18" charset="0"/>
              </a:rPr>
              <a:t>заході</a:t>
            </a:r>
            <a:r>
              <a:rPr lang="ru-RU" sz="1890" dirty="0">
                <a:latin typeface="Constantia" pitchFamily="18" charset="0"/>
              </a:rPr>
              <a:t> </a:t>
            </a:r>
            <a:r>
              <a:rPr lang="ru-RU" sz="1890" dirty="0" err="1">
                <a:latin typeface="Constantia" pitchFamily="18" charset="0"/>
              </a:rPr>
              <a:t>і</a:t>
            </a:r>
            <a:r>
              <a:rPr lang="ru-RU" sz="1890" dirty="0">
                <a:latin typeface="Constantia" pitchFamily="18" charset="0"/>
              </a:rPr>
              <a:t> </a:t>
            </a:r>
            <a:r>
              <a:rPr lang="ru-RU" sz="1890" dirty="0" err="1" smtClean="0">
                <a:latin typeface="Constantia" pitchFamily="18" charset="0"/>
              </a:rPr>
              <a:t>Австрією</a:t>
            </a:r>
            <a:r>
              <a:rPr lang="ru-RU" sz="1890" dirty="0">
                <a:latin typeface="Constantia" pitchFamily="18" charset="0"/>
              </a:rPr>
              <a:t> </a:t>
            </a:r>
            <a:r>
              <a:rPr lang="ru-RU" sz="1890" dirty="0" smtClean="0">
                <a:latin typeface="Constantia" pitchFamily="18" charset="0"/>
              </a:rPr>
              <a:t>- </a:t>
            </a:r>
            <a:r>
              <a:rPr lang="ru-RU" sz="1890" dirty="0">
                <a:latin typeface="Constantia" pitchFamily="18" charset="0"/>
              </a:rPr>
              <a:t>на </a:t>
            </a:r>
            <a:r>
              <a:rPr lang="ru-RU" sz="1890" dirty="0" err="1">
                <a:latin typeface="Constantia" pitchFamily="18" charset="0"/>
              </a:rPr>
              <a:t>заході</a:t>
            </a:r>
            <a:r>
              <a:rPr lang="ru-RU" sz="1890" dirty="0" smtClean="0">
                <a:latin typeface="Constantia" pitchFamily="18" charset="0"/>
              </a:rPr>
              <a:t>. </a:t>
            </a:r>
          </a:p>
          <a:p>
            <a:r>
              <a:rPr lang="ru-RU" sz="1890" dirty="0" err="1" smtClean="0">
                <a:latin typeface="Constantia" pitchFamily="18" charset="0"/>
              </a:rPr>
              <a:t>Клімат</a:t>
            </a:r>
            <a:r>
              <a:rPr lang="ru-RU" sz="1890" dirty="0" smtClean="0">
                <a:latin typeface="Constantia" pitchFamily="18" charset="0"/>
              </a:rPr>
              <a:t> </a:t>
            </a:r>
            <a:r>
              <a:rPr lang="ru-RU" sz="1890" dirty="0" err="1">
                <a:latin typeface="Constantia" pitchFamily="18" charset="0"/>
              </a:rPr>
              <a:t>Угорщини</a:t>
            </a:r>
            <a:r>
              <a:rPr lang="ru-RU" sz="1890" dirty="0">
                <a:latin typeface="Constantia" pitchFamily="18" charset="0"/>
              </a:rPr>
              <a:t> </a:t>
            </a:r>
            <a:r>
              <a:rPr lang="ru-RU" sz="1890" dirty="0" err="1">
                <a:latin typeface="Constantia" pitchFamily="18" charset="0"/>
              </a:rPr>
              <a:t>помірно</a:t>
            </a:r>
            <a:r>
              <a:rPr lang="ru-RU" sz="1890" dirty="0">
                <a:latin typeface="Constantia" pitchFamily="18" charset="0"/>
              </a:rPr>
              <a:t> </a:t>
            </a:r>
            <a:r>
              <a:rPr lang="ru-RU" sz="1890" dirty="0" err="1">
                <a:latin typeface="Constantia" pitchFamily="18" charset="0"/>
              </a:rPr>
              <a:t>континентальний</a:t>
            </a:r>
            <a:r>
              <a:rPr lang="ru-RU" sz="1890" dirty="0"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00108"/>
            <a:ext cx="9358346" cy="135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жителів</a:t>
            </a:r>
            <a:r>
              <a:rPr lang="ru-RU" sz="2400" dirty="0" smtClean="0"/>
              <a:t> </a:t>
            </a:r>
            <a:r>
              <a:rPr lang="ru-RU" sz="2400" dirty="0" err="1" smtClean="0"/>
              <a:t>Угорщини</a:t>
            </a:r>
            <a:r>
              <a:rPr lang="ru-RU" sz="2400" dirty="0" smtClean="0"/>
              <a:t>- </a:t>
            </a:r>
            <a:r>
              <a:rPr lang="ru-RU" sz="2400" dirty="0" err="1" smtClean="0"/>
              <a:t>угорці</a:t>
            </a:r>
            <a:r>
              <a:rPr lang="ru-RU" sz="2400" dirty="0" smtClean="0"/>
              <a:t> (92,3%). </a:t>
            </a:r>
            <a:r>
              <a:rPr lang="ru-RU" sz="2400" dirty="0" err="1" smtClean="0"/>
              <a:t>Рідна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майже</a:t>
            </a:r>
            <a:r>
              <a:rPr lang="ru-RU" sz="2400" dirty="0" smtClean="0"/>
              <a:t> 95% </a:t>
            </a:r>
            <a:r>
              <a:rPr lang="ru-RU" sz="2400" dirty="0" err="1" smtClean="0"/>
              <a:t>жителів</a:t>
            </a:r>
            <a:r>
              <a:rPr lang="ru-RU" sz="2400" dirty="0" smtClean="0"/>
              <a:t> </a:t>
            </a:r>
            <a:r>
              <a:rPr lang="ru-RU" sz="2400" dirty="0" err="1" smtClean="0"/>
              <a:t>Угорщини</a:t>
            </a:r>
            <a:r>
              <a:rPr lang="ru-RU" sz="2400" dirty="0" smtClean="0"/>
              <a:t> - </a:t>
            </a:r>
            <a:r>
              <a:rPr lang="ru-RU" sz="2400" dirty="0" err="1" smtClean="0"/>
              <a:t>угорська</a:t>
            </a:r>
            <a:r>
              <a:rPr lang="ru-RU" sz="2400" dirty="0" smtClean="0"/>
              <a:t>. </a:t>
            </a:r>
          </a:p>
          <a:p>
            <a:endParaRPr lang="ru-RU" sz="1690" dirty="0" smtClean="0"/>
          </a:p>
          <a:p>
            <a:endParaRPr lang="ru-RU" sz="169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5984" y="0"/>
            <a:ext cx="621507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Населення:</a:t>
            </a:r>
            <a:endParaRPr kumimoji="0" lang="uk-UA" sz="6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User\Desktop\презент\5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54374"/>
            <a:ext cx="4572000" cy="280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User\Desktop\презент\5слайд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13270"/>
            <a:ext cx="4572000" cy="284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1857364"/>
            <a:ext cx="9572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Найзначніші</a:t>
            </a:r>
            <a:r>
              <a:rPr lang="ru-RU" sz="2400" dirty="0" smtClean="0"/>
              <a:t> </a:t>
            </a:r>
            <a:r>
              <a:rPr lang="ru-RU" sz="2400" dirty="0" err="1" smtClean="0"/>
              <a:t>національні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меншини</a:t>
            </a:r>
            <a:r>
              <a:rPr lang="ru-RU" sz="2400" dirty="0"/>
              <a:t> - </a:t>
            </a:r>
            <a:r>
              <a:rPr lang="ru-RU" sz="2400" dirty="0" err="1" smtClean="0"/>
              <a:t>цигани</a:t>
            </a:r>
            <a:r>
              <a:rPr lang="ru-RU" sz="2400" dirty="0" smtClean="0"/>
              <a:t>, </a:t>
            </a:r>
            <a:r>
              <a:rPr lang="ru-RU" sz="2400" dirty="0" err="1" smtClean="0"/>
              <a:t>німці</a:t>
            </a:r>
            <a:r>
              <a:rPr lang="ru-RU" sz="2400" dirty="0" smtClean="0"/>
              <a:t>, </a:t>
            </a:r>
            <a:r>
              <a:rPr lang="ru-RU" sz="2400" dirty="0" err="1" smtClean="0"/>
              <a:t>євреї</a:t>
            </a:r>
            <a:r>
              <a:rPr lang="ru-RU" sz="2400" dirty="0" smtClean="0"/>
              <a:t>, </a:t>
            </a:r>
            <a:r>
              <a:rPr lang="ru-RU" sz="2400" dirty="0" err="1" smtClean="0"/>
              <a:t>хорвати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румуни</a:t>
            </a:r>
            <a:r>
              <a:rPr lang="ru-RU" sz="2400" dirty="0" smtClean="0"/>
              <a:t>, </a:t>
            </a:r>
            <a:r>
              <a:rPr lang="ru-RU" sz="2400" dirty="0" err="1" smtClean="0"/>
              <a:t>серби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українці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643182"/>
            <a:ext cx="9358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Угорщині</a:t>
            </a:r>
            <a:r>
              <a:rPr lang="ru-RU" sz="2400" dirty="0"/>
              <a:t>, за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даними</a:t>
            </a:r>
            <a:r>
              <a:rPr lang="ru-RU" sz="2400" dirty="0"/>
              <a:t>, </a:t>
            </a:r>
            <a:r>
              <a:rPr lang="ru-RU" sz="2400" dirty="0" err="1"/>
              <a:t>проживає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54 </a:t>
            </a:r>
            <a:r>
              <a:rPr lang="ru-RU" sz="2400" dirty="0" err="1"/>
              <a:t>тисяч</a:t>
            </a:r>
            <a:r>
              <a:rPr lang="ru-RU" sz="2400" dirty="0"/>
              <a:t> до 130 </a:t>
            </a:r>
            <a:r>
              <a:rPr lang="ru-RU" sz="2400" dirty="0" err="1"/>
              <a:t>тисяч</a:t>
            </a:r>
            <a:r>
              <a:rPr lang="ru-RU" sz="2400" dirty="0"/>
              <a:t> </a:t>
            </a:r>
            <a:r>
              <a:rPr lang="ru-RU" sz="2400" dirty="0" err="1"/>
              <a:t>євреїв</a:t>
            </a:r>
            <a:r>
              <a:rPr lang="ru-RU" sz="2400" dirty="0"/>
              <a:t>. </a:t>
            </a:r>
            <a:r>
              <a:rPr lang="ru-RU" sz="2400" dirty="0" err="1"/>
              <a:t>Близько</a:t>
            </a:r>
            <a:r>
              <a:rPr lang="ru-RU" sz="2400" dirty="0"/>
              <a:t> 90% </a:t>
            </a:r>
            <a:r>
              <a:rPr lang="ru-RU" sz="2400" dirty="0" err="1"/>
              <a:t>з</a:t>
            </a:r>
            <a:r>
              <a:rPr lang="ru-RU" sz="2400" dirty="0"/>
              <a:t> них - </a:t>
            </a:r>
            <a:r>
              <a:rPr lang="ru-RU" sz="2400" dirty="0" err="1"/>
              <a:t>жителі</a:t>
            </a:r>
            <a:r>
              <a:rPr lang="ru-RU" sz="2400" dirty="0"/>
              <a:t> </a:t>
            </a:r>
            <a:r>
              <a:rPr lang="ru-RU" sz="2400" dirty="0" smtClean="0"/>
              <a:t>Будапешту, </a:t>
            </a:r>
            <a:r>
              <a:rPr lang="ru-RU" sz="2400" dirty="0"/>
              <a:t>де </a:t>
            </a:r>
            <a:r>
              <a:rPr lang="ru-RU" sz="2400" dirty="0" err="1"/>
              <a:t>існують</a:t>
            </a:r>
            <a:r>
              <a:rPr lang="ru-RU" sz="2400" dirty="0"/>
              <a:t> </a:t>
            </a:r>
            <a:r>
              <a:rPr lang="ru-RU" sz="2400" dirty="0" err="1"/>
              <a:t>численні</a:t>
            </a:r>
            <a:r>
              <a:rPr lang="ru-RU" sz="2400" dirty="0"/>
              <a:t> </a:t>
            </a:r>
            <a:r>
              <a:rPr lang="ru-RU" sz="2400" dirty="0" err="1"/>
              <a:t>єврейські</a:t>
            </a:r>
            <a:r>
              <a:rPr lang="ru-RU" sz="2400" dirty="0"/>
              <a:t> </a:t>
            </a:r>
            <a:r>
              <a:rPr lang="ru-RU" sz="2400" dirty="0" err="1"/>
              <a:t>релігійні</a:t>
            </a:r>
            <a:r>
              <a:rPr lang="ru-RU" sz="2400" dirty="0"/>
              <a:t>, </a:t>
            </a:r>
            <a:r>
              <a:rPr lang="ru-RU" sz="2400" dirty="0" err="1"/>
              <a:t>освітні</a:t>
            </a:r>
            <a:r>
              <a:rPr lang="ru-RU" sz="2400" dirty="0"/>
              <a:t> та </a:t>
            </a:r>
            <a:r>
              <a:rPr lang="ru-RU" sz="2400" dirty="0" err="1"/>
              <a:t>громадські</a:t>
            </a:r>
            <a:r>
              <a:rPr lang="ru-RU" sz="2400" dirty="0"/>
              <a:t> </a:t>
            </a:r>
            <a:r>
              <a:rPr lang="ru-RU" sz="2400" dirty="0" smtClean="0"/>
              <a:t>установи. </a:t>
            </a:r>
            <a:r>
              <a:rPr lang="ru-RU" sz="2400" dirty="0" err="1"/>
              <a:t>Переважна</a:t>
            </a:r>
            <a:r>
              <a:rPr lang="ru-RU" sz="2400" dirty="0"/>
              <a:t> </a:t>
            </a: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віруючих</a:t>
            </a:r>
            <a:r>
              <a:rPr lang="ru-RU" sz="2400" dirty="0"/>
              <a:t> - </a:t>
            </a:r>
            <a:r>
              <a:rPr lang="ru-RU" sz="2400" dirty="0" smtClean="0"/>
              <a:t>католики.</a:t>
            </a:r>
            <a:endParaRPr lang="ru-RU" sz="24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385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0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err="1" smtClean="0">
                <a:solidFill>
                  <a:schemeClr val="accent6">
                    <a:lumMod val="75000"/>
                  </a:schemeClr>
                </a:solidFill>
              </a:rPr>
              <a:t>Промисловість</a:t>
            </a:r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sz="6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1442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latin typeface="Constantia" pitchFamily="18" charset="0"/>
              </a:rPr>
              <a:t>Провідною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галуззю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промисловості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країни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є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машинобудування</a:t>
            </a:r>
            <a:r>
              <a:rPr lang="ru-RU" sz="2000" dirty="0">
                <a:latin typeface="Constantia" pitchFamily="18" charset="0"/>
              </a:rPr>
              <a:t>, </a:t>
            </a:r>
            <a:r>
              <a:rPr lang="ru-RU" sz="2000" dirty="0" err="1">
                <a:latin typeface="Constantia" pitchFamily="18" charset="0"/>
              </a:rPr>
              <a:t>зокрема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випуск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автобусів</a:t>
            </a:r>
            <a:r>
              <a:rPr lang="ru-RU" sz="2000" dirty="0">
                <a:latin typeface="Constantia" pitchFamily="18" charset="0"/>
              </a:rPr>
              <a:t> «</a:t>
            </a:r>
            <a:r>
              <a:rPr lang="ru-RU" sz="2000" dirty="0" err="1">
                <a:latin typeface="Constantia" pitchFamily="18" charset="0"/>
              </a:rPr>
              <a:t>Ікарус</a:t>
            </a:r>
            <a:r>
              <a:rPr lang="ru-RU" sz="2000" dirty="0">
                <a:latin typeface="Constantia" pitchFamily="18" charset="0"/>
              </a:rPr>
              <a:t>», </a:t>
            </a:r>
            <a:r>
              <a:rPr lang="ru-RU" sz="2000" dirty="0" err="1">
                <a:latin typeface="Constantia" pitchFamily="18" charset="0"/>
              </a:rPr>
              <a:t>виробництво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засобів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зв’язку</a:t>
            </a:r>
            <a:r>
              <a:rPr lang="ru-RU" sz="2000" dirty="0">
                <a:latin typeface="Constantia" pitchFamily="18" charset="0"/>
              </a:rPr>
              <a:t>, </a:t>
            </a:r>
            <a:r>
              <a:rPr lang="ru-RU" sz="2000" dirty="0" err="1">
                <a:latin typeface="Constantia" pitchFamily="18" charset="0"/>
              </a:rPr>
              <a:t>вимірювальних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приладів</a:t>
            </a:r>
            <a:r>
              <a:rPr lang="ru-RU" sz="2000" dirty="0">
                <a:latin typeface="Constantia" pitchFamily="18" charset="0"/>
              </a:rPr>
              <a:t>, </a:t>
            </a:r>
            <a:r>
              <a:rPr lang="ru-RU" sz="2000" dirty="0" err="1">
                <a:latin typeface="Constantia" pitchFamily="18" charset="0"/>
              </a:rPr>
              <a:t>верстатів</a:t>
            </a:r>
            <a:r>
              <a:rPr lang="ru-RU" sz="2000" dirty="0">
                <a:latin typeface="Constantia" pitchFamily="18" charset="0"/>
              </a:rPr>
              <a:t>. Добре </a:t>
            </a:r>
            <a:r>
              <a:rPr lang="ru-RU" sz="2000" dirty="0" err="1">
                <a:latin typeface="Constantia" pitchFamily="18" charset="0"/>
              </a:rPr>
              <a:t>представлені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підприємства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хімічної</a:t>
            </a:r>
            <a:r>
              <a:rPr lang="ru-RU" sz="2000" dirty="0">
                <a:latin typeface="Constantia" pitchFamily="18" charset="0"/>
              </a:rPr>
              <a:t>, </a:t>
            </a:r>
            <a:r>
              <a:rPr lang="ru-RU" sz="2000" dirty="0" err="1">
                <a:latin typeface="Constantia" pitchFamily="18" charset="0"/>
              </a:rPr>
              <a:t>фармацевтичної</a:t>
            </a:r>
            <a:r>
              <a:rPr lang="ru-RU" sz="2000" dirty="0">
                <a:latin typeface="Constantia" pitchFamily="18" charset="0"/>
              </a:rPr>
              <a:t>, </a:t>
            </a:r>
            <a:r>
              <a:rPr lang="ru-RU" sz="2000" dirty="0" err="1">
                <a:latin typeface="Constantia" pitchFamily="18" charset="0"/>
              </a:rPr>
              <a:t>металургійної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smtClean="0">
                <a:latin typeface="Constantia" pitchFamily="18" charset="0"/>
              </a:rPr>
              <a:t>, </a:t>
            </a:r>
            <a:r>
              <a:rPr lang="ru-RU" sz="2000" dirty="0" err="1" smtClean="0">
                <a:latin typeface="Constantia" pitchFamily="18" charset="0"/>
              </a:rPr>
              <a:t>текстильної</a:t>
            </a:r>
            <a:r>
              <a:rPr lang="ru-RU" sz="2000" dirty="0">
                <a:latin typeface="Constantia" pitchFamily="18" charset="0"/>
              </a:rPr>
              <a:t>, </a:t>
            </a:r>
            <a:r>
              <a:rPr lang="ru-RU" sz="2000" dirty="0" err="1">
                <a:latin typeface="Constantia" pitchFamily="18" charset="0"/>
              </a:rPr>
              <a:t>харчовосмакової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промисловості</a:t>
            </a:r>
            <a:r>
              <a:rPr lang="ru-RU" sz="2000" dirty="0" smtClean="0">
                <a:latin typeface="Constantia" pitchFamily="18" charset="0"/>
              </a:rPr>
              <a:t>.</a:t>
            </a:r>
          </a:p>
          <a:p>
            <a:endParaRPr lang="ru-RU" sz="2000" dirty="0" smtClean="0">
              <a:latin typeface="Constantia" pitchFamily="18" charset="0"/>
            </a:endParaRPr>
          </a:p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143380"/>
            <a:ext cx="50006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nstantia" pitchFamily="18" charset="0"/>
              </a:rPr>
              <a:t>Виробництво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електроенергії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зосереджено</a:t>
            </a:r>
            <a:r>
              <a:rPr lang="ru-RU" sz="2000" dirty="0">
                <a:latin typeface="Constantia" pitchFamily="18" charset="0"/>
              </a:rPr>
              <a:t> на </a:t>
            </a:r>
            <a:r>
              <a:rPr lang="ru-RU" sz="2000" dirty="0" err="1">
                <a:latin typeface="Constantia" pitchFamily="18" charset="0"/>
              </a:rPr>
              <a:t>теплових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електростанціях</a:t>
            </a:r>
            <a:r>
              <a:rPr lang="ru-RU" sz="2000" dirty="0">
                <a:latin typeface="Constantia" pitchFamily="18" charset="0"/>
              </a:rPr>
              <a:t>.</a:t>
            </a:r>
          </a:p>
          <a:p>
            <a:r>
              <a:rPr lang="ru-RU" sz="2000" dirty="0">
                <a:latin typeface="Constantia" pitchFamily="18" charset="0"/>
              </a:rPr>
              <a:t>За </a:t>
            </a:r>
            <a:r>
              <a:rPr lang="ru-RU" sz="2000" dirty="0" err="1">
                <a:latin typeface="Constantia" pitchFamily="18" charset="0"/>
              </a:rPr>
              <a:t>останні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десятиліття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значно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скоротилися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обсяги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виробництва</a:t>
            </a:r>
            <a:r>
              <a:rPr lang="ru-RU" sz="2000" dirty="0">
                <a:latin typeface="Constantia" pitchFamily="18" charset="0"/>
              </a:rPr>
              <a:t> в </a:t>
            </a:r>
            <a:r>
              <a:rPr lang="ru-RU" sz="2000" dirty="0" err="1">
                <a:latin typeface="Constantia" pitchFamily="18" charset="0"/>
              </a:rPr>
              <a:t>гірничохімічній</a:t>
            </a:r>
            <a:r>
              <a:rPr lang="ru-RU" sz="2000" dirty="0">
                <a:latin typeface="Constantia" pitchFamily="18" charset="0"/>
              </a:rPr>
              <a:t>, </a:t>
            </a:r>
            <a:r>
              <a:rPr lang="ru-RU" sz="2000" dirty="0" err="1">
                <a:latin typeface="Constantia" pitchFamily="18" charset="0"/>
              </a:rPr>
              <a:t>металургійній</a:t>
            </a:r>
            <a:r>
              <a:rPr lang="ru-RU" sz="2000" dirty="0">
                <a:latin typeface="Constantia" pitchFamily="18" charset="0"/>
              </a:rPr>
              <a:t>, </a:t>
            </a:r>
            <a:r>
              <a:rPr lang="ru-RU" sz="2000" dirty="0" err="1">
                <a:latin typeface="Constantia" pitchFamily="18" charset="0"/>
              </a:rPr>
              <a:t>текстильній</a:t>
            </a:r>
            <a:r>
              <a:rPr lang="ru-RU" sz="2000" dirty="0">
                <a:latin typeface="Constantia" pitchFamily="18" charset="0"/>
              </a:rPr>
              <a:t>, </a:t>
            </a:r>
            <a:r>
              <a:rPr lang="ru-RU" sz="2000" dirty="0" err="1">
                <a:latin typeface="Constantia" pitchFamily="18" charset="0"/>
              </a:rPr>
              <a:t>хімічній</a:t>
            </a:r>
            <a:r>
              <a:rPr lang="ru-RU" sz="2000" dirty="0">
                <a:latin typeface="Constantia" pitchFamily="18" charset="0"/>
              </a:rPr>
              <a:t>, </a:t>
            </a:r>
            <a:r>
              <a:rPr lang="ru-RU" sz="2000" dirty="0" err="1">
                <a:latin typeface="Constantia" pitchFamily="18" charset="0"/>
              </a:rPr>
              <a:t>фармацевтичній</a:t>
            </a:r>
            <a:r>
              <a:rPr lang="ru-RU" sz="2000" dirty="0">
                <a:latin typeface="Constantia" pitchFamily="18" charset="0"/>
              </a:rPr>
              <a:t>, </a:t>
            </a:r>
            <a:r>
              <a:rPr lang="ru-RU" sz="2000" dirty="0" err="1">
                <a:latin typeface="Constantia" pitchFamily="18" charset="0"/>
              </a:rPr>
              <a:t>матері-аломістких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і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енергоємних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галузях</a:t>
            </a:r>
            <a:r>
              <a:rPr lang="ru-RU" sz="2000" dirty="0">
                <a:latin typeface="Constantia" pitchFamily="18" charset="0"/>
              </a:rPr>
              <a:t>.</a:t>
            </a:r>
          </a:p>
        </p:txBody>
      </p:sp>
      <p:pic>
        <p:nvPicPr>
          <p:cNvPr id="18434" name="Picture 2" descr="http://savepic.su/502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1234"/>
            <a:ext cx="4214842" cy="274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www.moe-online.ru/image/news/234498_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71546"/>
            <a:ext cx="4714876" cy="286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3116"/>
            <a:ext cx="44291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В </a:t>
            </a:r>
            <a:r>
              <a:rPr lang="ru-RU" sz="2100" dirty="0" err="1"/>
              <a:t>структурі</a:t>
            </a:r>
            <a:r>
              <a:rPr lang="ru-RU" sz="2100" dirty="0"/>
              <a:t> </a:t>
            </a:r>
            <a:r>
              <a:rPr lang="ru-RU" sz="2100" dirty="0" err="1"/>
              <a:t>сільського</a:t>
            </a:r>
            <a:r>
              <a:rPr lang="ru-RU" sz="2100" dirty="0"/>
              <a:t> </a:t>
            </a:r>
            <a:r>
              <a:rPr lang="ru-RU" sz="2100" dirty="0" err="1"/>
              <a:t>господарства</a:t>
            </a:r>
            <a:r>
              <a:rPr lang="ru-RU" sz="2100" dirty="0"/>
              <a:t> </a:t>
            </a:r>
            <a:r>
              <a:rPr lang="ru-RU" sz="2100" dirty="0" err="1"/>
              <a:t>Угорщини</a:t>
            </a:r>
            <a:r>
              <a:rPr lang="ru-RU" sz="2100" dirty="0"/>
              <a:t> </a:t>
            </a:r>
            <a:r>
              <a:rPr lang="ru-RU" sz="2100" dirty="0" err="1"/>
              <a:t>рослинництво</a:t>
            </a:r>
            <a:r>
              <a:rPr lang="ru-RU" sz="2100" dirty="0"/>
              <a:t> </a:t>
            </a:r>
            <a:r>
              <a:rPr lang="ru-RU" sz="2100" dirty="0" err="1"/>
              <a:t>й</a:t>
            </a:r>
            <a:r>
              <a:rPr lang="ru-RU" sz="2100" dirty="0"/>
              <a:t> </a:t>
            </a:r>
            <a:r>
              <a:rPr lang="ru-RU" sz="2100" dirty="0" err="1"/>
              <a:t>тваринництво</a:t>
            </a:r>
            <a:r>
              <a:rPr lang="ru-RU" sz="2100" dirty="0"/>
              <a:t> </a:t>
            </a:r>
            <a:r>
              <a:rPr lang="ru-RU" sz="2100" dirty="0" err="1"/>
              <a:t>є</a:t>
            </a:r>
            <a:r>
              <a:rPr lang="ru-RU" sz="2100" dirty="0"/>
              <a:t> </a:t>
            </a:r>
            <a:r>
              <a:rPr lang="ru-RU" sz="2100" dirty="0" err="1"/>
              <a:t>майже</a:t>
            </a:r>
            <a:r>
              <a:rPr lang="ru-RU" sz="2100" dirty="0"/>
              <a:t> </a:t>
            </a:r>
            <a:r>
              <a:rPr lang="ru-RU" sz="2100" dirty="0" err="1"/>
              <a:t>рівноцінними</a:t>
            </a:r>
            <a:r>
              <a:rPr lang="ru-RU" sz="2100" dirty="0"/>
              <a:t> </a:t>
            </a:r>
            <a:r>
              <a:rPr lang="ru-RU" sz="2100" dirty="0" err="1" smtClean="0"/>
              <a:t>галузями</a:t>
            </a:r>
            <a:r>
              <a:rPr lang="ru-RU" sz="2100" dirty="0" smtClean="0"/>
              <a:t>, </a:t>
            </a:r>
            <a:r>
              <a:rPr lang="ru-RU" sz="2100" dirty="0"/>
              <a:t>за </a:t>
            </a:r>
            <a:r>
              <a:rPr lang="ru-RU" sz="2100" dirty="0" err="1"/>
              <a:t>ринковою</a:t>
            </a:r>
            <a:r>
              <a:rPr lang="ru-RU" sz="2100" dirty="0"/>
              <a:t> </a:t>
            </a:r>
            <a:r>
              <a:rPr lang="ru-RU" sz="2100" dirty="0" err="1"/>
              <a:t>вартістю</a:t>
            </a:r>
            <a:r>
              <a:rPr lang="ru-RU" sz="2100" dirty="0"/>
              <a:t> </a:t>
            </a:r>
            <a:r>
              <a:rPr lang="ru-RU" sz="2100" dirty="0" err="1"/>
              <a:t>продукції</a:t>
            </a:r>
            <a:r>
              <a:rPr lang="ru-RU" sz="2100" dirty="0"/>
              <a:t>, </a:t>
            </a:r>
            <a:r>
              <a:rPr lang="ru-RU" sz="2100" dirty="0" err="1"/>
              <a:t>що</a:t>
            </a:r>
            <a:r>
              <a:rPr lang="ru-RU" sz="2100" dirty="0"/>
              <a:t> </a:t>
            </a:r>
            <a:r>
              <a:rPr lang="ru-RU" sz="2100" dirty="0" err="1"/>
              <a:t>виробляється</a:t>
            </a:r>
            <a:r>
              <a:rPr lang="ru-RU" sz="2100" dirty="0"/>
              <a:t>. 2/3 </a:t>
            </a:r>
            <a:r>
              <a:rPr lang="ru-RU" sz="2100" dirty="0" err="1"/>
              <a:t>ріллі</a:t>
            </a:r>
            <a:r>
              <a:rPr lang="ru-RU" sz="2100" dirty="0"/>
              <a:t> </a:t>
            </a:r>
            <a:r>
              <a:rPr lang="ru-RU" sz="2100" dirty="0" err="1"/>
              <a:t>зайнято</a:t>
            </a:r>
            <a:r>
              <a:rPr lang="ru-RU" sz="2100" dirty="0"/>
              <a:t> </a:t>
            </a:r>
            <a:r>
              <a:rPr lang="ru-RU" sz="2100" dirty="0" err="1"/>
              <a:t>посівами</a:t>
            </a:r>
            <a:r>
              <a:rPr lang="ru-RU" sz="2100" dirty="0"/>
              <a:t> </a:t>
            </a:r>
            <a:r>
              <a:rPr lang="ru-RU" sz="2100" dirty="0" err="1"/>
              <a:t>зернових</a:t>
            </a:r>
            <a:r>
              <a:rPr lang="ru-RU" sz="2100" dirty="0"/>
              <a:t>, </a:t>
            </a:r>
            <a:r>
              <a:rPr lang="ru-RU" sz="2100" dirty="0" err="1"/>
              <a:t>переважно</a:t>
            </a:r>
            <a:r>
              <a:rPr lang="ru-RU" sz="2100" dirty="0"/>
              <a:t> </a:t>
            </a:r>
            <a:r>
              <a:rPr lang="ru-RU" sz="2100" dirty="0" err="1"/>
              <a:t>пшениці</a:t>
            </a:r>
            <a:r>
              <a:rPr lang="ru-RU" sz="2100" dirty="0"/>
              <a:t> та </a:t>
            </a:r>
            <a:r>
              <a:rPr lang="ru-RU" sz="2100" dirty="0" err="1"/>
              <a:t>кукурудзи</a:t>
            </a:r>
            <a:r>
              <a:rPr lang="ru-RU" sz="21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0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err="1">
                <a:solidFill>
                  <a:schemeClr val="accent6">
                    <a:lumMod val="75000"/>
                  </a:schemeClr>
                </a:solidFill>
              </a:rPr>
              <a:t>Сільське</a:t>
            </a:r>
            <a:r>
              <a:rPr lang="ru-RU" sz="5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b="1" i="1" dirty="0" err="1" smtClean="0">
                <a:solidFill>
                  <a:schemeClr val="accent6">
                    <a:lumMod val="75000"/>
                  </a:schemeClr>
                </a:solidFill>
              </a:rPr>
              <a:t>господарство</a:t>
            </a: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sz="5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0" name="Picture 2" descr="C:\Users\User\Desktop\презент\6стор..jpg"/>
          <p:cNvPicPr>
            <a:picLocks noChangeAspect="1" noChangeArrowheads="1"/>
          </p:cNvPicPr>
          <p:nvPr/>
        </p:nvPicPr>
        <p:blipFill>
          <a:blip r:embed="rId2"/>
          <a:srcRect t="45815"/>
          <a:stretch>
            <a:fillRect/>
          </a:stretch>
        </p:blipFill>
        <p:spPr bwMode="auto">
          <a:xfrm>
            <a:off x="0" y="785794"/>
            <a:ext cx="914400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357686" y="2143116"/>
            <a:ext cx="5000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 smtClean="0"/>
              <a:t>Вирощують</a:t>
            </a:r>
            <a:r>
              <a:rPr lang="ru-RU" sz="2100" dirty="0" smtClean="0"/>
              <a:t> </a:t>
            </a:r>
            <a:r>
              <a:rPr lang="ru-RU" sz="2100" dirty="0" err="1" smtClean="0"/>
              <a:t>картоплю</a:t>
            </a:r>
            <a:r>
              <a:rPr lang="ru-RU" sz="2100" dirty="0" smtClean="0"/>
              <a:t>, </a:t>
            </a:r>
            <a:r>
              <a:rPr lang="ru-RU" sz="2100" dirty="0" err="1" smtClean="0"/>
              <a:t>цукрові</a:t>
            </a:r>
            <a:r>
              <a:rPr lang="ru-RU" sz="2100" dirty="0" smtClean="0"/>
              <a:t> </a:t>
            </a:r>
            <a:r>
              <a:rPr lang="ru-RU" sz="2100" dirty="0" err="1" smtClean="0"/>
              <a:t>буряки</a:t>
            </a:r>
            <a:r>
              <a:rPr lang="ru-RU" sz="2100" dirty="0" smtClean="0"/>
              <a:t>, </a:t>
            </a:r>
            <a:r>
              <a:rPr lang="ru-RU" sz="2100" dirty="0" err="1" smtClean="0"/>
              <a:t>соняшник</a:t>
            </a:r>
            <a:r>
              <a:rPr lang="ru-RU" sz="2100" dirty="0" smtClean="0"/>
              <a:t>, </a:t>
            </a:r>
            <a:r>
              <a:rPr lang="ru-RU" sz="2100" dirty="0" err="1" smtClean="0"/>
              <a:t>овочі</a:t>
            </a:r>
            <a:r>
              <a:rPr lang="ru-RU" sz="2100" dirty="0" smtClean="0"/>
              <a:t> (</a:t>
            </a:r>
            <a:r>
              <a:rPr lang="ru-RU" sz="2100" dirty="0" err="1" smtClean="0"/>
              <a:t>перець</a:t>
            </a:r>
            <a:r>
              <a:rPr lang="ru-RU" sz="2100" dirty="0" smtClean="0"/>
              <a:t>, цибуля, </a:t>
            </a:r>
            <a:r>
              <a:rPr lang="ru-RU" sz="2100" dirty="0" err="1" smtClean="0"/>
              <a:t>огірки</a:t>
            </a:r>
            <a:r>
              <a:rPr lang="ru-RU" sz="2100" dirty="0" smtClean="0"/>
              <a:t> </a:t>
            </a:r>
            <a:r>
              <a:rPr lang="ru-RU" sz="2100" dirty="0" err="1" smtClean="0"/>
              <a:t>тощо</a:t>
            </a:r>
            <a:r>
              <a:rPr lang="ru-RU" sz="2100" dirty="0" smtClean="0"/>
              <a:t>), </a:t>
            </a:r>
            <a:r>
              <a:rPr lang="ru-RU" sz="2100" dirty="0" err="1" smtClean="0"/>
              <a:t>високо</a:t>
            </a:r>
            <a:r>
              <a:rPr lang="ru-RU" sz="2100" dirty="0" smtClean="0"/>
              <a:t> </a:t>
            </a:r>
            <a:r>
              <a:rPr lang="ru-RU" sz="2100" dirty="0" err="1" smtClean="0"/>
              <a:t>розвинено</a:t>
            </a:r>
            <a:r>
              <a:rPr lang="ru-RU" sz="2100" dirty="0" smtClean="0"/>
              <a:t> </a:t>
            </a:r>
            <a:r>
              <a:rPr lang="ru-RU" sz="2100" dirty="0" err="1" smtClean="0"/>
              <a:t>садівництво</a:t>
            </a:r>
            <a:r>
              <a:rPr lang="ru-RU" sz="2100" dirty="0" smtClean="0"/>
              <a:t> </a:t>
            </a:r>
            <a:r>
              <a:rPr lang="ru-RU" sz="2100" dirty="0" err="1" smtClean="0"/>
              <a:t>й</a:t>
            </a:r>
            <a:r>
              <a:rPr lang="ru-RU" sz="2100" dirty="0" smtClean="0"/>
              <a:t> виноградарство. </a:t>
            </a:r>
            <a:r>
              <a:rPr lang="ru-RU" sz="2100" dirty="0" err="1" smtClean="0"/>
              <a:t>Токайські</a:t>
            </a:r>
            <a:r>
              <a:rPr lang="ru-RU" sz="2100" dirty="0" smtClean="0"/>
              <a:t> вина </a:t>
            </a:r>
            <a:r>
              <a:rPr lang="ru-RU" sz="2100" dirty="0" err="1" smtClean="0"/>
              <a:t>з</a:t>
            </a:r>
            <a:r>
              <a:rPr lang="ru-RU" sz="2100" dirty="0" smtClean="0"/>
              <a:t> винограду, </a:t>
            </a:r>
            <a:r>
              <a:rPr lang="ru-RU" sz="2100" dirty="0" err="1" smtClean="0"/>
              <a:t>що</a:t>
            </a:r>
            <a:r>
              <a:rPr lang="ru-RU" sz="2100" dirty="0" smtClean="0"/>
              <a:t> </a:t>
            </a:r>
            <a:r>
              <a:rPr lang="ru-RU" sz="2100" dirty="0" err="1" smtClean="0"/>
              <a:t>вирощується</a:t>
            </a:r>
            <a:r>
              <a:rPr lang="ru-RU" sz="2100" dirty="0" smtClean="0"/>
              <a:t> на </a:t>
            </a:r>
            <a:r>
              <a:rPr lang="ru-RU" sz="2100" dirty="0" err="1" smtClean="0"/>
              <a:t>схилах</a:t>
            </a:r>
            <a:r>
              <a:rPr lang="ru-RU" sz="2100" dirty="0" smtClean="0"/>
              <a:t> </a:t>
            </a:r>
            <a:r>
              <a:rPr lang="ru-RU" sz="2100" dirty="0" err="1" smtClean="0"/>
              <a:t>вулканічної</a:t>
            </a:r>
            <a:r>
              <a:rPr lang="ru-RU" sz="2100" dirty="0" smtClean="0"/>
              <a:t> </a:t>
            </a:r>
          </a:p>
          <a:p>
            <a:r>
              <a:rPr lang="ru-RU" sz="2100" dirty="0" smtClean="0"/>
              <a:t>гори Токай, </a:t>
            </a:r>
            <a:r>
              <a:rPr lang="ru-RU" sz="2100" dirty="0" err="1" smtClean="0"/>
              <a:t>вважаються</a:t>
            </a:r>
            <a:r>
              <a:rPr lang="ru-RU" sz="2100" dirty="0" smtClean="0"/>
              <a:t> одними </a:t>
            </a:r>
            <a:r>
              <a:rPr lang="ru-RU" sz="2100" dirty="0" err="1" smtClean="0"/>
              <a:t>з</a:t>
            </a:r>
            <a:r>
              <a:rPr lang="ru-RU" sz="2100" dirty="0" smtClean="0"/>
              <a:t> </a:t>
            </a:r>
            <a:r>
              <a:rPr lang="ru-RU" sz="2100" dirty="0" err="1" smtClean="0"/>
              <a:t>найкращих</a:t>
            </a:r>
            <a:r>
              <a:rPr lang="ru-RU" sz="2100" dirty="0" smtClean="0"/>
              <a:t> у </a:t>
            </a:r>
            <a:r>
              <a:rPr lang="ru-RU" sz="2100" dirty="0" err="1" smtClean="0"/>
              <a:t>світі</a:t>
            </a:r>
            <a:r>
              <a:rPr lang="ru-RU" sz="2100" dirty="0" smtClean="0"/>
              <a:t>.</a:t>
            </a:r>
            <a:endParaRPr lang="ru-RU" sz="2100" dirty="0"/>
          </a:p>
        </p:txBody>
      </p:sp>
      <p:pic>
        <p:nvPicPr>
          <p:cNvPr id="17413" name="Picture 5" descr="http://zakarpattya.net.ua/postimages/pub/2012/03/gpb-18.jpg"/>
          <p:cNvPicPr>
            <a:picLocks noChangeAspect="1" noChangeArrowheads="1"/>
          </p:cNvPicPr>
          <p:nvPr/>
        </p:nvPicPr>
        <p:blipFill>
          <a:blip r:embed="rId3"/>
          <a:srcRect t="35985"/>
          <a:stretch>
            <a:fillRect/>
          </a:stretch>
        </p:blipFill>
        <p:spPr bwMode="auto">
          <a:xfrm>
            <a:off x="0" y="4714884"/>
            <a:ext cx="914400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42984"/>
            <a:ext cx="900115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i="1" u="sng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Красиві </a:t>
            </a:r>
          </a:p>
          <a:p>
            <a:pPr algn="ctr"/>
            <a:r>
              <a:rPr lang="uk-UA" sz="9600" b="1" i="1" u="sng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місця </a:t>
            </a:r>
          </a:p>
          <a:p>
            <a:pPr algn="ctr"/>
            <a:r>
              <a:rPr lang="uk-UA" sz="9600" b="1" i="1" u="sng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Угорщини:</a:t>
            </a:r>
            <a:endParaRPr lang="ru-RU" sz="9600" b="1" i="1" u="sng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222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2013-02-12T19:53:41Z</dcterms:created>
  <dcterms:modified xsi:type="dcterms:W3CDTF">2013-02-12T22:21:31Z</dcterms:modified>
</cp:coreProperties>
</file>