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24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5AAD-FDEA-4669-8AF1-F762CD7FCFF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5389-8151-48A0-9631-8C2A16686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5AAD-FDEA-4669-8AF1-F762CD7FCFF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5389-8151-48A0-9631-8C2A16686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5AAD-FDEA-4669-8AF1-F762CD7FCFF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5389-8151-48A0-9631-8C2A16686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5AAD-FDEA-4669-8AF1-F762CD7FCFF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5389-8151-48A0-9631-8C2A16686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5AAD-FDEA-4669-8AF1-F762CD7FCFF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5389-8151-48A0-9631-8C2A16686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5AAD-FDEA-4669-8AF1-F762CD7FCFF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5389-8151-48A0-9631-8C2A16686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5AAD-FDEA-4669-8AF1-F762CD7FCFF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5389-8151-48A0-9631-8C2A16686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5AAD-FDEA-4669-8AF1-F762CD7FCFF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5389-8151-48A0-9631-8C2A16686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5AAD-FDEA-4669-8AF1-F762CD7FCFF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5389-8151-48A0-9631-8C2A16686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5AAD-FDEA-4669-8AF1-F762CD7FCFF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5389-8151-48A0-9631-8C2A16686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5AAD-FDEA-4669-8AF1-F762CD7FCFF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F5389-8151-48A0-9631-8C2A16686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C5AAD-FDEA-4669-8AF1-F762CD7FCFF1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5389-8151-48A0-9631-8C2A16686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20"/>
            <a:ext cx="9144000" cy="573782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627784" y="305276"/>
            <a:ext cx="62281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Cambria" pitchFamily="18" charset="0"/>
              </a:rPr>
              <a:t>Розряд</a:t>
            </a:r>
            <a:r>
              <a:rPr lang="ru-RU" sz="3600" dirty="0">
                <a:solidFill>
                  <a:schemeClr val="bg1"/>
                </a:solidFill>
                <a:latin typeface="Cambria" pitchFamily="18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Cambria" pitchFamily="18" charset="0"/>
              </a:rPr>
              <a:t>газі</a:t>
            </a:r>
            <a:r>
              <a:rPr lang="ru-RU" sz="3600" dirty="0">
                <a:solidFill>
                  <a:schemeClr val="bg1"/>
                </a:solidFill>
                <a:latin typeface="Cambria" pitchFamily="18" charset="0"/>
              </a:rPr>
              <a:t>, </a:t>
            </a:r>
            <a:endParaRPr lang="ru-RU" sz="36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sz="3600" dirty="0" err="1" smtClean="0">
                <a:solidFill>
                  <a:schemeClr val="bg1"/>
                </a:solidFill>
                <a:latin typeface="Cambria" pitchFamily="18" charset="0"/>
              </a:rPr>
              <a:t>що</a:t>
            </a:r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Cambria" pitchFamily="18" charset="0"/>
              </a:rPr>
              <a:t>зберігається</a:t>
            </a:r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Cambria" pitchFamily="18" charset="0"/>
              </a:rPr>
              <a:t>після</a:t>
            </a:r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Cambria" pitchFamily="18" charset="0"/>
              </a:rPr>
              <a:t>припинення</a:t>
            </a:r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Cambria" pitchFamily="18" charset="0"/>
              </a:rPr>
              <a:t>дії</a:t>
            </a:r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Cambria" pitchFamily="18" charset="0"/>
              </a:rPr>
              <a:t>зовнішнього</a:t>
            </a:r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Cambria" pitchFamily="18" charset="0"/>
              </a:rPr>
              <a:t>іонізатора</a:t>
            </a:r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Cambria" pitchFamily="18" charset="0"/>
              </a:rPr>
              <a:t>називається</a:t>
            </a:r>
            <a:r>
              <a:rPr lang="ru-RU" sz="36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</a:p>
          <a:p>
            <a:pPr algn="ctr"/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самостійним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9" name="Рисунок 18" descr="yC0ayJ5cbAo.jpg"/>
          <p:cNvPicPr>
            <a:picLocks noChangeAspect="1"/>
          </p:cNvPicPr>
          <p:nvPr/>
        </p:nvPicPr>
        <p:blipFill>
          <a:blip r:embed="rId2" cstate="print"/>
          <a:srcRect l="9304"/>
          <a:stretch>
            <a:fillRect/>
          </a:stretch>
        </p:blipFill>
        <p:spPr>
          <a:xfrm rot="10381781">
            <a:off x="-601834" y="-254418"/>
            <a:ext cx="3361086" cy="4063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187624" y="3352845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  <a:sym typeface="Wingdings"/>
              </a:rPr>
              <a:t></a:t>
            </a:r>
            <a:r>
              <a:rPr lang="en-U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  <a:sym typeface="Wingdings"/>
              </a:rPr>
              <a:t> </a:t>
            </a:r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  <a:sym typeface="Wingdings"/>
              </a:rPr>
              <a:t> </a:t>
            </a:r>
            <a:r>
              <a:rPr lang="uk-UA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іскровий</a:t>
            </a:r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9632" y="379360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  <a:sym typeface="Wingdings"/>
              </a:rPr>
              <a:t>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  <a:sym typeface="Wingdings"/>
              </a:rPr>
              <a:t> </a:t>
            </a:r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  <a:sym typeface="Wingdings"/>
              </a:rPr>
              <a:t> </a:t>
            </a:r>
            <a:r>
              <a:rPr lang="uk-UA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  <a:sym typeface="Wingdings"/>
              </a:rPr>
              <a:t>коронний</a:t>
            </a:r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5616" y="422565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  <a:sym typeface="Wingdings"/>
              </a:rPr>
              <a:t></a:t>
            </a: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  <a:sym typeface="Wingdings"/>
              </a:rPr>
              <a:t> </a:t>
            </a:r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  <a:sym typeface="Wingdings"/>
              </a:rPr>
              <a:t> </a:t>
            </a:r>
            <a:r>
              <a:rPr lang="uk-UA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  <a:sym typeface="Wingdings"/>
              </a:rPr>
              <a:t>дуговий</a:t>
            </a:r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7624" y="465770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  <a:sym typeface="Wingdings"/>
              </a:rPr>
              <a:t></a:t>
            </a:r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  <a:sym typeface="Wingdings"/>
              </a:rPr>
              <a:t> </a:t>
            </a:r>
            <a:r>
              <a:rPr lang="uk-UA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  <a:sym typeface="Wingdings"/>
              </a:rPr>
              <a:t>тліючий</a:t>
            </a:r>
            <a:r>
              <a:rPr lang="en-U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;</a:t>
            </a:r>
          </a:p>
        </p:txBody>
      </p:sp>
      <p:pic>
        <p:nvPicPr>
          <p:cNvPr id="23" name="Рисунок 22" descr="4288x2848_522518_[www.ArtFile.ru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217540"/>
            <a:ext cx="446449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эльм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289548"/>
            <a:ext cx="4392488" cy="235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220px-Hot_catho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217540"/>
            <a:ext cx="3888432" cy="245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im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3264690"/>
            <a:ext cx="4536504" cy="2545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1388515.jpg"/>
          <p:cNvPicPr>
            <a:picLocks noChangeAspect="1"/>
          </p:cNvPicPr>
          <p:nvPr/>
        </p:nvPicPr>
        <p:blipFill>
          <a:blip r:embed="rId2" cstate="print">
            <a:grayscl/>
            <a:lum contrast="40000"/>
          </a:blip>
          <a:srcRect l="6950" r="42854"/>
          <a:stretch>
            <a:fillRect/>
          </a:stretch>
        </p:blipFill>
        <p:spPr>
          <a:xfrm>
            <a:off x="-252536" y="-166836"/>
            <a:ext cx="468052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59832" y="185653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ІСКРОВИЙ</a:t>
            </a:r>
            <a:r>
              <a:rPr lang="uk-UA" sz="60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uk-UA" sz="4800" dirty="0" smtClean="0">
                <a:solidFill>
                  <a:schemeClr val="bg1"/>
                </a:solidFill>
                <a:latin typeface="Cambria" pitchFamily="18" charset="0"/>
              </a:rPr>
              <a:t>розряд.</a:t>
            </a:r>
            <a:endParaRPr lang="ru-RU" sz="6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417340"/>
            <a:ext cx="576064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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  </a:t>
            </a:r>
            <a:r>
              <a:rPr lang="uk-UA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супроводжується </a:t>
            </a:r>
            <a:r>
              <a:rPr lang="uk-UA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виділенням великої кількості теплоти, яскравим свіченням газу, тріском або </a:t>
            </a:r>
            <a:r>
              <a:rPr lang="uk-UA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громом</a:t>
            </a:r>
            <a:r>
              <a:rPr lang="en-US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793604"/>
            <a:ext cx="7308304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dirty="0" smtClean="0">
                <a:ln/>
                <a:solidFill>
                  <a:schemeClr val="accent3"/>
                </a:solidFill>
                <a:sym typeface="Wingdings"/>
              </a:rPr>
              <a:t></a:t>
            </a:r>
            <a:r>
              <a:rPr lang="uk-UA" sz="2800" b="1" i="1" dirty="0" smtClean="0">
                <a:ln/>
                <a:solidFill>
                  <a:schemeClr val="accent3"/>
                </a:solidFill>
                <a:sym typeface="Wingdings"/>
              </a:rPr>
              <a:t> </a:t>
            </a:r>
            <a:r>
              <a:rPr lang="uk-UA" sz="2800" b="1" i="1" dirty="0" smtClean="0">
                <a:ln/>
                <a:solidFill>
                  <a:schemeClr val="accent3"/>
                </a:solidFill>
              </a:rPr>
              <a:t>використовують</a:t>
            </a:r>
            <a:r>
              <a:rPr lang="uk-UA" sz="2800" b="1" i="1" dirty="0">
                <a:ln/>
                <a:solidFill>
                  <a:schemeClr val="accent3"/>
                </a:solidFill>
              </a:rPr>
              <a:t>, наприклад, у свічках запалювання бензинових двигунів, </a:t>
            </a:r>
            <a:endParaRPr lang="en-US" sz="2800" b="1" i="1" dirty="0" smtClean="0">
              <a:ln/>
              <a:solidFill>
                <a:schemeClr val="accent3"/>
              </a:solidFill>
            </a:endParaRPr>
          </a:p>
          <a:p>
            <a:r>
              <a:rPr lang="uk-UA" sz="2800" b="1" i="1" dirty="0" smtClean="0">
                <a:ln/>
                <a:solidFill>
                  <a:schemeClr val="accent3"/>
                </a:solidFill>
              </a:rPr>
              <a:t>для </a:t>
            </a:r>
            <a:r>
              <a:rPr lang="uk-UA" sz="2800" b="1" i="1" dirty="0">
                <a:ln/>
                <a:solidFill>
                  <a:schemeClr val="accent3"/>
                </a:solidFill>
              </a:rPr>
              <a:t>обробки поверхні особливо міцних металів.</a:t>
            </a:r>
            <a:endParaRPr lang="ru-RU" sz="2800" b="1" i="1" dirty="0">
              <a:ln/>
              <a:solidFill>
                <a:schemeClr val="accent3"/>
              </a:solidFill>
            </a:endParaRPr>
          </a:p>
        </p:txBody>
      </p:sp>
      <p:pic>
        <p:nvPicPr>
          <p:cNvPr id="10" name="Рисунок 9" descr="dozhd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-94829"/>
            <a:ext cx="9324528" cy="6044543"/>
          </a:xfrm>
          <a:prstGeom prst="rect">
            <a:avLst/>
          </a:prstGeom>
        </p:spPr>
      </p:pic>
      <p:pic>
        <p:nvPicPr>
          <p:cNvPr id="9" name="Рисунок 8" descr="c1adc59cae768b378667ee91d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-131094"/>
            <a:ext cx="9324528" cy="6156945"/>
          </a:xfrm>
          <a:prstGeom prst="rect">
            <a:avLst/>
          </a:prstGeom>
        </p:spPr>
      </p:pic>
      <p:pic>
        <p:nvPicPr>
          <p:cNvPr id="11" name="Рисунок 10" descr="spar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337220"/>
            <a:ext cx="3528392" cy="527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57246" y="553244"/>
            <a:ext cx="506322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26855" r="19538"/>
          <a:stretch>
            <a:fillRect/>
          </a:stretch>
        </p:blipFill>
        <p:spPr>
          <a:xfrm>
            <a:off x="-36512" y="1392543"/>
            <a:ext cx="2880320" cy="441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33722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КОРОННИЙ</a:t>
            </a:r>
            <a:r>
              <a:rPr lang="uk-UA" sz="5400" dirty="0" smtClean="0">
                <a:solidFill>
                  <a:schemeClr val="bg1"/>
                </a:solidFill>
                <a:latin typeface="Cambria" pitchFamily="18" charset="0"/>
              </a:rPr>
              <a:t>  розряд.</a:t>
            </a:r>
            <a:endParaRPr lang="ru-RU" sz="54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417340"/>
            <a:ext cx="7331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 smtClean="0">
                <a:solidFill>
                  <a:schemeClr val="bg1"/>
                </a:solidFill>
                <a:latin typeface="Cambria" pitchFamily="18" charset="0"/>
                <a:sym typeface="Wingdings"/>
              </a:rPr>
              <a:t> </a:t>
            </a:r>
            <a:r>
              <a:rPr lang="uk-UA" sz="3200" i="1" dirty="0" smtClean="0">
                <a:solidFill>
                  <a:schemeClr val="bg1"/>
                </a:solidFill>
                <a:latin typeface="Cambria" pitchFamily="18" charset="0"/>
              </a:rPr>
              <a:t>Найбільш </a:t>
            </a:r>
            <a:r>
              <a:rPr lang="uk-UA" sz="3200" i="1" dirty="0" smtClean="0">
                <a:solidFill>
                  <a:schemeClr val="bg1"/>
                </a:solidFill>
                <a:latin typeface="Cambria" pitchFamily="18" charset="0"/>
              </a:rPr>
              <a:t>містичний із всіх </a:t>
            </a:r>
            <a:r>
              <a:rPr lang="uk-UA" sz="3200" i="1" dirty="0" smtClean="0">
                <a:solidFill>
                  <a:schemeClr val="bg1"/>
                </a:solidFill>
                <a:latin typeface="Cambria" pitchFamily="18" charset="0"/>
              </a:rPr>
              <a:t>розрядів</a:t>
            </a:r>
            <a:r>
              <a:rPr lang="uk-UA" sz="3200" i="1" dirty="0" smtClean="0">
                <a:solidFill>
                  <a:schemeClr val="bg1"/>
                </a:solidFill>
              </a:rPr>
              <a:t>.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99793" y="2268076"/>
            <a:ext cx="6264695" cy="3108543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i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икористовується у електрофільтрах, що застосовуються для очищення промислових газів від домішок.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Також використовують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 нанесенні порошкових 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лакофарбових покриттів.</a:t>
            </a:r>
            <a:endParaRPr kumimoji="0" lang="uk-UA" sz="3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эльм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-72008"/>
            <a:ext cx="9324528" cy="58818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08242c.gif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t="5040"/>
          <a:stretch>
            <a:fillRect/>
          </a:stretch>
        </p:blipFill>
        <p:spPr>
          <a:xfrm>
            <a:off x="4761306" y="1094718"/>
            <a:ext cx="3627118" cy="413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эльм2.jpg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tretch>
            <a:fillRect/>
          </a:stretch>
        </p:blipFill>
        <p:spPr>
          <a:xfrm>
            <a:off x="179512" y="1764737"/>
            <a:ext cx="4032448" cy="3108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big_34204.jpg"/>
          <p:cNvPicPr>
            <a:picLocks noChangeAspect="1"/>
          </p:cNvPicPr>
          <p:nvPr/>
        </p:nvPicPr>
        <p:blipFill>
          <a:blip r:embed="rId6" cstate="print"/>
          <a:srcRect r="9570"/>
          <a:stretch>
            <a:fillRect/>
          </a:stretch>
        </p:blipFill>
        <p:spPr>
          <a:xfrm>
            <a:off x="-46075" y="0"/>
            <a:ext cx="9190075" cy="5715000"/>
          </a:xfrm>
          <a:prstGeom prst="rect">
            <a:avLst/>
          </a:prstGeom>
        </p:spPr>
      </p:pic>
      <p:pic>
        <p:nvPicPr>
          <p:cNvPr id="12" name="Рисунок 11" descr="звантаженн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3174" y="2065412"/>
            <a:ext cx="396729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0796" y="216024"/>
            <a:ext cx="3971164" cy="5377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02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lum contrast="10000"/>
          </a:blip>
          <a:srcRect b="2934"/>
          <a:stretch>
            <a:fillRect/>
          </a:stretch>
        </p:blipFill>
        <p:spPr>
          <a:xfrm>
            <a:off x="4798552" y="1429061"/>
            <a:ext cx="4093928" cy="4020727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C0ayJ5cbAo.jpg"/>
          <p:cNvPicPr>
            <a:picLocks noChangeAspect="1"/>
          </p:cNvPicPr>
          <p:nvPr/>
        </p:nvPicPr>
        <p:blipFill>
          <a:blip r:embed="rId2" cstate="print"/>
          <a:srcRect l="9304"/>
          <a:stretch>
            <a:fillRect/>
          </a:stretch>
        </p:blipFill>
        <p:spPr>
          <a:xfrm rot="15502034">
            <a:off x="5819023" y="-510043"/>
            <a:ext cx="3361086" cy="4063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65212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bg1"/>
                </a:solidFill>
                <a:latin typeface="Cambria" pitchFamily="18" charset="0"/>
              </a:rPr>
              <a:t>ДУГОВИЙ розряд.</a:t>
            </a:r>
            <a:endParaRPr lang="ru-RU" sz="6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3602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a"/>
            </a:pPr>
            <a:r>
              <a:rPr lang="uk-UA" sz="2800" dirty="0" smtClean="0">
                <a:solidFill>
                  <a:schemeClr val="bg1"/>
                </a:solidFill>
                <a:latin typeface="Cambria" pitchFamily="18" charset="0"/>
              </a:rPr>
              <a:t>Це </a:t>
            </a:r>
            <a:r>
              <a:rPr lang="vi-VN" sz="2800" dirty="0" smtClean="0">
                <a:solidFill>
                  <a:schemeClr val="bg1"/>
                </a:solidFill>
                <a:latin typeface="Cambria" pitchFamily="18" charset="0"/>
              </a:rPr>
              <a:t>вид </a:t>
            </a:r>
            <a:r>
              <a:rPr lang="vi-VN" sz="2800" dirty="0" smtClean="0">
                <a:solidFill>
                  <a:schemeClr val="bg1"/>
                </a:solidFill>
                <a:latin typeface="Cambria" pitchFamily="18" charset="0"/>
              </a:rPr>
              <a:t>самостійного </a:t>
            </a:r>
            <a:endParaRPr lang="uk-UA" sz="2800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vi-VN" sz="2800" dirty="0" smtClean="0">
                <a:solidFill>
                  <a:schemeClr val="bg1"/>
                </a:solidFill>
                <a:latin typeface="Cambria" pitchFamily="18" charset="0"/>
              </a:rPr>
              <a:t>газового </a:t>
            </a:r>
            <a:r>
              <a:rPr lang="vi-VN" sz="2800" dirty="0" smtClean="0">
                <a:solidFill>
                  <a:schemeClr val="bg1"/>
                </a:solidFill>
                <a:latin typeface="Cambria" pitchFamily="18" charset="0"/>
              </a:rPr>
              <a:t>розряду, який </a:t>
            </a:r>
            <a:r>
              <a:rPr lang="vi-VN" sz="2800" dirty="0" smtClean="0">
                <a:solidFill>
                  <a:schemeClr val="bg1"/>
                </a:solidFill>
                <a:latin typeface="Cambria" pitchFamily="18" charset="0"/>
              </a:rPr>
              <a:t>виникає</a:t>
            </a:r>
            <a:endParaRPr lang="uk-UA" sz="2800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vi-VN" sz="2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Cambria" pitchFamily="18" charset="0"/>
              </a:rPr>
              <a:t>за високої температури між </a:t>
            </a:r>
            <a:endParaRPr lang="uk-UA" sz="2800" dirty="0" smtClean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uk-UA" sz="2800" dirty="0" smtClean="0">
                <a:solidFill>
                  <a:schemeClr val="bg1"/>
                </a:solidFill>
                <a:latin typeface="Cambria" pitchFamily="18" charset="0"/>
              </a:rPr>
              <a:t>	</a:t>
            </a:r>
            <a:r>
              <a:rPr lang="vi-VN" sz="2800" dirty="0" smtClean="0">
                <a:solidFill>
                  <a:schemeClr val="bg1"/>
                </a:solidFill>
                <a:latin typeface="Cambria" pitchFamily="18" charset="0"/>
              </a:rPr>
              <a:t>електродами</a:t>
            </a:r>
            <a:r>
              <a:rPr lang="vi-VN" sz="2800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uk-UA" sz="28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Cambria" pitchFamily="18" charset="0"/>
              </a:rPr>
              <a:t>розведених </a:t>
            </a:r>
            <a:r>
              <a:rPr lang="vi-VN" sz="2800" dirty="0" smtClean="0">
                <a:solidFill>
                  <a:schemeClr val="bg1"/>
                </a:solidFill>
                <a:latin typeface="Cambria" pitchFamily="18" charset="0"/>
              </a:rPr>
              <a:t>на невелику </a:t>
            </a:r>
            <a:r>
              <a:rPr lang="uk-UA" sz="2800" dirty="0" smtClean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vi-VN" sz="2800" dirty="0" smtClean="0">
                <a:solidFill>
                  <a:schemeClr val="bg1"/>
                </a:solidFill>
                <a:latin typeface="Cambria" pitchFamily="18" charset="0"/>
              </a:rPr>
              <a:t>відстань </a:t>
            </a:r>
            <a:r>
              <a:rPr lang="vi-VN" sz="2800" dirty="0" smtClean="0">
                <a:solidFill>
                  <a:schemeClr val="bg1"/>
                </a:solidFill>
                <a:latin typeface="Cambria" pitchFamily="18" charset="0"/>
              </a:rPr>
              <a:t>і </a:t>
            </a:r>
            <a:r>
              <a:rPr lang="vi-VN" sz="2800" dirty="0" smtClean="0">
                <a:solidFill>
                  <a:schemeClr val="bg1"/>
                </a:solidFill>
                <a:latin typeface="Cambria" pitchFamily="18" charset="0"/>
              </a:rPr>
              <a:t>супроводжується </a:t>
            </a:r>
            <a:r>
              <a:rPr lang="vi-VN" sz="2800" dirty="0" smtClean="0">
                <a:solidFill>
                  <a:schemeClr val="bg1"/>
                </a:solidFill>
                <a:latin typeface="Cambria" pitchFamily="18" charset="0"/>
              </a:rPr>
              <a:t>яскравим </a:t>
            </a:r>
            <a:r>
              <a:rPr lang="uk-UA" sz="2800" dirty="0" smtClean="0">
                <a:solidFill>
                  <a:schemeClr val="bg1"/>
                </a:solidFill>
                <a:latin typeface="Cambria" pitchFamily="18" charset="0"/>
              </a:rPr>
              <a:t>			</a:t>
            </a:r>
            <a:r>
              <a:rPr lang="vi-VN" sz="2800" dirty="0" smtClean="0">
                <a:solidFill>
                  <a:schemeClr val="bg1"/>
                </a:solidFill>
                <a:latin typeface="Cambria" pitchFamily="18" charset="0"/>
              </a:rPr>
              <a:t>світінням </a:t>
            </a:r>
            <a:r>
              <a:rPr lang="vi-VN" sz="2800" dirty="0" smtClean="0">
                <a:solidFill>
                  <a:schemeClr val="bg1"/>
                </a:solidFill>
                <a:latin typeface="Cambria" pitchFamily="18" charset="0"/>
              </a:rPr>
              <a:t>у формі дуги.</a:t>
            </a:r>
            <a:endParaRPr lang="ru-RU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" name="Рисунок 4" descr="220px-Hot_cathod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0568" y="3289548"/>
            <a:ext cx="3456384" cy="2592288"/>
          </a:xfrm>
          <a:prstGeom prst="rect">
            <a:avLst/>
          </a:prstGeom>
        </p:spPr>
      </p:pic>
      <p:pic>
        <p:nvPicPr>
          <p:cNvPr id="6" name="Рисунок 5" descr="Electric_ar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Рисунок 6" descr="ar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1345332"/>
            <a:ext cx="689709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eTu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252820"/>
            <a:ext cx="1980000" cy="148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eTu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2008" y="4325044"/>
            <a:ext cx="1979712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rTu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297660"/>
            <a:ext cx="1980000" cy="148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eTu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4920" y="4297660"/>
            <a:ext cx="1977600" cy="148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ormal_12_2argo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4326628"/>
            <a:ext cx="1940318" cy="148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39652" y="49188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ТЛІЮЧИЙ</a:t>
            </a:r>
            <a:r>
              <a:rPr lang="uk-UA" sz="5400" dirty="0" smtClean="0">
                <a:solidFill>
                  <a:schemeClr val="bg1"/>
                </a:solidFill>
                <a:latin typeface="Cambria" pitchFamily="18" charset="0"/>
              </a:rPr>
              <a:t> розряд.</a:t>
            </a:r>
            <a:endParaRPr lang="ru-RU" sz="54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985292"/>
            <a:ext cx="9361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entury Gothic" pitchFamily="34" charset="0"/>
                <a:sym typeface="Wingdings"/>
              </a:rPr>
              <a:t></a:t>
            </a:r>
            <a:r>
              <a:rPr lang="ru-RU" sz="3200" i="1" dirty="0" smtClean="0">
                <a:solidFill>
                  <a:schemeClr val="bg1"/>
                </a:solidFill>
                <a:latin typeface="Century Gothic" pitchFamily="34" charset="0"/>
                <a:sym typeface="Wingdings"/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  <a:latin typeface="Century Gothic" pitchFamily="34" charset="0"/>
              </a:rPr>
              <a:t>Це</a:t>
            </a:r>
            <a:r>
              <a:rPr lang="ru-RU" sz="3200" i="1" dirty="0" smtClean="0">
                <a:solidFill>
                  <a:schemeClr val="bg1"/>
                </a:solidFill>
                <a:latin typeface="Century Gothic" pitchFamily="34" charset="0"/>
              </a:rPr>
              <a:t> тип</a:t>
            </a:r>
            <a:r>
              <a:rPr lang="ru-RU" sz="3200" i="1" dirty="0" smtClean="0">
                <a:solidFill>
                  <a:schemeClr val="bg1"/>
                </a:solidFill>
                <a:latin typeface="Century Gothic" pitchFamily="34" charset="0"/>
              </a:rPr>
              <a:t> газового </a:t>
            </a:r>
            <a:r>
              <a:rPr lang="ru-RU" sz="3200" i="1" dirty="0" err="1" smtClean="0">
                <a:solidFill>
                  <a:schemeClr val="bg1"/>
                </a:solidFill>
                <a:latin typeface="Century Gothic" pitchFamily="34" charset="0"/>
              </a:rPr>
              <a:t>розряду</a:t>
            </a:r>
            <a:r>
              <a:rPr lang="ru-RU" sz="3200" i="1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  <a:r>
              <a:rPr lang="ru-RU" sz="3200" i="1" dirty="0" err="1" smtClean="0">
                <a:solidFill>
                  <a:schemeClr val="bg1"/>
                </a:solidFill>
                <a:latin typeface="Century Gothic" pitchFamily="34" charset="0"/>
              </a:rPr>
              <a:t>із</a:t>
            </a:r>
            <a:r>
              <a:rPr lang="ru-RU" sz="3200" i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3200" i="1" dirty="0" smtClean="0">
                <a:solidFill>
                  <a:schemeClr val="bg1"/>
                </a:solidFill>
                <a:latin typeface="Century Gothic" pitchFamily="34" charset="0"/>
              </a:rPr>
              <a:t>     </a:t>
            </a:r>
            <a:r>
              <a:rPr lang="ru-RU" sz="3200" i="1" dirty="0" err="1" smtClean="0">
                <a:solidFill>
                  <a:schemeClr val="bg1"/>
                </a:solidFill>
                <a:latin typeface="Century Gothic" pitchFamily="34" charset="0"/>
              </a:rPr>
              <a:t>неоднорідним</a:t>
            </a:r>
            <a:r>
              <a:rPr lang="ru-RU" sz="3200" i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3200" i="1" dirty="0" err="1" smtClean="0">
                <a:solidFill>
                  <a:schemeClr val="bg1"/>
                </a:solidFill>
                <a:latin typeface="Century Gothic" pitchFamily="34" charset="0"/>
              </a:rPr>
              <a:t>розподілом</a:t>
            </a:r>
            <a:r>
              <a:rPr lang="ru-RU" sz="3200" i="1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  <a:r>
              <a:rPr lang="ru-RU" sz="3200" i="1" dirty="0" err="1" smtClean="0">
                <a:solidFill>
                  <a:schemeClr val="bg1"/>
                </a:solidFill>
                <a:latin typeface="Century Gothic" pitchFamily="34" charset="0"/>
              </a:rPr>
              <a:t>електричного</a:t>
            </a:r>
            <a:r>
              <a:rPr lang="ru-RU" sz="3200" i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3200" i="1" dirty="0" smtClean="0">
                <a:solidFill>
                  <a:schemeClr val="bg1"/>
                </a:solidFill>
                <a:latin typeface="Century Gothic" pitchFamily="34" charset="0"/>
              </a:rPr>
              <a:t>поля </a:t>
            </a:r>
            <a:r>
              <a:rPr lang="ru-RU" sz="3200" i="1" dirty="0" err="1" smtClean="0">
                <a:solidFill>
                  <a:schemeClr val="bg1"/>
                </a:solidFill>
                <a:latin typeface="Century Gothic" pitchFamily="34" charset="0"/>
              </a:rPr>
              <a:t>між</a:t>
            </a:r>
            <a:r>
              <a:rPr lang="ru-RU" sz="3200" i="1" dirty="0" smtClean="0">
                <a:solidFill>
                  <a:schemeClr val="bg1"/>
                </a:solidFill>
                <a:latin typeface="Century Gothic" pitchFamily="34" charset="0"/>
              </a:rPr>
              <a:t> катодом </a:t>
            </a:r>
            <a:r>
              <a:rPr lang="ru-RU" sz="3200" i="1" dirty="0" err="1" smtClean="0">
                <a:solidFill>
                  <a:schemeClr val="bg1"/>
                </a:solidFill>
                <a:latin typeface="Century Gothic" pitchFamily="34" charset="0"/>
              </a:rPr>
              <a:t>і</a:t>
            </a:r>
            <a:r>
              <a:rPr lang="ru-RU" sz="3200" i="1" dirty="0" smtClean="0">
                <a:solidFill>
                  <a:schemeClr val="bg1"/>
                </a:solidFill>
                <a:latin typeface="Century Gothic" pitchFamily="34" charset="0"/>
              </a:rPr>
              <a:t> анодом.</a:t>
            </a:r>
            <a:endParaRPr lang="ru-RU" sz="32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6064" y="2840657"/>
            <a:ext cx="8172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  <a:sym typeface="Wingdings"/>
              </a:rPr>
              <a:t>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  <a:sym typeface="Wingdings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використовується у виготовленні світних трубок для реклам, ламп денного світла і при напилюванні металів.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</a:endParaRPr>
          </a:p>
        </p:txBody>
      </p:sp>
      <p:pic>
        <p:nvPicPr>
          <p:cNvPr id="12" name="Рисунок 11" descr="image013-we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7748"/>
            <a:ext cx="9144000" cy="5697252"/>
          </a:xfrm>
          <a:prstGeom prst="rect">
            <a:avLst/>
          </a:prstGeom>
        </p:spPr>
      </p:pic>
      <p:pic>
        <p:nvPicPr>
          <p:cNvPr id="13" name="Рисунок 12" descr="lumini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4" name="Рисунок 13" descr="332.jpg"/>
          <p:cNvPicPr>
            <a:picLocks noChangeAspect="1"/>
          </p:cNvPicPr>
          <p:nvPr/>
        </p:nvPicPr>
        <p:blipFill>
          <a:blip r:embed="rId9" cstate="print"/>
          <a:srcRect t="10080" b="9281"/>
          <a:stretch>
            <a:fillRect/>
          </a:stretch>
        </p:blipFill>
        <p:spPr>
          <a:xfrm>
            <a:off x="107504" y="841276"/>
            <a:ext cx="5040560" cy="4064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e.htm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064" y="316835"/>
            <a:ext cx="3782253" cy="4916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36512" y="-22820"/>
            <a:ext cx="9180512" cy="5881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6464" y="1201316"/>
            <a:ext cx="5364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ДЯКУЮ   </a:t>
            </a:r>
          </a:p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ЗА </a:t>
            </a:r>
          </a:p>
          <a:p>
            <a:pPr algn="ctr"/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УВАГУ!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918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  <a:sym typeface="Wingdings"/>
              </a:rPr>
              <a:t></a:t>
            </a:r>
            <a:r>
              <a:rPr lang="uk-UA" dirty="0" smtClean="0">
                <a:solidFill>
                  <a:schemeClr val="bg1"/>
                </a:solidFill>
                <a:latin typeface="Century Gothic" pitchFamily="34" charset="0"/>
                <a:sym typeface="Wingdings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Презентацію підготувала </a:t>
            </a:r>
            <a:r>
              <a:rPr lang="uk-UA" sz="2400" dirty="0" err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Павлишин</a:t>
            </a:r>
            <a:r>
              <a:rPr lang="uk-UA" sz="2400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 Марія</a:t>
            </a:r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, 7(11)-Б клас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138</Words>
  <Application>Microsoft Office PowerPoint</Application>
  <PresentationFormat>Экран (16:10)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43</cp:revision>
  <dcterms:created xsi:type="dcterms:W3CDTF">2014-10-18T15:48:50Z</dcterms:created>
  <dcterms:modified xsi:type="dcterms:W3CDTF">2014-10-19T08:17:30Z</dcterms:modified>
</cp:coreProperties>
</file>