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23B0A4-ECE6-4C8B-B88F-6A8CB8226EE9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64A78F-9C16-4509-870B-F6B88038103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988840"/>
            <a:ext cx="3816424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Презентація</a:t>
            </a:r>
            <a:r>
              <a:rPr lang="ru-RU" dirty="0" smtClean="0"/>
              <a:t> з </a:t>
            </a:r>
            <a:r>
              <a:rPr lang="ru-RU" dirty="0" err="1" smtClean="0"/>
              <a:t>біології</a:t>
            </a:r>
            <a:r>
              <a:rPr lang="ru-RU" dirty="0" smtClean="0"/>
              <a:t> на тему: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ембріотехнології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контрацепції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3309803" cy="122413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Виконала: </a:t>
            </a:r>
          </a:p>
          <a:p>
            <a:r>
              <a:rPr lang="uk-UA" dirty="0" smtClean="0"/>
              <a:t>учениця 11 класу </a:t>
            </a:r>
          </a:p>
          <a:p>
            <a:r>
              <a:rPr lang="uk-UA" dirty="0" smtClean="0"/>
              <a:t>Кравченко Оксана</a:t>
            </a:r>
          </a:p>
          <a:p>
            <a:r>
              <a:rPr lang="uk-UA" dirty="0" smtClean="0"/>
              <a:t>Перевірила: </a:t>
            </a:r>
          </a:p>
          <a:p>
            <a:r>
              <a:rPr lang="uk-UA" dirty="0" smtClean="0"/>
              <a:t>Петренко Н. </a:t>
            </a:r>
            <a:r>
              <a:rPr lang="uk-UA" dirty="0"/>
              <a:t>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7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095" y="47667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Фізіологічний метод — календарний. Полягає він у виз­наченні точного терміну овуляції і базується на вимірюванні тем­ператури. Жінка складає за календарем спеціальну таблицю, за якою і з'ясовує, у які з днів зачаття більш імовірне, а в які — менш. На основі отриманих даних жінка визначає дні «безпечно­го» інтимного життя і виключає дні, коли ймовірність завагітніти найбільш висока. Цей метод є досить ефективним, якщо в жінки вже встановився і врегулювався менструальний цикл.</a:t>
            </a:r>
            <a:endParaRPr lang="uk-UA" sz="20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4" y="3573016"/>
            <a:ext cx="4435049" cy="294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723950" cy="22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1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2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Мабуть</a:t>
            </a:r>
            <a:r>
              <a:rPr lang="ru-RU" dirty="0" smtClean="0"/>
              <a:t>, </a:t>
            </a:r>
            <a:r>
              <a:rPr lang="ru-RU" dirty="0" err="1" smtClean="0"/>
              <a:t>наймолодшим</a:t>
            </a:r>
            <a:r>
              <a:rPr lang="ru-RU" dirty="0" smtClean="0"/>
              <a:t> </a:t>
            </a:r>
            <a:r>
              <a:rPr lang="ru-RU" dirty="0" err="1" smtClean="0"/>
              <a:t>напрямком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клітинні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є </a:t>
            </a:r>
            <a:r>
              <a:rPr lang="ru-RU" dirty="0" err="1" smtClean="0"/>
              <a:t>джерелом</a:t>
            </a:r>
            <a:r>
              <a:rPr lang="ru-RU" dirty="0" smtClean="0"/>
              <a:t> тих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пухлинних</a:t>
            </a:r>
            <a:r>
              <a:rPr lang="ru-RU" dirty="0" smtClean="0"/>
              <a:t> </a:t>
            </a:r>
            <a:r>
              <a:rPr lang="ru-RU" dirty="0" err="1" smtClean="0"/>
              <a:t>антигенів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вакцинотерапії</a:t>
            </a:r>
            <a:r>
              <a:rPr lang="ru-RU" dirty="0" smtClean="0"/>
              <a:t>. Але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клітину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як </a:t>
            </a:r>
            <a:r>
              <a:rPr lang="ru-RU" dirty="0" err="1" smtClean="0"/>
              <a:t>джерело</a:t>
            </a:r>
            <a:r>
              <a:rPr lang="ru-RU" dirty="0" smtClean="0"/>
              <a:t>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субстанцій</a:t>
            </a:r>
            <a:r>
              <a:rPr lang="ru-RU" dirty="0" smtClean="0"/>
              <a:t>, а й для </a:t>
            </a:r>
            <a:r>
              <a:rPr lang="ru-RU" dirty="0" err="1" smtClean="0"/>
              <a:t>регенеративноїмедицини</a:t>
            </a:r>
            <a:r>
              <a:rPr lang="ru-RU" dirty="0" smtClean="0"/>
              <a:t>. Тут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dirty="0" err="1" smtClean="0"/>
              <a:t>стовбурових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.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необмеженого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й </a:t>
            </a:r>
            <a:r>
              <a:rPr lang="ru-RU" dirty="0" err="1" smtClean="0"/>
              <a:t>перетворення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(так звана </a:t>
            </a:r>
            <a:r>
              <a:rPr lang="ru-RU" dirty="0" err="1" smtClean="0"/>
              <a:t>плюрипотентность</a:t>
            </a:r>
            <a:r>
              <a:rPr lang="ru-RU" dirty="0" smtClean="0"/>
              <a:t>)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ідеальним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для </a:t>
            </a:r>
            <a:r>
              <a:rPr lang="ru-RU" dirty="0" err="1" smtClean="0"/>
              <a:t>трансплантаційних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терапії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доступними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стовбурові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реальний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диференціювання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мало </a:t>
            </a:r>
            <a:r>
              <a:rPr lang="ru-RU" dirty="0" err="1" smtClean="0"/>
              <a:t>вивчений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7943"/>
            <a:ext cx="3604245" cy="30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20" y="3397943"/>
            <a:ext cx="4918094" cy="30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7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332656"/>
            <a:ext cx="53788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Comic Sans MS" pitchFamily="66" charset="0"/>
              </a:rPr>
              <a:t>Мабуть, наймолодшим напрямком сучасної медицини можна вважати клітинні технології, в яких клітини є джерелом тих або інших необхідних чинників, наприклад пухлинних антигенів під час вакцинотерапії. Але використовувати клітину можна не тільки як джерело будь-яких </a:t>
            </a:r>
            <a:r>
              <a:rPr lang="uk-UA" sz="1600" dirty="0" err="1" smtClean="0">
                <a:latin typeface="Comic Sans MS" pitchFamily="66" charset="0"/>
              </a:rPr>
              <a:t>субстанцій</a:t>
            </a:r>
            <a:r>
              <a:rPr lang="uk-UA" sz="1600" dirty="0" smtClean="0">
                <a:latin typeface="Comic Sans MS" pitchFamily="66" charset="0"/>
              </a:rPr>
              <a:t>, а й для </a:t>
            </a:r>
            <a:r>
              <a:rPr lang="uk-UA" sz="1600" dirty="0" err="1" smtClean="0">
                <a:latin typeface="Comic Sans MS" pitchFamily="66" charset="0"/>
              </a:rPr>
              <a:t>регенеративноїмедицини</a:t>
            </a:r>
            <a:r>
              <a:rPr lang="uk-UA" sz="1600" dirty="0" smtClean="0">
                <a:latin typeface="Comic Sans MS" pitchFamily="66" charset="0"/>
              </a:rPr>
              <a:t>. Тут особливий інтерес викликають технології, засновані на стовбурових клітинах. Здатність до необмеженого поділу й перетворення на різні типи клітин (так звана </a:t>
            </a:r>
            <a:r>
              <a:rPr lang="uk-UA" sz="1600" dirty="0" err="1" smtClean="0">
                <a:latin typeface="Comic Sans MS" pitchFamily="66" charset="0"/>
              </a:rPr>
              <a:t>плюрипотентность</a:t>
            </a:r>
            <a:r>
              <a:rPr lang="uk-UA" sz="1600" dirty="0" smtClean="0">
                <a:latin typeface="Comic Sans MS" pitchFamily="66" charset="0"/>
              </a:rPr>
              <a:t>) робить їх ідеальним матеріалом для трансплантаційних методів терапії. Найбільш доступними вважаються стовбурові клітини дорослого організму. Однак реальний потенціал їх диференціювання ще мало вивчений.</a:t>
            </a:r>
          </a:p>
          <a:p>
            <a:r>
              <a:rPr lang="uk-UA" sz="1600" dirty="0" smtClean="0">
                <a:latin typeface="Comic Sans MS" pitchFamily="66" charset="0"/>
              </a:rPr>
              <a:t>Термін «стовбурова клітина» (СК) був уведений у біологію О. О. Максимовим 1908 р. Досліджуючи процеси кровотворення, він дійшов висновку: у нашому організмі протягом усього життя зберігаються недиференційовані клітини, які можуть перетворюватися на лімфоцити та інші спеціалізовані клітини сполучної тканини й крові. Пізніше О. О. </a:t>
            </a:r>
            <a:r>
              <a:rPr lang="uk-UA" sz="1600" dirty="0" err="1" smtClean="0">
                <a:latin typeface="Comic Sans MS" pitchFamily="66" charset="0"/>
              </a:rPr>
              <a:t>Максимов</a:t>
            </a:r>
            <a:r>
              <a:rPr lang="uk-UA" sz="1600" dirty="0" smtClean="0">
                <a:latin typeface="Comic Sans MS" pitchFamily="66" charset="0"/>
              </a:rPr>
              <a:t> назвав ці клітини стовбуровими.</a:t>
            </a:r>
            <a:endParaRPr lang="uk-UA" sz="1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55" y="476672"/>
            <a:ext cx="31725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38002"/>
            <a:ext cx="3062450" cy="22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53145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/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98501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Проблема планування сім'ї з кожним днем стає все більш актуальною в нашій країні, оскільки зміни в суспільстві, що відбулися за останні роки, політична нестабільність і в зв’язку з цим зростаюча невпевненість у завтрашньому дні змушу­ють кожну сім'ю серйозно і розумно підходити до питання на­родження дитини.</a:t>
            </a:r>
          </a:p>
          <a:p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На жаль, залишається фактом, що основним засобом регу­ляції народжуваності в нашій країні є штучні аборти. Але багато хто знає, що подібне запобігання вагітності спричиняє безплідність. Чи так варто ризикувати подібним чином?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5" y="3457623"/>
            <a:ext cx="3628095" cy="314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6" y="3308231"/>
            <a:ext cx="3443131" cy="34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890" y="548680"/>
            <a:ext cx="8028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Особливу увагу щодо запобігання від вагітності повинні про­являти ті підлітки, що вважали себе досить дорослими, щоб почати статеве життя.</a:t>
            </a:r>
          </a:p>
          <a:p>
            <a:endParaRPr lang="uk-UA" dirty="0" smtClean="0"/>
          </a:p>
          <a:p>
            <a:r>
              <a:rPr lang="uk-UA" dirty="0" smtClean="0"/>
              <a:t>Що ж можна протиставити аборту? Це, насамперед, вели­чезний арсенал протизаплідних засобів, використання яких є найсучаснішим і найбільш ефективним методом запобігання від небажаної вагітності.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2" y="3213827"/>
            <a:ext cx="3724848" cy="24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9" y="0"/>
            <a:ext cx="7020780" cy="689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Поняття «контрацепція» означає «запобігання зачаттю». Звідси ж утворюється і термін «контрацептиви», або «протизаплідні за­соби».</a:t>
            </a:r>
          </a:p>
          <a:p>
            <a:endParaRPr lang="uk-UA" sz="2400" dirty="0" smtClean="0">
              <a:latin typeface="Comic Sans MS" pitchFamily="66" charset="0"/>
            </a:endParaRPr>
          </a:p>
          <a:p>
            <a:r>
              <a:rPr lang="uk-UA" sz="2400" dirty="0" smtClean="0">
                <a:latin typeface="Comic Sans MS" pitchFamily="66" charset="0"/>
              </a:rPr>
              <a:t>Методи контрацепції відрізняються великою розмаїтістю. Це традиційні методи: хімічні, механічні, біологічні, які, треба сказа­ти, хоча і не є досить надійними, але все ще дуже поширені (про кожен із цих методів більш докладно буде сказано нижче). Існує і такий метод контрацепції, як хірургічна стерилізація (тобто зне­пліднення) і полягає вона в жінок у перев'язці маткових труб, у чоловіків—у перев'язці </a:t>
            </a:r>
            <a:r>
              <a:rPr lang="uk-UA" sz="2400" dirty="0" err="1" smtClean="0">
                <a:latin typeface="Comic Sans MS" pitchFamily="66" charset="0"/>
              </a:rPr>
              <a:t>сім'явивідних</a:t>
            </a:r>
            <a:r>
              <a:rPr lang="uk-UA" sz="2400" dirty="0" smtClean="0">
                <a:latin typeface="Comic Sans MS" pitchFamily="66" charset="0"/>
              </a:rPr>
              <a:t> проток. Раніше проведен­ня хірургічної стерилізації здійснювалося за строгими медич­ними показаннями. Тепер питання про перев'язку маткових труб вирішується індивідуально з урахуванням національних особли­востей і бажання жінки.</a:t>
            </a:r>
            <a:endParaRPr lang="uk-UA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550954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Comic Sans MS" pitchFamily="66" charset="0"/>
              </a:rPr>
              <a:t>Хімічні контрацептиви — це спеціальні таблетки, свічки, кульки, тампони, гелі й піни. Ті препарати, що вводяться в піхву, є контрацептивами місцевої дії. Гормональні препарати є хімічни­ми контрацептивами загальної дії. Останні відрізняються гнітю­чою дією на </a:t>
            </a:r>
            <a:r>
              <a:rPr lang="uk-UA" sz="1600" dirty="0" err="1" smtClean="0">
                <a:latin typeface="Comic Sans MS" pitchFamily="66" charset="0"/>
              </a:rPr>
              <a:t>гіпоталамо-гіпофізарну</a:t>
            </a:r>
            <a:r>
              <a:rPr lang="uk-UA" sz="1600" dirty="0" smtClean="0">
                <a:latin typeface="Comic Sans MS" pitchFamily="66" charset="0"/>
              </a:rPr>
              <a:t> систему, що відповідає за виділення гормонів, а також змінюють хімічне середовище мат­ки, у якій неможливе життя заплідненої яйцеклітини.</a:t>
            </a:r>
          </a:p>
          <a:p>
            <a:r>
              <a:rPr lang="uk-UA" sz="1600" dirty="0" smtClean="0">
                <a:latin typeface="Comic Sans MS" pitchFamily="66" charset="0"/>
              </a:rPr>
              <a:t>Це один із найпоширеніших методів запобігання від небажа­ної вагітності.</a:t>
            </a:r>
          </a:p>
          <a:p>
            <a:r>
              <a:rPr lang="uk-UA" sz="1600" dirty="0" smtClean="0">
                <a:latin typeface="Comic Sans MS" pitchFamily="66" charset="0"/>
              </a:rPr>
              <a:t>У Європі та США методом оральної контрацепції (ОК) кори­стуються понад 60—70 % жінок дітородного віку.</a:t>
            </a:r>
          </a:p>
          <a:p>
            <a:r>
              <a:rPr lang="uk-UA" sz="1600" dirty="0" smtClean="0">
                <a:latin typeface="Comic Sans MS" pitchFamily="66" charset="0"/>
              </a:rPr>
              <a:t>Більше ніж за 30 років, що пройшли з моменту випуску пер­ших протизаплідних таблеток, в усьому світі вони стали найбільш надійним методом запобігання зачаття. Таблетки звільнили і жінок, і чоловіків від страху небажаної вагітності, завдяки чому скоротилося число абортів.</a:t>
            </a:r>
          </a:p>
          <a:p>
            <a:r>
              <a:rPr lang="uk-UA" sz="1600" dirty="0" smtClean="0">
                <a:latin typeface="Comic Sans MS" pitchFamily="66" charset="0"/>
              </a:rPr>
              <a:t>Разом з тим нерідко спостерігається негативне ставлення до ОК. За деякими даними, ними користуються до 5 % жінок ре­продуктивного віку.</a:t>
            </a:r>
          </a:p>
          <a:p>
            <a:endParaRPr lang="uk-UA" sz="1600" dirty="0" smtClean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55" y="1844824"/>
            <a:ext cx="31271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84984"/>
            <a:ext cx="6038623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чому перевага оральних контрацептивів перед іншими ме­тодами контрацепції?</a:t>
            </a:r>
          </a:p>
          <a:p>
            <a:r>
              <a:rPr lang="uk-UA" dirty="0" smtClean="0"/>
              <a:t>Це найбільш надійний спосіб запобігання вагітності. При пра­вильному застосуванні цього методу гарантія від можливості небажаного зачаття дорівнює практично 100 %.</a:t>
            </a:r>
          </a:p>
          <a:p>
            <a:r>
              <a:rPr lang="uk-UA" dirty="0" smtClean="0"/>
              <a:t>На тлі застосування гормональних таблеток краще протікає лікування перелічених запальних захворювань.</a:t>
            </a:r>
          </a:p>
          <a:p>
            <a:r>
              <a:rPr lang="uk-UA" dirty="0" smtClean="0"/>
              <a:t>Перед тим як почати застосовувати протизаплідні таблетки, будь-яку жінку хвилює питання: який склад і механізм дії ораль­них контрацептивів?</a:t>
            </a:r>
          </a:p>
          <a:p>
            <a:r>
              <a:rPr lang="uk-UA" dirty="0" smtClean="0"/>
              <a:t>Більшість протизаплідних таблеток містять два гормональ­них компоненти: естроген і </a:t>
            </a:r>
            <a:r>
              <a:rPr lang="uk-UA" dirty="0" err="1" smtClean="0"/>
              <a:t>прогестерон</a:t>
            </a:r>
            <a:r>
              <a:rPr lang="uk-UA" dirty="0" smtClean="0"/>
              <a:t>. Це жіночі статеві гор­мони, вміст яких в оральних контрацептивах дуже низький.</a:t>
            </a:r>
          </a:p>
          <a:p>
            <a:r>
              <a:rPr lang="uk-UA" dirty="0" smtClean="0"/>
              <a:t>Протизаплідні таблетки блокують процес овуляції, тобто уне­можливлюють вивільнення яйцеклітини з яєчника, що у свою чергу перешкоджає настанню вагітності.</a:t>
            </a:r>
          </a:p>
          <a:p>
            <a:r>
              <a:rPr lang="uk-UA" dirty="0" smtClean="0"/>
              <a:t>Оптимально було б щодо підбору контрацептивних засобів радитися з лікарем ще до початку статевого життя.</a:t>
            </a:r>
          </a:p>
        </p:txBody>
      </p:sp>
    </p:spTree>
    <p:extLst>
      <p:ext uri="{BB962C8B-B14F-4D97-AF65-F5344CB8AC3E}">
        <p14:creationId xmlns:p14="http://schemas.microsoft.com/office/powerpoint/2010/main" val="35067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424728.vk.me/v424728570/3b17/UQAptK7Uk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28" y="1412776"/>
            <a:ext cx="4327128" cy="48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37948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Механічні контрацептиви — створюють певний бар'єр між яйцеклітиною і сперматозоїдами. Жіночі контрацептиви — різні металеві й пластмасові ковпачки і гумові діафрагми, спіралі, чоловічі — презервативи. Чоловічі механічні контрацеп­тиви на сьогодні найбільше користуються попитом, жіночі ж залишаються менш затребуваними, і на те є свої причини. По-перше, тут усе залежить від особистої сприйнятливості до сторонніх тіл, по-друге, часто ковпачки та спіралі не забезпе­чують належної безпеки.</a:t>
            </a:r>
            <a:endParaRPr lang="uk-UA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972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 Презентація з біології на тему: «Досягнення ембріотехнології. Методи контрацепції»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КраВА</dc:creator>
  <cp:lastModifiedBy>КраВА</cp:lastModifiedBy>
  <cp:revision>6</cp:revision>
  <dcterms:created xsi:type="dcterms:W3CDTF">2014-01-19T16:19:59Z</dcterms:created>
  <dcterms:modified xsi:type="dcterms:W3CDTF">2014-01-19T17:20:57Z</dcterms:modified>
</cp:coreProperties>
</file>