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3" r:id="rId4"/>
    <p:sldId id="257" r:id="rId5"/>
    <p:sldId id="261" r:id="rId6"/>
    <p:sldId id="260" r:id="rId7"/>
    <p:sldId id="259" r:id="rId8"/>
    <p:sldId id="262" r:id="rId9"/>
    <p:sldId id="266" r:id="rId10"/>
    <p:sldId id="267" r:id="rId11"/>
    <p:sldId id="265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CC99"/>
    <a:srgbClr val="3333FF"/>
    <a:srgbClr val="CCFFFF"/>
    <a:srgbClr val="00FFFF"/>
    <a:srgbClr val="00B050"/>
    <a:srgbClr val="FF9900"/>
    <a:srgbClr val="FFCC00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357166"/>
            <a:ext cx="4100498" cy="1077218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Ге́нр</a:t>
            </a: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vi-VN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Ру́дольф Герц 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vi-V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Німецький фізик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29190" y="2357430"/>
            <a:ext cx="4071966" cy="1285884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Підготували: Свириденко Маргарита та </a:t>
            </a:r>
            <a:r>
              <a:rPr kumimoji="0" lang="uk-UA" sz="2400" i="0" u="none" strike="noStrike" kern="1200" cap="none" spc="0" normalizeH="0" baseline="0" noProof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Васюкова</a:t>
            </a:r>
            <a:r>
              <a:rPr kumimoji="0" lang="uk-UA" sz="2400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Олена</a:t>
            </a:r>
            <a:endParaRPr kumimoji="0" lang="ru-RU" sz="2400" i="0" u="none" strike="noStrike" kern="1200" cap="none" spc="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463px-Heinrich_Her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318058" cy="6143668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7072362" cy="5857916"/>
          </a:xfrm>
          <a:solidFill>
            <a:srgbClr val="FFCC99">
              <a:alpha val="54902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/>
              <a:t>Щоб уловлювати випромінюються хвилі , Герц придумав найпростіший резонатор - дротове незамкнуте кільце або прямокутну незамкнуту рамку з такими ж , як у « передавача » латунними кульками на кінцях і регульованим іскровим проміжком .</a:t>
            </a:r>
            <a:br>
              <a:rPr lang="uk-UA" sz="1600" dirty="0" smtClean="0"/>
            </a:br>
            <a:r>
              <a:rPr lang="uk-UA" sz="1600" dirty="0" smtClean="0"/>
              <a:t>Завдяки своїм дослідам Герц прийшов до наступних висновків: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    1 . Хвилі Максвелла « синхронні » ( справедливість теорії Максвелла , що швидкість поширення радіохвиль дорівнює швидкості світла) ;</a:t>
            </a:r>
            <a:br>
              <a:rPr lang="uk-UA" sz="1600" dirty="0" smtClean="0"/>
            </a:br>
            <a:r>
              <a:rPr lang="uk-UA" sz="1600" dirty="0" smtClean="0"/>
              <a:t>    2 . Можна передавати енергію електричного і магнітного поля без проводів.</a:t>
            </a:r>
            <a:br>
              <a:rPr lang="uk-UA" sz="1600" dirty="0" smtClean="0"/>
            </a:br>
            <a:r>
              <a:rPr lang="uk-UA" sz="1600" dirty="0" smtClean="0"/>
              <a:t>У 1887 по завершенні дослідів вийшла перша стаття Герца « Про дуже швидких електричних коливаннях » , а в 1888 - ще більш фундаментальна робота « Про електродинамічних хвилях у повітрі і їх відображенні ».</a:t>
            </a:r>
            <a:br>
              <a:rPr lang="uk-UA" sz="1600" dirty="0" smtClean="0"/>
            </a:br>
            <a:r>
              <a:rPr lang="uk-UA" sz="1600" dirty="0" smtClean="0"/>
              <a:t>Герц вважав , що його відкриття були практичніше </a:t>
            </a:r>
            <a:r>
              <a:rPr lang="uk-UA" sz="1600" dirty="0" err="1" smtClean="0"/>
              <a:t>максвелловскую</a:t>
            </a:r>
            <a:r>
              <a:rPr lang="uk-UA" sz="1600" dirty="0" smtClean="0"/>
              <a:t> : «Це абсолютно марно. Це тільки експеримент , який доводить , що маестро Максвелл був правий . Ми </a:t>
            </a:r>
            <a:r>
              <a:rPr lang="uk-UA" sz="1600" dirty="0" err="1" smtClean="0"/>
              <a:t>всього-навсього</a:t>
            </a:r>
            <a:r>
              <a:rPr lang="uk-UA" sz="1600" dirty="0" smtClean="0"/>
              <a:t> маємо таємничі електромагнітні хвилі , які не можемо бачити оком , але вони є ». «І що ж далі? » - Запитав його один із студентів. Герц знизав плечима , він був скромна людина , без претензій і амбіцій : «Я припускаю - нічого ».</a:t>
            </a:r>
            <a:br>
              <a:rPr lang="uk-UA" sz="1600" dirty="0" smtClean="0"/>
            </a:br>
            <a:r>
              <a:rPr lang="uk-UA" sz="1600" dirty="0" smtClean="0"/>
              <a:t>Але навіть на теоретичному рівні досягнення Герца були відразу відзначені вченими як початок нової « електричної ери» 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7072362" cy="523220"/>
          </a:xfrm>
          <a:prstGeom prst="rect">
            <a:avLst/>
          </a:prstGeom>
          <a:solidFill>
            <a:srgbClr val="FFCC99">
              <a:alpha val="47843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800" dirty="0" smtClean="0"/>
              <a:t>Радіоприймач Герца ( іскровий )</a:t>
            </a:r>
            <a:endParaRPr lang="ru-RU" sz="2800" dirty="0"/>
          </a:p>
        </p:txBody>
      </p:sp>
      <p:pic>
        <p:nvPicPr>
          <p:cNvPr id="5" name="Рисунок 4" descr="619px-Philco_cathedral_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714356"/>
            <a:ext cx="1621403" cy="157163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Рисунок 5" descr="717px-Ra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428868"/>
            <a:ext cx="1651637" cy="13821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 descr="800px-Schaub-Lorenz_Goldsuper_Stereo_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3929066"/>
            <a:ext cx="1619261" cy="12144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 descr="800px-Радиоприемник_Топаз-2_внутр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5286388"/>
            <a:ext cx="1666887" cy="12501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1214446"/>
          </a:xfrm>
          <a:solidFill>
            <a:srgbClr val="CCFFFF">
              <a:alpha val="60392"/>
            </a:srgbClr>
          </a:solidFill>
          <a:ln>
            <a:solidFill>
              <a:srgbClr val="3333FF"/>
            </a:solidFill>
          </a:ln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3333FF"/>
                </a:solidFill>
              </a:rPr>
              <a:t>У 1892 році у Герца була </a:t>
            </a:r>
            <a:r>
              <a:rPr lang="uk-UA" sz="1800" dirty="0" err="1" smtClean="0">
                <a:solidFill>
                  <a:srgbClr val="3333FF"/>
                </a:solidFill>
              </a:rPr>
              <a:t>діагностована</a:t>
            </a:r>
            <a:r>
              <a:rPr lang="uk-UA" sz="1800" dirty="0" smtClean="0">
                <a:solidFill>
                  <a:srgbClr val="3333FF"/>
                </a:solidFill>
              </a:rPr>
              <a:t> інфекція ( після серйозної мігрені) . Його кілька разів прооперували , щоб вилікувати хворобу , але марно. Він помер від зараження крові у віці 36 років в Бонні. Похований у Гамбурзі на кладовищі </a:t>
            </a:r>
            <a:r>
              <a:rPr lang="uk-UA" sz="1800" dirty="0" err="1" smtClean="0">
                <a:solidFill>
                  <a:srgbClr val="3333FF"/>
                </a:solidFill>
              </a:rPr>
              <a:t>Ольсдорф</a:t>
            </a:r>
            <a:r>
              <a:rPr lang="uk-UA" sz="1800" dirty="0" smtClean="0">
                <a:solidFill>
                  <a:srgbClr val="3333FF"/>
                </a:solidFill>
              </a:rPr>
              <a:t> .</a:t>
            </a:r>
            <a:endParaRPr lang="ru-RU" sz="1800" dirty="0">
              <a:solidFill>
                <a:srgbClr val="3333FF"/>
              </a:solidFill>
            </a:endParaRPr>
          </a:p>
        </p:txBody>
      </p:sp>
      <p:pic>
        <p:nvPicPr>
          <p:cNvPr id="4" name="Рисунок 3" descr="774px-Hamburg_Friedhof_Ohlsdorf_Heinrich_Rudolf_Hertz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3686201" cy="285752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786454"/>
            <a:ext cx="8858312" cy="923330"/>
          </a:xfrm>
          <a:prstGeom prst="rect">
            <a:avLst/>
          </a:prstGeom>
          <a:solidFill>
            <a:srgbClr val="CCFFFF">
              <a:alpha val="34118"/>
            </a:srgbClr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3333FF"/>
                </a:solidFill>
              </a:rPr>
              <a:t>Хоча Герц був лютеранин і навряд чи вважав себе євреєм , його портрет був знятий нацистами з почесного місця в міській ратуші Гамбурга , оскільки він «частково єврейського походження».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4500594" cy="3693319"/>
          </a:xfrm>
          <a:prstGeom prst="rect">
            <a:avLst/>
          </a:prstGeom>
          <a:solidFill>
            <a:srgbClr val="CCFFFF">
              <a:alpha val="38824"/>
            </a:srgbClr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3333FF"/>
                </a:solidFill>
              </a:rPr>
              <a:t>Його дружина Елізабет Герц (у дівоцтві Елізабет </a:t>
            </a:r>
            <a:r>
              <a:rPr lang="uk-UA" dirty="0" err="1" smtClean="0">
                <a:solidFill>
                  <a:srgbClr val="3333FF"/>
                </a:solidFill>
              </a:rPr>
              <a:t>Долль</a:t>
            </a:r>
            <a:r>
              <a:rPr lang="uk-UA" dirty="0" smtClean="0">
                <a:solidFill>
                  <a:srgbClr val="3333FF"/>
                </a:solidFill>
              </a:rPr>
              <a:t> ) заміж більше не виходила. Герц залишив двох дочок , </a:t>
            </a:r>
            <a:r>
              <a:rPr lang="uk-UA" dirty="0" err="1" smtClean="0">
                <a:solidFill>
                  <a:srgbClr val="3333FF"/>
                </a:solidFill>
              </a:rPr>
              <a:t>Джоану</a:t>
            </a:r>
            <a:r>
              <a:rPr lang="uk-UA" dirty="0" smtClean="0">
                <a:solidFill>
                  <a:srgbClr val="3333FF"/>
                </a:solidFill>
              </a:rPr>
              <a:t> і Матильду . Всі троє в 1930 -і роки , після приходу Гітлера до влади , емігрували до Англії. У 1960 </a:t>
            </a:r>
            <a:r>
              <a:rPr lang="uk-UA" dirty="0" err="1" smtClean="0">
                <a:solidFill>
                  <a:srgbClr val="3333FF"/>
                </a:solidFill>
              </a:rPr>
              <a:t>-ті</a:t>
            </a:r>
            <a:r>
              <a:rPr lang="uk-UA" dirty="0" smtClean="0">
                <a:solidFill>
                  <a:srgbClr val="3333FF"/>
                </a:solidFill>
              </a:rPr>
              <a:t> роки Чарльз </a:t>
            </a:r>
            <a:r>
              <a:rPr lang="uk-UA" dirty="0" err="1" smtClean="0">
                <a:solidFill>
                  <a:srgbClr val="3333FF"/>
                </a:solidFill>
              </a:rPr>
              <a:t>Зюскінд</a:t>
            </a:r>
            <a:r>
              <a:rPr lang="uk-UA" dirty="0" smtClean="0">
                <a:solidFill>
                  <a:srgbClr val="3333FF"/>
                </a:solidFill>
              </a:rPr>
              <a:t> взяв у </a:t>
            </a:r>
            <a:r>
              <a:rPr lang="uk-UA" dirty="0" err="1" smtClean="0">
                <a:solidFill>
                  <a:srgbClr val="3333FF"/>
                </a:solidFill>
              </a:rPr>
              <a:t>Матільди</a:t>
            </a:r>
            <a:r>
              <a:rPr lang="uk-UA" dirty="0" smtClean="0">
                <a:solidFill>
                  <a:srgbClr val="3333FF"/>
                </a:solidFill>
              </a:rPr>
              <a:t> інтерв'ю , яке потім опублікував у книзі про Генріха Герці . Згідно книзі </a:t>
            </a:r>
            <a:r>
              <a:rPr lang="uk-UA" dirty="0" err="1" smtClean="0">
                <a:solidFill>
                  <a:srgbClr val="3333FF"/>
                </a:solidFill>
              </a:rPr>
              <a:t>Зюскінда</a:t>
            </a:r>
            <a:r>
              <a:rPr lang="uk-UA" dirty="0" smtClean="0">
                <a:solidFill>
                  <a:srgbClr val="3333FF"/>
                </a:solidFill>
              </a:rPr>
              <a:t> , дочки Герца в шлюбі не перебували , тому нащадків у нього не залишилося. Матильда Кармен Герц (1891-1975) , якій було всього три роки , коли помер її батько , стала відомим психологом.</a:t>
            </a:r>
            <a:endParaRPr 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643470" cy="6500858"/>
          </a:xfrm>
          <a:solidFill>
            <a:srgbClr val="FFCC99">
              <a:alpha val="40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1800" dirty="0" smtClean="0"/>
              <a:t>Племінник Г. Герца - </a:t>
            </a:r>
            <a:r>
              <a:rPr lang="uk-UA" sz="1800" i="1" dirty="0" smtClean="0">
                <a:solidFill>
                  <a:srgbClr val="3333FF"/>
                </a:solidFill>
              </a:rPr>
              <a:t>Густав Людвіг Герц </a:t>
            </a:r>
            <a:r>
              <a:rPr lang="uk-UA" sz="1800" dirty="0" smtClean="0"/>
              <a:t>- став відомим фізиком і лауреатом </a:t>
            </a:r>
            <a:r>
              <a:rPr lang="uk-UA" sz="1800" i="1" dirty="0" smtClean="0">
                <a:solidFill>
                  <a:srgbClr val="3333FF"/>
                </a:solidFill>
              </a:rPr>
              <a:t>Нобелівської премії </a:t>
            </a:r>
            <a:r>
              <a:rPr lang="uk-UA" sz="1800" dirty="0" smtClean="0"/>
              <a:t>, а син останнього - Карл </a:t>
            </a:r>
            <a:r>
              <a:rPr lang="uk-UA" sz="1800" dirty="0" err="1" smtClean="0"/>
              <a:t>Хельмут</a:t>
            </a:r>
            <a:r>
              <a:rPr lang="uk-UA" sz="1800" dirty="0" smtClean="0"/>
              <a:t> Герц - творцем медичної </a:t>
            </a:r>
            <a:r>
              <a:rPr lang="uk-UA" sz="1800" dirty="0" err="1" smtClean="0"/>
              <a:t>сонографії</a:t>
            </a:r>
            <a:r>
              <a:rPr lang="uk-UA" sz="1800" dirty="0" smtClean="0"/>
              <a:t> 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18 грудня 1897 один з винахідників радіо - Олександр Попов - передав за допомогою телеграфного апарата , приєднаного до приладу , слова «Генріх Герц » ​​, які є одними з перших переданих по радіо.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На честь Герца назвали </a:t>
            </a:r>
            <a:r>
              <a:rPr lang="uk-UA" sz="1800" i="1" dirty="0" smtClean="0">
                <a:solidFill>
                  <a:srgbClr val="3333FF"/>
                </a:solidFill>
              </a:rPr>
              <a:t>кратер</a:t>
            </a:r>
            <a:r>
              <a:rPr lang="uk-UA" sz="1800" dirty="0" smtClean="0"/>
              <a:t> , який знаходиться на сході зворотного боку Місяця. У Нижньому Новгороді , Росія , на честь Герца названий міський ринок радіоелектроніки. Міська </a:t>
            </a:r>
            <a:r>
              <a:rPr lang="uk-UA" sz="1800" dirty="0" err="1" smtClean="0"/>
              <a:t>теле-</a:t>
            </a:r>
            <a:r>
              <a:rPr lang="uk-UA" sz="1800" dirty="0" smtClean="0"/>
              <a:t> </a:t>
            </a:r>
            <a:r>
              <a:rPr lang="uk-UA" sz="1800" dirty="0" err="1" smtClean="0"/>
              <a:t>радіокомунікаційна</a:t>
            </a:r>
            <a:r>
              <a:rPr lang="uk-UA" sz="1800" dirty="0" smtClean="0"/>
              <a:t> вежа в Гамбурзі названа на честь знаменитого уродженця міста .</a:t>
            </a:r>
          </a:p>
          <a:p>
            <a:endParaRPr lang="ru-RU" sz="1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643050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File:Gustav Her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2070980" cy="29289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Рисунок 7" descr="Nobel_Prize_Me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643182"/>
            <a:ext cx="2246698" cy="11430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148" name="Picture 4" descr="File:Hertz lunar crater L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43380"/>
            <a:ext cx="2476488" cy="24764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Содержимое 3" descr="494px-DBP_100._Geburtstag_Heinrich_Hertz_10_Pfennig_19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470432" cy="1785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4357718" cy="6215106"/>
          </a:xfrm>
          <a:solidFill>
            <a:srgbClr val="92D050">
              <a:alpha val="43922"/>
            </a:srgbClr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9800" dirty="0" smtClean="0"/>
              <a:t>У 1889 </a:t>
            </a:r>
            <a:r>
              <a:rPr lang="ru-RU" sz="9800" dirty="0" err="1" smtClean="0"/>
              <a:t>Італійське</a:t>
            </a:r>
            <a:r>
              <a:rPr lang="ru-RU" sz="9800" dirty="0" smtClean="0"/>
              <a:t> </a:t>
            </a:r>
            <a:r>
              <a:rPr lang="ru-RU" sz="9800" dirty="0" err="1" smtClean="0"/>
              <a:t>суспільство</a:t>
            </a:r>
            <a:r>
              <a:rPr lang="ru-RU" sz="9800" dirty="0" smtClean="0"/>
              <a:t> наук в </a:t>
            </a:r>
            <a:r>
              <a:rPr lang="ru-RU" sz="9800" dirty="0" err="1" smtClean="0"/>
              <a:t>Неаполі</a:t>
            </a:r>
            <a:r>
              <a:rPr lang="ru-RU" sz="9800" dirty="0" smtClean="0"/>
              <a:t> нагородило </a:t>
            </a:r>
            <a:r>
              <a:rPr lang="ru-RU" sz="9800" dirty="0" err="1" smtClean="0"/>
              <a:t>його</a:t>
            </a:r>
            <a:r>
              <a:rPr lang="ru-RU" sz="9800" dirty="0" smtClean="0"/>
              <a:t> </a:t>
            </a:r>
            <a:r>
              <a:rPr lang="ru-RU" sz="9800" dirty="0" err="1" smtClean="0"/>
              <a:t>медаллю</a:t>
            </a:r>
            <a:r>
              <a:rPr lang="ru-RU" sz="9800" dirty="0" smtClean="0"/>
              <a:t> </a:t>
            </a:r>
            <a:r>
              <a:rPr lang="ru-RU" sz="9800" dirty="0" err="1" smtClean="0"/>
              <a:t>імені</a:t>
            </a:r>
            <a:r>
              <a:rPr lang="ru-RU" sz="9800" dirty="0" smtClean="0"/>
              <a:t> </a:t>
            </a:r>
            <a:r>
              <a:rPr lang="ru-RU" sz="9800" dirty="0" err="1" smtClean="0"/>
              <a:t>Маттеучі</a:t>
            </a:r>
            <a:r>
              <a:rPr lang="ru-RU" sz="9800" dirty="0" smtClean="0"/>
              <a:t>, </a:t>
            </a:r>
            <a:r>
              <a:rPr lang="ru-RU" sz="9800" dirty="0" err="1" smtClean="0"/>
              <a:t>Паризька</a:t>
            </a:r>
            <a:r>
              <a:rPr lang="ru-RU" sz="9800" dirty="0" smtClean="0"/>
              <a:t> </a:t>
            </a:r>
            <a:r>
              <a:rPr lang="ru-RU" sz="9800" dirty="0" err="1" smtClean="0"/>
              <a:t>академія</a:t>
            </a:r>
            <a:r>
              <a:rPr lang="ru-RU" sz="9800" dirty="0" smtClean="0"/>
              <a:t> наук - </a:t>
            </a:r>
            <a:r>
              <a:rPr lang="ru-RU" sz="9800" dirty="0" err="1" smtClean="0"/>
              <a:t>премією</a:t>
            </a:r>
            <a:r>
              <a:rPr lang="ru-RU" sz="9800" dirty="0" smtClean="0"/>
              <a:t> </a:t>
            </a:r>
            <a:r>
              <a:rPr lang="ru-RU" sz="9800" dirty="0" err="1" smtClean="0"/>
              <a:t>Лаказ</a:t>
            </a:r>
            <a:r>
              <a:rPr lang="ru-RU" sz="9800" dirty="0" smtClean="0"/>
              <a:t>, а </a:t>
            </a:r>
            <a:r>
              <a:rPr lang="ru-RU" sz="9800" dirty="0" err="1" smtClean="0"/>
              <a:t>Віденська</a:t>
            </a:r>
            <a:r>
              <a:rPr lang="ru-RU" sz="9800" dirty="0" smtClean="0"/>
              <a:t> </a:t>
            </a:r>
            <a:r>
              <a:rPr lang="ru-RU" sz="9800" dirty="0" err="1" smtClean="0"/>
              <a:t>імператорська</a:t>
            </a:r>
            <a:r>
              <a:rPr lang="ru-RU" sz="9800" dirty="0" smtClean="0"/>
              <a:t> </a:t>
            </a:r>
            <a:r>
              <a:rPr lang="ru-RU" sz="9800" dirty="0" err="1" smtClean="0"/>
              <a:t>академія</a:t>
            </a:r>
            <a:r>
              <a:rPr lang="ru-RU" sz="9800" dirty="0" smtClean="0"/>
              <a:t> - </a:t>
            </a:r>
            <a:r>
              <a:rPr lang="ru-RU" sz="9800" dirty="0" err="1" smtClean="0"/>
              <a:t>премією</a:t>
            </a:r>
            <a:r>
              <a:rPr lang="ru-RU" sz="9800" dirty="0" smtClean="0"/>
              <a:t> </a:t>
            </a:r>
            <a:r>
              <a:rPr lang="ru-RU" sz="9800" dirty="0" err="1" smtClean="0"/>
              <a:t>Баумгартнера</a:t>
            </a:r>
            <a:r>
              <a:rPr lang="ru-RU" sz="9800" dirty="0" smtClean="0"/>
              <a:t>. Через </a:t>
            </a:r>
            <a:r>
              <a:rPr lang="ru-RU" sz="9800" dirty="0" err="1" smtClean="0"/>
              <a:t>рік</a:t>
            </a:r>
            <a:r>
              <a:rPr lang="ru-RU" sz="9800" dirty="0" smtClean="0"/>
              <a:t> </a:t>
            </a:r>
            <a:r>
              <a:rPr lang="ru-RU" sz="9800" dirty="0" err="1" smtClean="0"/>
              <a:t>Лондонське</a:t>
            </a:r>
            <a:r>
              <a:rPr lang="ru-RU" sz="9800" dirty="0" smtClean="0"/>
              <a:t> </a:t>
            </a:r>
            <a:r>
              <a:rPr lang="ru-RU" sz="9800" dirty="0" err="1" smtClean="0"/>
              <a:t>королівське</a:t>
            </a:r>
            <a:r>
              <a:rPr lang="ru-RU" sz="9800" dirty="0" smtClean="0"/>
              <a:t> </a:t>
            </a:r>
            <a:r>
              <a:rPr lang="ru-RU" sz="9800" dirty="0" err="1" smtClean="0"/>
              <a:t>товариство</a:t>
            </a:r>
            <a:r>
              <a:rPr lang="ru-RU" sz="9800" dirty="0" smtClean="0"/>
              <a:t> </a:t>
            </a:r>
            <a:r>
              <a:rPr lang="ru-RU" sz="9800" dirty="0" err="1" smtClean="0"/>
              <a:t>нагороджує</a:t>
            </a:r>
            <a:r>
              <a:rPr lang="ru-RU" sz="9800" dirty="0" smtClean="0"/>
              <a:t> Герца </a:t>
            </a:r>
            <a:r>
              <a:rPr lang="ru-RU" sz="9800" dirty="0" err="1" smtClean="0"/>
              <a:t>медаллю</a:t>
            </a:r>
            <a:r>
              <a:rPr lang="ru-RU" sz="9800" dirty="0" smtClean="0"/>
              <a:t> </a:t>
            </a:r>
            <a:r>
              <a:rPr lang="ru-RU" sz="9800" dirty="0" err="1" smtClean="0"/>
              <a:t>Румфорда</a:t>
            </a:r>
            <a:r>
              <a:rPr lang="ru-RU" sz="9800" dirty="0" smtClean="0"/>
              <a:t>, а в 1891 </a:t>
            </a:r>
            <a:r>
              <a:rPr lang="ru-RU" sz="9800" dirty="0" err="1" smtClean="0"/>
              <a:t>Королівська</a:t>
            </a:r>
            <a:r>
              <a:rPr lang="ru-RU" sz="9800" dirty="0" smtClean="0"/>
              <a:t> </a:t>
            </a:r>
            <a:r>
              <a:rPr lang="ru-RU" sz="9800" dirty="0" err="1" smtClean="0"/>
              <a:t>академія</a:t>
            </a:r>
            <a:r>
              <a:rPr lang="ru-RU" sz="9800" dirty="0" smtClean="0"/>
              <a:t> в </a:t>
            </a:r>
            <a:r>
              <a:rPr lang="ru-RU" sz="9800" dirty="0" err="1" smtClean="0"/>
              <a:t>Турині</a:t>
            </a:r>
            <a:r>
              <a:rPr lang="ru-RU" sz="9800" dirty="0" smtClean="0"/>
              <a:t> - </a:t>
            </a:r>
            <a:r>
              <a:rPr lang="ru-RU" sz="9800" dirty="0" err="1" smtClean="0"/>
              <a:t>премією</a:t>
            </a:r>
            <a:r>
              <a:rPr lang="ru-RU" sz="9800" dirty="0" smtClean="0"/>
              <a:t> </a:t>
            </a:r>
            <a:r>
              <a:rPr lang="ru-RU" sz="9800" dirty="0" err="1" smtClean="0"/>
              <a:t>Бресса</a:t>
            </a:r>
            <a:r>
              <a:rPr lang="ru-RU" sz="9800" dirty="0" smtClean="0"/>
              <a:t>. </a:t>
            </a:r>
            <a:r>
              <a:rPr lang="ru-RU" sz="9800" dirty="0" err="1" smtClean="0"/>
              <a:t>Прусський</a:t>
            </a:r>
            <a:r>
              <a:rPr lang="ru-RU" sz="9800" dirty="0" smtClean="0"/>
              <a:t> уряд </a:t>
            </a:r>
            <a:r>
              <a:rPr lang="ru-RU" sz="9800" dirty="0" err="1" smtClean="0"/>
              <a:t>нагороджує</a:t>
            </a:r>
            <a:r>
              <a:rPr lang="ru-RU" sz="9800" dirty="0" smtClean="0"/>
              <a:t> </a:t>
            </a:r>
            <a:r>
              <a:rPr lang="ru-RU" sz="9800" dirty="0" err="1" smtClean="0"/>
              <a:t>його</a:t>
            </a:r>
            <a:r>
              <a:rPr lang="ru-RU" sz="9800" dirty="0" smtClean="0"/>
              <a:t> орденом </a:t>
            </a:r>
            <a:r>
              <a:rPr lang="ru-RU" sz="9800" dirty="0" err="1" smtClean="0"/>
              <a:t>Корони</a:t>
            </a:r>
            <a:r>
              <a:rPr lang="ru-RU" sz="9800" dirty="0" smtClean="0"/>
              <a:t>. </a:t>
            </a:r>
            <a:r>
              <a:rPr lang="ru-RU" sz="9800" dirty="0" err="1" smtClean="0"/>
              <a:t>Крім</a:t>
            </a:r>
            <a:r>
              <a:rPr lang="ru-RU" sz="9800" dirty="0" smtClean="0"/>
              <a:t> того, Герц </a:t>
            </a:r>
            <a:r>
              <a:rPr lang="ru-RU" sz="9800" dirty="0" err="1" smtClean="0"/>
              <a:t>був</a:t>
            </a:r>
            <a:r>
              <a:rPr lang="ru-RU" sz="9800" dirty="0" smtClean="0"/>
              <a:t> </a:t>
            </a:r>
            <a:r>
              <a:rPr lang="ru-RU" sz="9800" dirty="0" err="1" smtClean="0"/>
              <a:t>удостоєний</a:t>
            </a:r>
            <a:r>
              <a:rPr lang="ru-RU" sz="9800" dirty="0" smtClean="0"/>
              <a:t> </a:t>
            </a:r>
            <a:r>
              <a:rPr lang="ru-RU" sz="9800" dirty="0" err="1" smtClean="0"/>
              <a:t>японського</a:t>
            </a:r>
            <a:r>
              <a:rPr lang="ru-RU" sz="9800" dirty="0" smtClean="0"/>
              <a:t> </a:t>
            </a:r>
            <a:r>
              <a:rPr lang="ru-RU" sz="9800" i="1" dirty="0" smtClean="0">
                <a:solidFill>
                  <a:srgbClr val="3333FF"/>
                </a:solidFill>
              </a:rPr>
              <a:t>ордена Священного </a:t>
            </a:r>
            <a:r>
              <a:rPr lang="ru-RU" sz="9800" i="1" dirty="0" err="1" smtClean="0">
                <a:solidFill>
                  <a:srgbClr val="3333FF"/>
                </a:solidFill>
              </a:rPr>
              <a:t>скарби</a:t>
            </a:r>
            <a:r>
              <a:rPr lang="ru-RU" sz="9800" i="1" dirty="0" smtClean="0">
                <a:solidFill>
                  <a:srgbClr val="3333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Sacred_Treasure_S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57628"/>
            <a:ext cx="2571768" cy="25820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800px-Heinrich_Hertz_Deutsche-200-1K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214554"/>
            <a:ext cx="2495132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Autograph_of_Heinrich_Hert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85728"/>
            <a:ext cx="3571900" cy="1768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143536" cy="1082660"/>
          </a:xfrm>
          <a:solidFill>
            <a:schemeClr val="tx2">
              <a:lumMod val="60000"/>
              <a:lumOff val="40000"/>
              <a:alpha val="54118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іографія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143536" cy="4143404"/>
          </a:xfrm>
          <a:solidFill>
            <a:schemeClr val="tx2">
              <a:lumMod val="60000"/>
              <a:lumOff val="40000"/>
              <a:alpha val="65098"/>
            </a:schemeClr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r>
              <a:rPr lang="vi-VN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е́нріх Рудольф Герц (</a:t>
            </a:r>
            <a:r>
              <a:rPr lang="en-US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22 </a:t>
            </a:r>
            <a:r>
              <a:rPr lang="vi-VN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лютого 1857 року — † 1 січня 1894 року) — німецький вчений.</a:t>
            </a:r>
          </a:p>
          <a:p>
            <a:r>
              <a:rPr lang="vi-VN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Перший отримав електромагнітні хвилі, існування яких теоретично передбачено Максвеллом</a:t>
            </a:r>
            <a:r>
              <a:rPr lang="ru-RU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vi-VN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Дослідження властивостей електромагнітних хвиль, проведені Герцом, показали, що ці хвилі підлягають тим самим законам, що й світлові. Цим відкриттям підтверджено електромагнітну теорію</a:t>
            </a:r>
            <a:r>
              <a:rPr lang="ru-RU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vi-VN" b="1" i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світла.</a:t>
            </a:r>
            <a:endParaRPr lang="ru-RU" b="1" i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220px-Electromagneticwave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876"/>
            <a:ext cx="3143272" cy="31289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6000768"/>
            <a:ext cx="5143536" cy="584775"/>
          </a:xfrm>
          <a:prstGeom prst="rect">
            <a:avLst/>
          </a:prstGeom>
          <a:solidFill>
            <a:schemeClr val="tx2">
              <a:lumMod val="60000"/>
              <a:lumOff val="40000"/>
              <a:alpha val="6902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Періодична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зміна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електричної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магнітної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компоненти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електромагній</a:t>
            </a:r>
            <a:r>
              <a:rPr lang="ru-RU" sz="1600" b="1" i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хвилі</a:t>
            </a:r>
            <a:endParaRPr lang="ru-RU" sz="1600" b="1" i="1" dirty="0">
              <a:ln w="12700">
                <a:solidFill>
                  <a:srgbClr val="3333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10_faktov_o_izobritatelyah_i_izobreteniyah_gd_readmas.ru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52"/>
            <a:ext cx="3120066" cy="31408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2852"/>
            <a:ext cx="8572560" cy="1500198"/>
          </a:xfrm>
          <a:solidFill>
            <a:schemeClr val="bg1">
              <a:alpha val="34118"/>
            </a:schemeClr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Генріх</a:t>
            </a:r>
            <a:r>
              <a:rPr lang="ru-RU" dirty="0" smtClean="0"/>
              <a:t> Рудольф Герц </a:t>
            </a:r>
            <a:r>
              <a:rPr lang="ru-RU" dirty="0" err="1" smtClean="0"/>
              <a:t>народився</a:t>
            </a:r>
            <a:r>
              <a:rPr lang="ru-RU" dirty="0" smtClean="0"/>
              <a:t> 22 лютого1857 року в </a:t>
            </a:r>
            <a:r>
              <a:rPr lang="ru-RU" dirty="0" err="1" smtClean="0"/>
              <a:t>родині</a:t>
            </a:r>
            <a:r>
              <a:rPr lang="ru-RU" dirty="0" smtClean="0"/>
              <a:t> адвоката,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став сенатором. У </a:t>
            </a:r>
            <a:r>
              <a:rPr lang="ru-RU" dirty="0" err="1" smtClean="0"/>
              <a:t>дитинстві</a:t>
            </a:r>
            <a:r>
              <a:rPr lang="ru-RU" dirty="0" smtClean="0"/>
              <a:t> </a:t>
            </a:r>
            <a:r>
              <a:rPr lang="ru-RU" dirty="0" err="1" smtClean="0"/>
              <a:t>Генріх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слабким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хворобливим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85926"/>
            <a:ext cx="5286412" cy="1938992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000" dirty="0" smtClean="0"/>
              <a:t>Закінчив </a:t>
            </a:r>
            <a:r>
              <a:rPr lang="uk-UA" sz="2000" i="1" dirty="0" smtClean="0">
                <a:solidFill>
                  <a:srgbClr val="3333FF"/>
                </a:solidFill>
              </a:rPr>
              <a:t>Берлінський університет </a:t>
            </a:r>
            <a:r>
              <a:rPr lang="uk-UA" sz="2000" dirty="0" smtClean="0"/>
              <a:t>, де його вчителями були </a:t>
            </a:r>
            <a:r>
              <a:rPr lang="uk-UA" sz="2000" i="1" dirty="0" smtClean="0">
                <a:solidFill>
                  <a:srgbClr val="3333FF"/>
                </a:solidFill>
              </a:rPr>
              <a:t>Герман фон </a:t>
            </a:r>
            <a:r>
              <a:rPr lang="uk-UA" sz="2000" i="1" dirty="0" err="1" smtClean="0">
                <a:solidFill>
                  <a:srgbClr val="3333FF"/>
                </a:solidFill>
              </a:rPr>
              <a:t>Гельмгольц</a:t>
            </a:r>
            <a:r>
              <a:rPr lang="uk-UA" sz="2000" i="1" dirty="0" smtClean="0">
                <a:solidFill>
                  <a:srgbClr val="3333FF"/>
                </a:solidFill>
              </a:rPr>
              <a:t> </a:t>
            </a:r>
            <a:r>
              <a:rPr lang="uk-UA" sz="2000" dirty="0" smtClean="0"/>
              <a:t>і </a:t>
            </a:r>
            <a:r>
              <a:rPr lang="uk-UA" sz="2000" i="1" dirty="0" smtClean="0">
                <a:solidFill>
                  <a:srgbClr val="3333FF"/>
                </a:solidFill>
              </a:rPr>
              <a:t>Густав </a:t>
            </a:r>
            <a:r>
              <a:rPr lang="uk-UA" sz="2000" i="1" dirty="0" err="1" smtClean="0">
                <a:solidFill>
                  <a:srgbClr val="3333FF"/>
                </a:solidFill>
              </a:rPr>
              <a:t>Кірхгоф</a:t>
            </a:r>
            <a:r>
              <a:rPr lang="uk-UA" sz="2000" i="1" dirty="0" smtClean="0">
                <a:solidFill>
                  <a:srgbClr val="3333FF"/>
                </a:solidFill>
              </a:rPr>
              <a:t> </a:t>
            </a:r>
            <a:r>
              <a:rPr lang="uk-UA" sz="2000" dirty="0" smtClean="0"/>
              <a:t>. З 1885 по 1889 рр. . був професором фізики </a:t>
            </a:r>
            <a:r>
              <a:rPr lang="uk-UA" sz="2000" i="1" dirty="0" smtClean="0">
                <a:solidFill>
                  <a:srgbClr val="3333FF"/>
                </a:solidFill>
              </a:rPr>
              <a:t>Університету в </a:t>
            </a:r>
            <a:r>
              <a:rPr lang="uk-UA" sz="2000" i="1" dirty="0" err="1" smtClean="0">
                <a:solidFill>
                  <a:srgbClr val="3333FF"/>
                </a:solidFill>
              </a:rPr>
              <a:t>Карлсруе</a:t>
            </a:r>
            <a:r>
              <a:rPr lang="uk-UA" sz="2000" dirty="0" smtClean="0"/>
              <a:t>. З 1889 року - професор фізики університету в Бонні.</a:t>
            </a:r>
            <a:endParaRPr lang="ru-RU" sz="2000" dirty="0"/>
          </a:p>
        </p:txBody>
      </p:sp>
      <p:pic>
        <p:nvPicPr>
          <p:cNvPr id="9" name="Рисунок 8" descr="609px-Huberlin-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85926"/>
            <a:ext cx="3086081" cy="304047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424px-Gustav_Robert_Kirchho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786190"/>
            <a:ext cx="2061042" cy="29117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 descr="Hermann_von_Helmholtz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2111707" cy="29329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 descr="Logo_KI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5643578"/>
            <a:ext cx="2476076" cy="1023941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572164" cy="3929090"/>
          </a:xfrm>
          <a:solidFill>
            <a:srgbClr val="FFFFFF">
              <a:alpha val="41961"/>
            </a:srgb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400" dirty="0" smtClean="0"/>
              <a:t>Основне досягнення – експериментальне підтвердження електромагнітної теорії світла </a:t>
            </a:r>
            <a:r>
              <a:rPr lang="uk-UA" sz="2400" i="1" dirty="0" smtClean="0">
                <a:solidFill>
                  <a:srgbClr val="3333FF"/>
                </a:solidFill>
              </a:rPr>
              <a:t>Джеймса Максвелла</a:t>
            </a:r>
            <a:r>
              <a:rPr lang="uk-UA" sz="2400" dirty="0" smtClean="0"/>
              <a:t>. Герц довів існування </a:t>
            </a:r>
            <a:r>
              <a:rPr lang="uk-UA" sz="2400" i="1" dirty="0" smtClean="0">
                <a:solidFill>
                  <a:srgbClr val="3333FF"/>
                </a:solidFill>
              </a:rPr>
              <a:t>електромагнітних хвиль</a:t>
            </a:r>
            <a:r>
              <a:rPr lang="uk-UA" sz="2400" dirty="0" smtClean="0"/>
              <a:t>. Він докладно досліджував відображення , інтерференцію , дифракцію і поляризацію електромагнітних хвиль , довів , що швидкість їх поширення збігається зі швидкістю поширення світла , і що світло являє собою не що інше , як різновид електромагнітних хвиль. </a:t>
            </a:r>
            <a:endParaRPr lang="ru-RU" sz="2400" dirty="0"/>
          </a:p>
        </p:txBody>
      </p:sp>
      <p:pic>
        <p:nvPicPr>
          <p:cNvPr id="11266" name="Picture 2" descr="James Clerk Maxwe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2071702" cy="2494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490px-VFPt_Solenoid_correct2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143248"/>
            <a:ext cx="3071834" cy="1362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8715436" cy="1938992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/>
              <a:t>Він побудував електродинаміку рухомих тіл , виходячи з гіпотези про те , що ефір захоплюється рухомими тілами. Однак його теорія електродинаміки не підтвердилася дослідами і пізніше поступилася місцем електронної теорії </a:t>
            </a:r>
            <a:r>
              <a:rPr lang="uk-UA" sz="2400" dirty="0" err="1" smtClean="0"/>
              <a:t>Хендріка</a:t>
            </a:r>
            <a:r>
              <a:rPr lang="uk-UA" sz="2400" dirty="0" smtClean="0"/>
              <a:t> Лоренца . Результати , отримані </a:t>
            </a:r>
            <a:r>
              <a:rPr lang="uk-UA" sz="2400" dirty="0" err="1" smtClean="0"/>
              <a:t>Герцем</a:t>
            </a:r>
            <a:r>
              <a:rPr lang="uk-UA" sz="2400" dirty="0" smtClean="0"/>
              <a:t> , лягли в основу розвитку радіо.</a:t>
            </a:r>
            <a:endParaRPr lang="ru-RU" sz="2400" dirty="0" smtClean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429684" cy="4214842"/>
          </a:xfrm>
          <a:solidFill>
            <a:srgbClr val="FFFF00">
              <a:alpha val="52941"/>
            </a:srgbClr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1886-87 рр. . Герц вперше спостерігав і дав опис </a:t>
            </a:r>
            <a:r>
              <a:rPr lang="uk-UA" i="1" dirty="0" smtClean="0">
                <a:solidFill>
                  <a:srgbClr val="3333FF"/>
                </a:solidFill>
              </a:rPr>
              <a:t>зовнішнього фотоефекту </a:t>
            </a:r>
            <a:r>
              <a:rPr lang="uk-UA" dirty="0" smtClean="0"/>
              <a:t>. Герц розробляв теорію резонансного контуру , вивчав властивості катодних променів , досліджував вплив ультрафіолетових променів на електричний розряд. У ряді робіт з механіки дав теорію удару пружних куль , розрахував час зіткнення і т. д. У книзі « Принципи механіки » (1894 ) дав висновок загальних теорем механіки та її математичного апарату , виходячи з єдиного принципу (принцип Герца) 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Іменем Герца з 1933 року називається одиниця вимірювання частоти Герц , яка входить в міжнародну метричну систему одиниць СІ .</a:t>
            </a:r>
            <a:endParaRPr lang="ru-RU" dirty="0"/>
          </a:p>
        </p:txBody>
      </p:sp>
      <p:pic>
        <p:nvPicPr>
          <p:cNvPr id="10242" name="Picture 2" descr="File:Photoelectric effect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2500330" cy="1799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143240" y="6072206"/>
            <a:ext cx="2467342" cy="369332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i="1" dirty="0" smtClean="0"/>
              <a:t>зовнішній фотоефект</a:t>
            </a:r>
            <a:endParaRPr lang="ru-RU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4286280" cy="5715040"/>
          </a:xfrm>
          <a:solidFill>
            <a:srgbClr val="FFFFFF">
              <a:alpha val="52941"/>
            </a:srgb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Генріх</a:t>
            </a:r>
            <a:r>
              <a:rPr lang="ru-RU" dirty="0" smtClean="0"/>
              <a:t> Рудольф Герц </a:t>
            </a:r>
            <a:r>
              <a:rPr lang="ru-RU" dirty="0" err="1" smtClean="0"/>
              <a:t>народився</a:t>
            </a:r>
            <a:r>
              <a:rPr lang="ru-RU" dirty="0" smtClean="0"/>
              <a:t> 22 лютого 1857 року в </a:t>
            </a:r>
            <a:r>
              <a:rPr lang="ru-RU" dirty="0" err="1" smtClean="0"/>
              <a:t>Гамбурзі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, адвокат </a:t>
            </a:r>
            <a:r>
              <a:rPr lang="ru-RU" dirty="0" err="1" smtClean="0"/>
              <a:t>і</a:t>
            </a:r>
            <a:r>
              <a:rPr lang="ru-RU" dirty="0" smtClean="0"/>
              <a:t> в 1887-1904 роках сенатор </a:t>
            </a:r>
            <a:r>
              <a:rPr lang="ru-RU" i="1" dirty="0" smtClean="0">
                <a:solidFill>
                  <a:srgbClr val="3333FF"/>
                </a:solidFill>
              </a:rPr>
              <a:t>Густав Фердинанд Герц </a:t>
            </a:r>
            <a:r>
              <a:rPr lang="ru-RU" dirty="0" smtClean="0"/>
              <a:t>,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ім'ям</a:t>
            </a:r>
            <a:r>
              <a:rPr lang="ru-RU" dirty="0" smtClean="0"/>
              <a:t> Давид Густав Герц у вельми </a:t>
            </a:r>
            <a:r>
              <a:rPr lang="ru-RU" dirty="0" err="1" smtClean="0"/>
              <a:t>заможній</a:t>
            </a:r>
            <a:r>
              <a:rPr lang="ru-RU" dirty="0" smtClean="0"/>
              <a:t> </a:t>
            </a:r>
            <a:r>
              <a:rPr lang="ru-RU" dirty="0" err="1" smtClean="0"/>
              <a:t>єврейській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Густав Фердинанд Герц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процвітаючим</a:t>
            </a:r>
            <a:r>
              <a:rPr lang="ru-RU" dirty="0" smtClean="0"/>
              <a:t> </a:t>
            </a:r>
            <a:r>
              <a:rPr lang="ru-RU" dirty="0" err="1" smtClean="0"/>
              <a:t>комерсантом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членом </a:t>
            </a:r>
            <a:r>
              <a:rPr lang="ru-RU" dirty="0" err="1" smtClean="0"/>
              <a:t>міської</a:t>
            </a:r>
            <a:r>
              <a:rPr lang="ru-RU" dirty="0" smtClean="0"/>
              <a:t> ради Гамбурга в 1860-1862 роках; </a:t>
            </a:r>
            <a:r>
              <a:rPr lang="ru-RU" dirty="0" err="1" smtClean="0"/>
              <a:t>мати</a:t>
            </a:r>
            <a:r>
              <a:rPr lang="ru-RU" dirty="0" smtClean="0"/>
              <a:t> - </a:t>
            </a:r>
            <a:r>
              <a:rPr lang="ru-RU" dirty="0" err="1" smtClean="0"/>
              <a:t>Бетті</a:t>
            </a:r>
            <a:r>
              <a:rPr lang="ru-RU" dirty="0" smtClean="0"/>
              <a:t> </a:t>
            </a:r>
            <a:r>
              <a:rPr lang="ru-RU" dirty="0" err="1" smtClean="0"/>
              <a:t>серпня</a:t>
            </a:r>
            <a:r>
              <a:rPr lang="ru-RU" dirty="0" smtClean="0"/>
              <a:t> Оппенгейм  </a:t>
            </a:r>
            <a:r>
              <a:rPr lang="ru-RU" dirty="0" err="1" smtClean="0"/>
              <a:t>була</a:t>
            </a:r>
            <a:r>
              <a:rPr lang="ru-RU" dirty="0" smtClean="0"/>
              <a:t> дочкою великого </a:t>
            </a:r>
            <a:r>
              <a:rPr lang="ru-RU" dirty="0" err="1" smtClean="0"/>
              <a:t>банкіра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3333FF"/>
                </a:solidFill>
              </a:rPr>
              <a:t>Соломона Оппенгейма </a:t>
            </a:r>
            <a:r>
              <a:rPr lang="ru-RU" dirty="0" err="1" smtClean="0"/>
              <a:t>з</a:t>
            </a:r>
            <a:r>
              <a:rPr lang="ru-RU" dirty="0" smtClean="0"/>
              <a:t> Кельна ,  </a:t>
            </a:r>
            <a:r>
              <a:rPr lang="ru-RU" dirty="0" err="1" smtClean="0"/>
              <a:t>засновника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діючого</a:t>
            </a:r>
            <a:r>
              <a:rPr lang="ru-RU" dirty="0" smtClean="0"/>
              <a:t> банку </a:t>
            </a:r>
            <a:r>
              <a:rPr lang="en-US" dirty="0" smtClean="0"/>
              <a:t>Sal. Oppenheim. </a:t>
            </a:r>
            <a:r>
              <a:rPr lang="ru-RU" dirty="0" smtClean="0"/>
              <a:t>І </a:t>
            </a:r>
            <a:r>
              <a:rPr lang="ru-RU" dirty="0" err="1" smtClean="0"/>
              <a:t>дід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Генріха</a:t>
            </a:r>
            <a:r>
              <a:rPr lang="ru-RU" dirty="0" smtClean="0"/>
              <a:t> Герца взяли лютеранство. </a:t>
            </a:r>
            <a:endParaRPr lang="ru-RU" dirty="0"/>
          </a:p>
        </p:txBody>
      </p:sp>
      <p:pic>
        <p:nvPicPr>
          <p:cNvPr id="9218" name="Picture 2" descr="File:Salomon Oppenheim jr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3071834" cy="3332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Рисунок 6" descr="453px-Gustav_Ferdinand_Hertz_19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290"/>
            <a:ext cx="2618612" cy="34683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928694"/>
          </a:xfrm>
          <a:solidFill>
            <a:srgbClr val="FF9900">
              <a:alpha val="50196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Метеорологія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2357454"/>
          </a:xfrm>
          <a:solidFill>
            <a:srgbClr val="FF9900">
              <a:alpha val="50196"/>
            </a:srgbClr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У Герца </a:t>
            </a:r>
            <a:r>
              <a:rPr lang="ru-RU" sz="3400" dirty="0" err="1" smtClean="0">
                <a:solidFill>
                  <a:schemeClr val="bg1"/>
                </a:solidFill>
              </a:rPr>
              <a:t>завжди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був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глибокий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інтерес</a:t>
            </a:r>
            <a:r>
              <a:rPr lang="ru-RU" sz="3400" dirty="0" smtClean="0">
                <a:solidFill>
                  <a:schemeClr val="bg1"/>
                </a:solidFill>
              </a:rPr>
              <a:t> до </a:t>
            </a:r>
            <a:r>
              <a:rPr lang="ru-RU" sz="3400" dirty="0" err="1" smtClean="0">
                <a:solidFill>
                  <a:schemeClr val="bg1"/>
                </a:solidFill>
              </a:rPr>
              <a:t>метеорології</a:t>
            </a:r>
            <a:r>
              <a:rPr lang="ru-RU" sz="3400" dirty="0" smtClean="0">
                <a:solidFill>
                  <a:schemeClr val="bg1"/>
                </a:solidFill>
              </a:rPr>
              <a:t> , </a:t>
            </a:r>
            <a:r>
              <a:rPr lang="ru-RU" sz="3400" dirty="0" err="1" smtClean="0">
                <a:solidFill>
                  <a:schemeClr val="bg1"/>
                </a:solidFill>
              </a:rPr>
              <a:t>ймовірно</a:t>
            </a:r>
            <a:r>
              <a:rPr lang="ru-RU" sz="3400" dirty="0" smtClean="0">
                <a:solidFill>
                  <a:schemeClr val="bg1"/>
                </a:solidFill>
              </a:rPr>
              <a:t> , </a:t>
            </a:r>
            <a:r>
              <a:rPr lang="ru-RU" sz="3400" dirty="0" err="1" smtClean="0">
                <a:solidFill>
                  <a:schemeClr val="bg1"/>
                </a:solidFill>
              </a:rPr>
              <a:t>набута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його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контактів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з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Вільгельмом</a:t>
            </a:r>
            <a:r>
              <a:rPr lang="ru-RU" sz="3400" dirty="0" smtClean="0">
                <a:solidFill>
                  <a:schemeClr val="bg1"/>
                </a:solidFill>
              </a:rPr>
              <a:t> фон </a:t>
            </a:r>
            <a:r>
              <a:rPr lang="ru-RU" sz="3400" dirty="0" err="1" smtClean="0">
                <a:solidFill>
                  <a:schemeClr val="bg1"/>
                </a:solidFill>
              </a:rPr>
              <a:t>Бецольда</a:t>
            </a:r>
            <a:r>
              <a:rPr lang="ru-RU" sz="3400" dirty="0" smtClean="0">
                <a:solidFill>
                  <a:schemeClr val="bg1"/>
                </a:solidFill>
              </a:rPr>
              <a:t> (</a:t>
            </a:r>
            <a:r>
              <a:rPr lang="ru-RU" sz="3400" dirty="0" err="1" smtClean="0">
                <a:solidFill>
                  <a:schemeClr val="bg1"/>
                </a:solidFill>
              </a:rPr>
              <a:t>він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був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професором</a:t>
            </a:r>
            <a:r>
              <a:rPr lang="ru-RU" sz="3400" dirty="0" smtClean="0">
                <a:solidFill>
                  <a:schemeClr val="bg1"/>
                </a:solidFill>
              </a:rPr>
              <a:t> Герца по лабораторному курсом в </a:t>
            </a:r>
            <a:r>
              <a:rPr lang="ru-RU" sz="3400" dirty="0" err="1" smtClean="0">
                <a:solidFill>
                  <a:schemeClr val="bg1"/>
                </a:solidFill>
              </a:rPr>
              <a:t>Мюнхенському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політехнікумі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влітку</a:t>
            </a:r>
            <a:r>
              <a:rPr lang="ru-RU" sz="3400" dirty="0" smtClean="0">
                <a:solidFill>
                  <a:schemeClr val="bg1"/>
                </a:solidFill>
              </a:rPr>
              <a:t> 1878). Герц , </a:t>
            </a:r>
            <a:r>
              <a:rPr lang="ru-RU" sz="3400" dirty="0" err="1" smtClean="0">
                <a:solidFill>
                  <a:schemeClr val="bg1"/>
                </a:solidFill>
              </a:rPr>
              <a:t>однак</a:t>
            </a:r>
            <a:r>
              <a:rPr lang="ru-RU" sz="3400" dirty="0" smtClean="0">
                <a:solidFill>
                  <a:schemeClr val="bg1"/>
                </a:solidFill>
              </a:rPr>
              <a:t> , не </a:t>
            </a:r>
            <a:r>
              <a:rPr lang="ru-RU" sz="3400" dirty="0" err="1" smtClean="0">
                <a:solidFill>
                  <a:schemeClr val="bg1"/>
                </a:solidFill>
              </a:rPr>
              <a:t>зробив</a:t>
            </a:r>
            <a:r>
              <a:rPr lang="ru-RU" sz="3400" dirty="0" smtClean="0">
                <a:solidFill>
                  <a:schemeClr val="bg1"/>
                </a:solidFill>
              </a:rPr>
              <a:t> особливого </a:t>
            </a:r>
            <a:r>
              <a:rPr lang="ru-RU" sz="3400" dirty="0" err="1" smtClean="0">
                <a:solidFill>
                  <a:schemeClr val="bg1"/>
                </a:solidFill>
              </a:rPr>
              <a:t>внеску</a:t>
            </a:r>
            <a:r>
              <a:rPr lang="ru-RU" sz="3400" dirty="0" smtClean="0">
                <a:solidFill>
                  <a:schemeClr val="bg1"/>
                </a:solidFill>
              </a:rPr>
              <a:t> в </a:t>
            </a:r>
            <a:r>
              <a:rPr lang="ru-RU" sz="3400" dirty="0" err="1" smtClean="0">
                <a:solidFill>
                  <a:schemeClr val="bg1"/>
                </a:solidFill>
              </a:rPr>
              <a:t>дану</a:t>
            </a:r>
            <a:r>
              <a:rPr lang="ru-RU" sz="3400" dirty="0" smtClean="0">
                <a:solidFill>
                  <a:schemeClr val="bg1"/>
                </a:solidFill>
              </a:rPr>
              <a:t> область , за </a:t>
            </a:r>
            <a:r>
              <a:rPr lang="ru-RU" sz="3400" dirty="0" err="1" smtClean="0">
                <a:solidFill>
                  <a:schemeClr val="bg1"/>
                </a:solidFill>
              </a:rPr>
              <a:t>винятком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деяких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ранніх</a:t>
            </a:r>
            <a:r>
              <a:rPr lang="ru-RU" sz="3400" dirty="0" smtClean="0">
                <a:solidFill>
                  <a:schemeClr val="bg1"/>
                </a:solidFill>
              </a:rPr>
              <a:t> статей в </a:t>
            </a:r>
            <a:r>
              <a:rPr lang="ru-RU" sz="3400" dirty="0" err="1" smtClean="0">
                <a:solidFill>
                  <a:schemeClr val="bg1"/>
                </a:solidFill>
              </a:rPr>
              <a:t>якості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асистента</a:t>
            </a:r>
            <a:r>
              <a:rPr lang="ru-RU" sz="3400" dirty="0" smtClean="0">
                <a:solidFill>
                  <a:schemeClr val="bg1"/>
                </a:solidFill>
              </a:rPr>
              <a:t> Гельмгольца в </a:t>
            </a:r>
            <a:r>
              <a:rPr lang="ru-RU" sz="3400" dirty="0" err="1" smtClean="0">
                <a:solidFill>
                  <a:schemeClr val="bg1"/>
                </a:solidFill>
              </a:rPr>
              <a:t>Берліні</a:t>
            </a:r>
            <a:r>
              <a:rPr lang="ru-RU" sz="34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File:&amp;Gcy;&amp;icy;&amp;gcy;&amp;rcy;&amp;ocy;&amp;mcy;&amp;iecy;&amp;tcy;&amp;rcy; (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29066"/>
            <a:ext cx="2428892" cy="25524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143380"/>
            <a:ext cx="5357850" cy="2308324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Сюди</a:t>
            </a:r>
            <a:r>
              <a:rPr lang="ru-RU" sz="2400" dirty="0" smtClean="0">
                <a:solidFill>
                  <a:schemeClr val="bg1"/>
                </a:solidFill>
              </a:rPr>
              <a:t> входить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випаровування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рідин</a:t>
            </a:r>
            <a:r>
              <a:rPr lang="ru-RU" sz="2400" dirty="0" smtClean="0">
                <a:solidFill>
                  <a:schemeClr val="bg1"/>
                </a:solidFill>
              </a:rPr>
              <a:t> , </a:t>
            </a:r>
            <a:r>
              <a:rPr lang="ru-RU" sz="2400" dirty="0" err="1" smtClean="0">
                <a:solidFill>
                  <a:schemeClr val="bg1"/>
                </a:solidFill>
              </a:rPr>
              <a:t>розробка</a:t>
            </a:r>
            <a:r>
              <a:rPr lang="ru-RU" sz="2400" dirty="0" smtClean="0">
                <a:solidFill>
                  <a:schemeClr val="bg1"/>
                </a:solidFill>
              </a:rPr>
              <a:t> нового виду </a:t>
            </a:r>
            <a:r>
              <a:rPr lang="ru-RU" sz="2400" i="1" dirty="0" err="1" smtClean="0">
                <a:solidFill>
                  <a:srgbClr val="3333FF"/>
                </a:solidFill>
              </a:rPr>
              <a:t>гігрометра</a:t>
            </a:r>
            <a:r>
              <a:rPr lang="ru-RU" sz="2400" dirty="0" smtClean="0">
                <a:solidFill>
                  <a:schemeClr val="bg1"/>
                </a:solidFill>
              </a:rPr>
              <a:t> 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розробка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графічних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засобів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вологого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повітря</a:t>
            </a:r>
            <a:r>
              <a:rPr lang="ru-RU" sz="2400" dirty="0" smtClean="0">
                <a:solidFill>
                  <a:schemeClr val="bg1"/>
                </a:solidFill>
              </a:rPr>
              <a:t> , </a:t>
            </a:r>
            <a:r>
              <a:rPr lang="ru-RU" sz="2400" dirty="0" err="1" smtClean="0">
                <a:solidFill>
                  <a:schemeClr val="bg1"/>
                </a:solidFill>
              </a:rPr>
              <a:t>підданого</a:t>
            </a:r>
            <a:r>
              <a:rPr lang="ru-RU" sz="2400" dirty="0" smtClean="0">
                <a:solidFill>
                  <a:schemeClr val="bg1"/>
                </a:solidFill>
              </a:rPr>
              <a:t> адиабатическим </a:t>
            </a:r>
            <a:r>
              <a:rPr lang="ru-RU" sz="2400" dirty="0" err="1" smtClean="0">
                <a:solidFill>
                  <a:schemeClr val="bg1"/>
                </a:solidFill>
              </a:rPr>
              <a:t>змінам</a:t>
            </a:r>
            <a:endParaRPr lang="ru-RU" sz="2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08"/>
            <a:ext cx="4214842" cy="5715040"/>
          </a:xfrm>
          <a:solidFill>
            <a:srgbClr val="FFCCFF">
              <a:alpha val="4902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1400" dirty="0" smtClean="0"/>
              <a:t>на основі </a:t>
            </a:r>
            <a:r>
              <a:rPr lang="uk-UA" sz="1400" i="1" dirty="0" smtClean="0">
                <a:solidFill>
                  <a:srgbClr val="3333FF"/>
                </a:solidFill>
              </a:rPr>
              <a:t>котушки </a:t>
            </a:r>
            <a:r>
              <a:rPr lang="uk-UA" sz="1400" i="1" dirty="0" err="1" smtClean="0">
                <a:solidFill>
                  <a:srgbClr val="3333FF"/>
                </a:solidFill>
              </a:rPr>
              <a:t>Румкорфа</a:t>
            </a:r>
            <a:r>
              <a:rPr lang="uk-UA" sz="1400" i="1" dirty="0" smtClean="0">
                <a:solidFill>
                  <a:srgbClr val="3333FF"/>
                </a:solidFill>
              </a:rPr>
              <a:t> </a:t>
            </a:r>
            <a:r>
              <a:rPr lang="uk-UA" sz="1400" dirty="0" smtClean="0"/>
              <a:t>( з ударним збудженням коливального контуру ключовим </a:t>
            </a:r>
            <a:r>
              <a:rPr lang="uk-UA" sz="1400" dirty="0" err="1" smtClean="0"/>
              <a:t>переривачем</a:t>
            </a:r>
            <a:r>
              <a:rPr lang="uk-UA" sz="1400" dirty="0" smtClean="0"/>
              <a:t> ) . ? Постійний струм від джерела , проходячи через котушку намагнічує її залізний сердечник , він притягує рухомий контакт і ланцюг розривається , коли магнітне поле зникає контакт замикається знову. [ 9 ] Для проведення дослідів Герц придумав і сконструював свій знаменитий випромінювач електромагнітних хвиль , названий згодом </a:t>
            </a:r>
            <a:r>
              <a:rPr lang="uk-UA" sz="1400" i="1" dirty="0" smtClean="0">
                <a:solidFill>
                  <a:srgbClr val="3333FF"/>
                </a:solidFill>
              </a:rPr>
              <a:t>« вібратором Герца »</a:t>
            </a:r>
            <a:r>
              <a:rPr lang="uk-UA" sz="1400" dirty="0" smtClean="0"/>
              <a:t>. Вібратор представляв собою два мідних прутка з насадженими на кінцях латунними кульками і по одній великій цинкової сфері або квадратної пластині , що грає роль конденсатора. Між кульками залишався зазор - іскровий проміжок . До мідним стержням були прикріплені кінці вторинної обмотки котушки </a:t>
            </a:r>
            <a:r>
              <a:rPr lang="uk-UA" sz="1400" dirty="0" err="1" smtClean="0"/>
              <a:t>Румкорфа</a:t>
            </a:r>
            <a:r>
              <a:rPr lang="uk-UA" sz="1400" dirty="0" smtClean="0"/>
              <a:t> - перетворювача постійного струму низької напруги в змінний струм високої напруги. При імпульсах змінного струму між кульками проскакували іскри і в навколишній простір випромінювалися електромагнітні хвилі. Переміщенням сфер або пластин уздовж стрижнів регулювалися індуктивність і ємність ланцюга , що визначають довжину хвилі.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4214842" cy="584775"/>
          </a:xfrm>
          <a:prstGeom prst="rect">
            <a:avLst/>
          </a:prstGeom>
          <a:solidFill>
            <a:srgbClr val="FFCCFF">
              <a:alpha val="41176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Радіопередавач Герца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nduction_coil_cuta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42852"/>
            <a:ext cx="1857388" cy="1648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Dipolentstehu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2089562" cy="3214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369px-Lineare_antennen2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429000"/>
            <a:ext cx="1993822" cy="3241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2143116"/>
            <a:ext cx="4357750" cy="1077218"/>
          </a:xfrm>
          <a:prstGeom prst="rect">
            <a:avLst/>
          </a:prstGeom>
          <a:solidFill>
            <a:srgbClr val="FFCCFF">
              <a:alpha val="45098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Діаграми спрямованості вібратора </a:t>
            </a:r>
            <a:br>
              <a:rPr lang="uk-UA" sz="1600" dirty="0" smtClean="0"/>
            </a:br>
            <a:r>
              <a:rPr lang="uk-UA" sz="1600" dirty="0" smtClean="0"/>
              <a:t>Залежно від відношення довжини вібратора до довжини хвилі, його діаграма спрямованості приймає вид, вказаний на малюнку:</a:t>
            </a:r>
            <a:endParaRPr lang="ru-RU" sz="1600" dirty="0"/>
          </a:p>
        </p:txBody>
      </p:sp>
      <p:pic>
        <p:nvPicPr>
          <p:cNvPr id="7170" name="Picture 2" descr="File:TX Ruhmkorff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42852"/>
            <a:ext cx="1643074" cy="1634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  <a:solidFill>
            <a:srgbClr val="FF9900">
              <a:alpha val="32941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Експериментальний апарат Герца 1887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ertz_schematic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170991"/>
            <a:ext cx="8286808" cy="526960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924</Words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Біографія</vt:lpstr>
      <vt:lpstr>Слайд 3</vt:lpstr>
      <vt:lpstr>Слайд 4</vt:lpstr>
      <vt:lpstr>Слайд 5</vt:lpstr>
      <vt:lpstr>Слайд 6</vt:lpstr>
      <vt:lpstr>Метеорологія</vt:lpstr>
      <vt:lpstr>Слайд 8</vt:lpstr>
      <vt:lpstr>Експериментальний апарат Герца 1887.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2014-01-27T21:18:08Z</dcterms:modified>
</cp:coreProperties>
</file>