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3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3445" autoAdjust="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1B073-4976-4BA4-A4C6-496A75A616A2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C6BD7-6649-4BA9-B8B9-535499F33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9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7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6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2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40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40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7B72225-0EF1-4213-B023-B468E37896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4" y="6312410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68" y="1844826"/>
            <a:ext cx="4780479" cy="2808311"/>
          </a:xfrm>
        </p:spPr>
        <p:txBody>
          <a:bodyPr>
            <a:noAutofit/>
          </a:bodyPr>
          <a:lstStyle/>
          <a:p>
            <a:r>
              <a:rPr lang="ru-RU" sz="2800" b="0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</a:t>
            </a:r>
            <a:r>
              <a:rPr lang="uk-UA" sz="2800" b="0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антропогенні джерела забруднення навколишнього середовища.Види забруднень та їх вплив на компоненти природи та живі організми.</a:t>
            </a:r>
            <a:endParaRPr lang="ru-RU" sz="2800" b="0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Основні</a:t>
            </a:r>
            <a:r>
              <a:rPr lang="ru-RU" sz="2400" b="1" i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антропогенні</a:t>
            </a:r>
            <a:r>
              <a:rPr lang="ru-RU" sz="2400" b="1" i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джерела</a:t>
            </a:r>
            <a:r>
              <a:rPr lang="ru-RU" sz="2400" b="1" i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забруднення</a:t>
            </a:r>
            <a:r>
              <a:rPr lang="ru-RU" sz="2400" b="1" i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навколишнього</a:t>
            </a:r>
            <a:r>
              <a:rPr lang="ru-RU" sz="2400" b="1" i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середовища</a:t>
            </a:r>
            <a:r>
              <a:rPr lang="ru-RU" sz="2400" b="1" i="1" cap="all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. Види</a:t>
            </a:r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забруднень</a:t>
            </a:r>
            <a:r>
              <a:rPr lang="ru-RU" sz="2400" b="1" i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та </a:t>
            </a:r>
            <a:r>
              <a:rPr lang="ru-RU" sz="2400" b="1" i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їх</a:t>
            </a:r>
            <a:r>
              <a:rPr lang="ru-RU" sz="2400" b="1" i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вплив</a:t>
            </a:r>
            <a:r>
              <a:rPr lang="ru-RU" sz="2400" b="1" i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на </a:t>
            </a:r>
            <a:r>
              <a:rPr lang="ru-RU" sz="2400" b="1" i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компоненти</a:t>
            </a:r>
            <a:r>
              <a:rPr lang="ru-RU" sz="2400" b="1" i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природи</a:t>
            </a:r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400" b="1" i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живі</a:t>
            </a:r>
            <a:r>
              <a:rPr lang="ru-RU" sz="2400" b="1" i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організми</a:t>
            </a:r>
            <a:r>
              <a:rPr lang="ru-RU" sz="2400" b="1" i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0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9000">
              <a:srgbClr val="FEE7F2"/>
            </a:gs>
            <a:gs pos="25000">
              <a:srgbClr val="FAC77D"/>
            </a:gs>
            <a:gs pos="64000">
              <a:srgbClr val="FBD099"/>
            </a:gs>
            <a:gs pos="81000">
              <a:srgbClr val="FBA97D"/>
            </a:gs>
            <a:gs pos="95000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950" y="29665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latin typeface="+mj-lt"/>
                <a:ea typeface="Adobe Fangsong Std R" pitchFamily="18" charset="-128"/>
              </a:rPr>
              <a:t>Основн</a:t>
            </a:r>
            <a:r>
              <a:rPr lang="uk-UA" sz="4000" b="1" dirty="0">
                <a:latin typeface="+mj-lt"/>
                <a:ea typeface="Adobe Fangsong Std R" pitchFamily="18" charset="-128"/>
              </a:rPr>
              <a:t>і    джерела забруднення   природного середовища    України: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462" y="2276872"/>
            <a:ext cx="5277470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1)Промислові підприємства</a:t>
            </a:r>
          </a:p>
          <a:p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2)Транспорт</a:t>
            </a:r>
          </a:p>
          <a:p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3)Комунальне господарство</a:t>
            </a:r>
          </a:p>
          <a:p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4)Сільське господарство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81530"/>
            <a:ext cx="1800200" cy="240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4" y="4152686"/>
            <a:ext cx="2695575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29163"/>
            <a:ext cx="295275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45092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2791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04437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just"/>
            <a:r>
              <a:rPr lang="uk-UA" sz="2400" b="1" dirty="0" smtClean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	Промислові </a:t>
            </a:r>
            <a:r>
              <a:rPr lang="uk-UA" sz="2400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підприємства і підприємства комунального господарства поширені територією країни локально (4,5% площі</a:t>
            </a:r>
            <a:r>
              <a:rPr lang="uk-UA" sz="2400" b="1" dirty="0" smtClean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), а </a:t>
            </a:r>
            <a:r>
              <a:rPr lang="uk-UA" sz="2400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сільськогосподарські  угіддя охоплюють близько 71% її території, а отже вплив  сільськогосподарського виробництва на довкілля є визначальним у територіальному аспекті</a:t>
            </a:r>
            <a:r>
              <a:rPr lang="uk-UA" sz="2400" b="1" dirty="0" smtClean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 Транспортні </a:t>
            </a:r>
            <a:r>
              <a:rPr lang="uk-UA" sz="2400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засоби належать до мобільних забруднювачів довкілля з </a:t>
            </a:r>
            <a:r>
              <a:rPr lang="uk-UA" sz="2400" b="1" dirty="0" smtClean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лінійно-вузловим </a:t>
            </a:r>
            <a:r>
              <a:rPr lang="uk-UA" sz="2400" b="1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характером поширення.</a:t>
            </a:r>
            <a:endParaRPr lang="ru-RU" sz="2400" b="1" dirty="0">
              <a:ln w="10541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1"/>
          <a:stretch/>
        </p:blipFill>
        <p:spPr>
          <a:xfrm>
            <a:off x="877449" y="3251425"/>
            <a:ext cx="717307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98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11760" b="-11760"/>
          <a:stretch/>
        </p:blipFill>
        <p:spPr>
          <a:xfrm>
            <a:off x="0" y="2"/>
            <a:ext cx="9136746" cy="6641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805" y="1981797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Геосистеми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охоплюють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взаємодіючі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літосфери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гідросфери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біосфери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атмосфери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Компоненти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геосистеми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пов’язані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собою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перетворенням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речовин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потоками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енергії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процесами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гравітаційного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переміщення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твердого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вологообміном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біогенною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міграцією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елементів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5" y="116634"/>
            <a:ext cx="76946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94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1" y="18534"/>
            <a:ext cx="9129968" cy="6839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890" y="12854"/>
            <a:ext cx="6566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стійкості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геосистем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208912" cy="429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інертність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здатність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геосистеми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дії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факторів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виходити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заданої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станів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протязі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певного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інтервалу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часу;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відновлюваність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здатність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геосистеми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повертатись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час до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станів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виходу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неї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впливом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певного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фактора;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пластичність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наявність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геосистемі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кількох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областей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станів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рамках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інваріанта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здатність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переходити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дії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факторів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однієї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такої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не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залишаючи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цьому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інваріантної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протязі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певного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часу.</a:t>
            </a:r>
          </a:p>
        </p:txBody>
      </p:sp>
    </p:spTree>
    <p:extLst>
      <p:ext uri="{BB962C8B-B14F-4D97-AF65-F5344CB8AC3E}">
        <p14:creationId xmlns:p14="http://schemas.microsoft.com/office/powerpoint/2010/main" val="3936501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8488C4"/>
            </a:gs>
            <a:gs pos="49000">
              <a:srgbClr val="D4DEFF"/>
            </a:gs>
            <a:gs pos="43000">
              <a:srgbClr val="D4DEFF"/>
            </a:gs>
            <a:gs pos="86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156"/>
            <a:ext cx="9138465" cy="68621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771" y="429309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Отже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стійкість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геосистеми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полягає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здатності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чинника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перебувати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повертатись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до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завдяки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інертності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відновлюваності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переходити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завдяки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пластичності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з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не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виходячи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цьому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рамки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інваріантних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упродовж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інтервалу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часу.</a:t>
            </a:r>
          </a:p>
        </p:txBody>
      </p:sp>
    </p:spTree>
    <p:extLst>
      <p:ext uri="{BB962C8B-B14F-4D97-AF65-F5344CB8AC3E}">
        <p14:creationId xmlns:p14="http://schemas.microsoft.com/office/powerpoint/2010/main" val="1606647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138" y="260648"/>
            <a:ext cx="871434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just"/>
            <a:r>
              <a:rPr lang="uk-UA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	Потенціал </a:t>
            </a:r>
            <a:r>
              <a:rPr lang="uk-UA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стійкості </a:t>
            </a:r>
            <a:r>
              <a:rPr lang="uk-UA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атмосфери - це </a:t>
            </a:r>
            <a:r>
              <a:rPr lang="uk-UA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здатність атмосфери виводити за власні межі  забруднювальні </a:t>
            </a:r>
            <a:r>
              <a:rPr lang="uk-UA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речовини (</a:t>
            </a:r>
            <a:r>
              <a:rPr lang="uk-UA" sz="2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самоочищуватися</a:t>
            </a:r>
            <a:r>
              <a:rPr lang="uk-UA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).</a:t>
            </a:r>
          </a:p>
          <a:p>
            <a:pPr algn="just"/>
            <a:endParaRPr lang="uk-UA" sz="2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just"/>
            <a:r>
              <a:rPr lang="uk-UA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	Сприяють </a:t>
            </a:r>
            <a:r>
              <a:rPr lang="uk-UA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очищенню атмосфери інтенсивні вітри і часті </a:t>
            </a:r>
            <a:r>
              <a:rPr lang="uk-UA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опади. Несприятливими </a:t>
            </a:r>
            <a:r>
              <a:rPr lang="uk-UA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для очищення атмосфери є відсутність опадів і вітрів</a:t>
            </a:r>
            <a:r>
              <a:rPr lang="uk-UA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тумани, приземна </a:t>
            </a:r>
            <a:r>
              <a:rPr lang="uk-UA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інверсія й інші метеорологічні явища</a:t>
            </a:r>
            <a:r>
              <a:rPr lang="uk-UA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Тому </a:t>
            </a:r>
            <a:r>
              <a:rPr lang="uk-UA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аналіз погодних умов у межах пір року</a:t>
            </a:r>
            <a:r>
              <a:rPr lang="uk-UA" sz="2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окремих </a:t>
            </a:r>
            <a:r>
              <a:rPr lang="uk-UA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місяців дає змогу констатувати  і прогнозувати періоди з високим і низьким потенціалами стійкості атмосфери.</a:t>
            </a:r>
            <a:endParaRPr lang="ru-RU" sz="2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9" y="4128863"/>
            <a:ext cx="3385750" cy="2543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74345"/>
            <a:ext cx="3175000" cy="2387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51952"/>
            <a:ext cx="3058656" cy="2019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75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7" y="188642"/>
            <a:ext cx="8928992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3339238"/>
            <a:ext cx="2646363" cy="197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58" y="2924944"/>
            <a:ext cx="2859087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91" y="4653138"/>
            <a:ext cx="3054350" cy="2097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0168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052736"/>
            <a:ext cx="7818038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3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ДЯКУЮ</a:t>
            </a:r>
          </a:p>
          <a:p>
            <a:pPr algn="ctr"/>
            <a:r>
              <a:rPr lang="uk-UA" sz="13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 УВАГУ!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4545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7954"/>
            <a:ext cx="7956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Забруднення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en-US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це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привнесення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надмірної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кількості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хімічних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елементів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36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їхніх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сполук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sz="36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природне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середовище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4276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78" y="46190"/>
            <a:ext cx="9156064" cy="6829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89443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Надмір тих чи інших хімічних елементів у компонентах природного середовища визначають за показниками їх  гранично допустимих концентрацій (ГДК), які з урахуванням санітарно-гігієнічних норм встановлено для водного,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атмосферного  і </a:t>
            </a:r>
            <a:r>
              <a:rPr lang="uk-UA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грунтового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середовищ.</a:t>
            </a:r>
          </a:p>
          <a:p>
            <a:pPr algn="just"/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Одним із показників забруднень води органічними сполуками є біологічна потреба кисню (БПК),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  визначається як кількість </a:t>
            </a:r>
            <a:r>
              <a:rPr lang="uk-UA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оксигену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необхідна для біохімічного окиснення органічних речовин,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 містяться в одиниці об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’</a:t>
            </a:r>
            <a:r>
              <a:rPr lang="uk-UA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єму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води за певний період часу;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БПК5-оцінюють за 5 діб;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БПК20 –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 20 діб.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Інтегральним показником забруднення навколишнього природного середовища є </a:t>
            </a:r>
            <a:r>
              <a:rPr lang="uk-UA" b="1" i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модуль техногенного </a:t>
            </a:r>
            <a:r>
              <a:rPr lang="uk-UA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навантаження</a:t>
            </a:r>
            <a:r>
              <a:rPr lang="uk-UA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який 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визначається як відношення кількості викидів забруднювальних речовин до одиниці площі.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Його величина в Україні становить 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1170 т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/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км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^2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08" y="3305356"/>
            <a:ext cx="3298990" cy="32551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8"/>
            <a:ext cx="4762500" cy="29813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0011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0"/>
            <a:ext cx="9144000" cy="6827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60" y="4437114"/>
            <a:ext cx="8892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/>
              <a:t>	</a:t>
            </a:r>
            <a:r>
              <a:rPr lang="ru-RU" sz="2800" i="1" dirty="0"/>
              <a:t>У </a:t>
            </a:r>
            <a:r>
              <a:rPr lang="ru-RU" sz="2800" i="1" dirty="0" err="1"/>
              <a:t>результаті</a:t>
            </a:r>
            <a:r>
              <a:rPr lang="ru-RU" sz="2800" i="1" dirty="0"/>
              <a:t> </a:t>
            </a:r>
            <a:r>
              <a:rPr lang="ru-RU" sz="2800" i="1" dirty="0" err="1"/>
              <a:t>техногенезу</a:t>
            </a:r>
            <a:r>
              <a:rPr lang="ru-RU" sz="2800" i="1" dirty="0"/>
              <a:t> в </a:t>
            </a:r>
            <a:r>
              <a:rPr lang="ru-RU" sz="2800" i="1" dirty="0" err="1"/>
              <a:t>природнє</a:t>
            </a:r>
            <a:r>
              <a:rPr lang="ru-RU" sz="2800" i="1" dirty="0"/>
              <a:t> </a:t>
            </a:r>
            <a:r>
              <a:rPr lang="ru-RU" sz="2800" i="1" dirty="0" err="1"/>
              <a:t>середовище</a:t>
            </a:r>
            <a:r>
              <a:rPr lang="ru-RU" sz="2800" i="1" dirty="0"/>
              <a:t> </a:t>
            </a:r>
            <a:r>
              <a:rPr lang="ru-RU" sz="2800" i="1" dirty="0" err="1"/>
              <a:t>потрапляють</a:t>
            </a:r>
            <a:r>
              <a:rPr lang="ru-RU" sz="2800" i="1" dirty="0"/>
              <a:t> гази і </a:t>
            </a:r>
            <a:r>
              <a:rPr lang="ru-RU" sz="2800" i="1" dirty="0" err="1"/>
              <a:t>газоподібні</a:t>
            </a:r>
            <a:r>
              <a:rPr lang="ru-RU" sz="2800" i="1" dirty="0"/>
              <a:t> </a:t>
            </a:r>
            <a:r>
              <a:rPr lang="ru-RU" sz="2800" i="1" dirty="0" err="1"/>
              <a:t>речовини</a:t>
            </a:r>
            <a:r>
              <a:rPr lang="ru-RU" sz="2800" i="1" dirty="0"/>
              <a:t>,</a:t>
            </a:r>
            <a:r>
              <a:rPr lang="en-US" sz="2800" i="1" dirty="0"/>
              <a:t> </a:t>
            </a:r>
            <a:r>
              <a:rPr lang="ru-RU" sz="2800" i="1" dirty="0" err="1"/>
              <a:t>аерозолі</a:t>
            </a:r>
            <a:r>
              <a:rPr lang="ru-RU" sz="2800" i="1" dirty="0"/>
              <a:t>,</a:t>
            </a:r>
            <a:r>
              <a:rPr lang="en-US" sz="2800" i="1" dirty="0"/>
              <a:t> </a:t>
            </a:r>
            <a:r>
              <a:rPr lang="ru-RU" sz="2800" i="1" dirty="0"/>
              <a:t>пил, сажа,</a:t>
            </a:r>
            <a:r>
              <a:rPr lang="en-US" sz="2800" i="1" dirty="0"/>
              <a:t> </a:t>
            </a:r>
            <a:r>
              <a:rPr lang="ru-RU" sz="2800" i="1" dirty="0" err="1"/>
              <a:t>радіонукліди</a:t>
            </a:r>
            <a:r>
              <a:rPr lang="ru-RU" sz="2800" i="1" dirty="0"/>
              <a:t>, </a:t>
            </a:r>
            <a:r>
              <a:rPr lang="ru-RU" sz="2800" i="1" dirty="0" err="1"/>
              <a:t>теплові</a:t>
            </a:r>
            <a:r>
              <a:rPr lang="ru-RU" sz="2800" i="1" dirty="0"/>
              <a:t> і </a:t>
            </a:r>
            <a:r>
              <a:rPr lang="ru-RU" sz="2800" i="1" dirty="0" err="1"/>
              <a:t>електромагнітні</a:t>
            </a:r>
            <a:r>
              <a:rPr lang="ru-RU" sz="2800" i="1" dirty="0"/>
              <a:t> </a:t>
            </a:r>
            <a:r>
              <a:rPr lang="ru-RU" sz="2800" i="1" dirty="0" err="1"/>
              <a:t>випромінювання</a:t>
            </a:r>
            <a:r>
              <a:rPr lang="ru-RU" sz="2800" i="1" dirty="0"/>
              <a:t>, шуми і </a:t>
            </a:r>
            <a:r>
              <a:rPr lang="ru-RU" sz="2800" i="1" dirty="0" err="1"/>
              <a:t>вібрації</a:t>
            </a:r>
            <a:r>
              <a:rPr lang="ru-RU" sz="2800" i="1" dirty="0"/>
              <a:t>,</a:t>
            </a:r>
            <a:r>
              <a:rPr lang="en-US" sz="2800" i="1" dirty="0"/>
              <a:t> </a:t>
            </a:r>
            <a:r>
              <a:rPr lang="ru-RU" sz="2800" i="1" dirty="0" err="1"/>
              <a:t>забруднені</a:t>
            </a:r>
            <a:r>
              <a:rPr lang="ru-RU" sz="2800" i="1" dirty="0"/>
              <a:t> </a:t>
            </a:r>
            <a:r>
              <a:rPr lang="ru-RU" sz="2800" i="1" dirty="0" err="1"/>
              <a:t>стічні</a:t>
            </a:r>
            <a:r>
              <a:rPr lang="ru-RU" sz="2800" i="1" dirty="0"/>
              <a:t> води,</a:t>
            </a:r>
            <a:r>
              <a:rPr lang="en-US" sz="2800" i="1" dirty="0"/>
              <a:t> </a:t>
            </a:r>
            <a:r>
              <a:rPr lang="ru-RU" sz="2800" i="1" dirty="0" err="1"/>
              <a:t>тверді</a:t>
            </a:r>
            <a:r>
              <a:rPr lang="ru-RU" sz="2800" i="1" dirty="0"/>
              <a:t> </a:t>
            </a:r>
            <a:r>
              <a:rPr lang="ru-RU" sz="2800" i="1" dirty="0" err="1"/>
              <a:t>відходи</a:t>
            </a:r>
            <a:r>
              <a:rPr lang="ru-RU" sz="2800" i="1" dirty="0"/>
              <a:t> </a:t>
            </a:r>
            <a:r>
              <a:rPr lang="ru-RU" sz="2800" i="1" dirty="0" err="1"/>
              <a:t>тощо</a:t>
            </a:r>
            <a:r>
              <a:rPr lang="ru-RU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251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55000">
              <a:schemeClr val="accent4">
                <a:lumMod val="60000"/>
                <a:lumOff val="40000"/>
              </a:schemeClr>
            </a:gs>
            <a:gs pos="85001">
              <a:srgbClr val="7D8496"/>
            </a:gs>
            <a:gs pos="100000">
              <a:srgbClr val="E6E6E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00" y="2180916"/>
            <a:ext cx="234000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63" y="1556792"/>
            <a:ext cx="1703374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1556792"/>
            <a:ext cx="1630555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6" y="4034916"/>
            <a:ext cx="1665383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76" y="4046961"/>
            <a:ext cx="1849014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3" y="391139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9" y="4321177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71" y="401331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92" y="4526519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858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3346" y="71964"/>
            <a:ext cx="569730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i="1" dirty="0" err="1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a typeface="Adobe Fangsong Std R" pitchFamily="18" charset="-128"/>
              </a:rPr>
              <a:t>Небезпечні</a:t>
            </a:r>
            <a:r>
              <a:rPr lang="ru-RU" sz="4000" b="1" i="1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a typeface="Adobe Fangsong Std R" pitchFamily="18" charset="-128"/>
              </a:rPr>
              <a:t> </a:t>
            </a:r>
            <a:r>
              <a:rPr lang="ru-RU" sz="4000" b="1" i="1" dirty="0" err="1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a typeface="Adobe Fangsong Std R" pitchFamily="18" charset="-128"/>
              </a:rPr>
              <a:t>забруднювачі</a:t>
            </a:r>
            <a:r>
              <a:rPr lang="ru-RU" sz="4000" b="1" i="1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a typeface="Adobe Fangsong Std R" pitchFamily="18" charset="-128"/>
              </a:rPr>
              <a:t>  </a:t>
            </a:r>
            <a:r>
              <a:rPr lang="ru-RU" sz="4000" b="1" i="1" dirty="0" err="1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a typeface="Adobe Fangsong Std R" pitchFamily="18" charset="-128"/>
              </a:rPr>
              <a:t>довкілля</a:t>
            </a:r>
            <a:endParaRPr lang="ru-RU" sz="4000" b="1" i="1" dirty="0">
              <a:ln w="50800"/>
              <a:solidFill>
                <a:schemeClr val="tx1">
                  <a:lumMod val="75000"/>
                  <a:lumOff val="25000"/>
                </a:schemeClr>
              </a:solidFill>
              <a:ea typeface="Adobe Fangsong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1128" y="1772818"/>
            <a:ext cx="4355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002060"/>
                </a:solidFill>
              </a:rPr>
              <a:t>Оксид карбону </a:t>
            </a:r>
            <a:r>
              <a:rPr lang="ru-RU" sz="3200" b="1" i="1" dirty="0" err="1">
                <a:solidFill>
                  <a:srgbClr val="002060"/>
                </a:solidFill>
              </a:rPr>
              <a:t>Двооксид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сульфіду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3200" b="1" i="1" dirty="0" err="1">
                <a:solidFill>
                  <a:srgbClr val="002060"/>
                </a:solidFill>
              </a:rPr>
              <a:t>Шкідливі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вуглеводні</a:t>
            </a:r>
            <a:endParaRPr lang="ru-RU" sz="3200" b="1" i="1" dirty="0">
              <a:solidFill>
                <a:srgbClr val="002060"/>
              </a:solidFill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3200" b="1" i="1" dirty="0" err="1">
                <a:solidFill>
                  <a:srgbClr val="002060"/>
                </a:solidFill>
              </a:rPr>
              <a:t>Аерозолі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002060"/>
                </a:solidFill>
              </a:rPr>
              <a:t>ПАР і СПАР 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3200" b="1" i="1" dirty="0" err="1">
                <a:solidFill>
                  <a:srgbClr val="002060"/>
                </a:solidFill>
              </a:rPr>
              <a:t>Пестициди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3200" b="1" i="1" dirty="0" err="1">
                <a:solidFill>
                  <a:srgbClr val="002060"/>
                </a:solidFill>
              </a:rPr>
              <a:t>Важкі</a:t>
            </a:r>
            <a:r>
              <a:rPr lang="ru-RU" sz="3200" b="1" i="1" dirty="0">
                <a:solidFill>
                  <a:srgbClr val="002060"/>
                </a:solidFill>
              </a:rPr>
              <a:t> метали 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3200" b="1" i="1" dirty="0" err="1">
                <a:solidFill>
                  <a:srgbClr val="002060"/>
                </a:solidFill>
              </a:rPr>
              <a:t>Нафтопродукти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9341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73"/>
            <a:ext cx="9144000" cy="6828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172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uk-UA" sz="2000" b="1" dirty="0">
                <a:solidFill>
                  <a:srgbClr val="002060"/>
                </a:solidFill>
              </a:rPr>
              <a:t>Забруднювальні речовини,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>
                <a:solidFill>
                  <a:srgbClr val="002060"/>
                </a:solidFill>
              </a:rPr>
              <a:t>потрапляючи в компоненти природнього середовища,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>
                <a:solidFill>
                  <a:srgbClr val="002060"/>
                </a:solidFill>
              </a:rPr>
              <a:t>змінюють їхній хімічний склад і властивості,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>
                <a:solidFill>
                  <a:srgbClr val="002060"/>
                </a:solidFill>
              </a:rPr>
              <a:t>погіршують якість,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>
                <a:solidFill>
                  <a:srgbClr val="002060"/>
                </a:solidFill>
              </a:rPr>
              <a:t>призводять до їхньої деградації,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>
                <a:solidFill>
                  <a:srgbClr val="002060"/>
                </a:solidFill>
              </a:rPr>
              <a:t>руйнування.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>
                <a:solidFill>
                  <a:srgbClr val="002060"/>
                </a:solidFill>
              </a:rPr>
              <a:t>Так,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>
                <a:solidFill>
                  <a:srgbClr val="002060"/>
                </a:solidFill>
              </a:rPr>
              <a:t>забруднена атмосфера втрачає свої фізико-хімічні властивості,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>
                <a:solidFill>
                  <a:srgbClr val="002060"/>
                </a:solidFill>
              </a:rPr>
              <a:t>стає шкідливою для живих організмів і  джерелом руйнації архітектурних та інженерних споруд .</a:t>
            </a:r>
          </a:p>
        </p:txBody>
      </p:sp>
    </p:spTree>
    <p:extLst>
      <p:ext uri="{BB962C8B-B14F-4D97-AF65-F5344CB8AC3E}">
        <p14:creationId xmlns:p14="http://schemas.microsoft.com/office/powerpoint/2010/main" val="2513905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58"/>
            <a:ext cx="9144000" cy="6825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3068960"/>
            <a:ext cx="62531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uk-UA" sz="3200" dirty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Забруднені ґрунти втрачають</a:t>
            </a:r>
            <a:r>
              <a:rPr lang="en-US" sz="3200" dirty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природну родючість через масову загибель мікроорганізмів,</a:t>
            </a:r>
            <a:r>
              <a:rPr lang="en-US" sz="3200" dirty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en-US" sz="3200" dirty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забезпечують ґрунтоутворення і насичення ґрунтів поживними речовинами </a:t>
            </a: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145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34028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i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Забруднена вода несприятлива для водних і наземних організмів, зумовлює деградацію </a:t>
            </a:r>
            <a:r>
              <a:rPr lang="uk-UA" sz="3200" b="1" i="1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гідробіоценозів</a:t>
            </a:r>
            <a:r>
              <a:rPr lang="uk-UA" sz="3200" b="1" i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погіршує умови життя і виробничої діяльності людини.</a:t>
            </a:r>
            <a:endParaRPr lang="ru-RU" sz="3200" b="1" i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400600" cy="36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5543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7.6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3.5|3.3"/>
</p:tagLst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310</TotalTime>
  <Words>217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Adobe Fangsong Std R</vt:lpstr>
      <vt:lpstr>Arial</vt:lpstr>
      <vt:lpstr>Calibri</vt:lpstr>
      <vt:lpstr>Tw Cen MT</vt:lpstr>
      <vt:lpstr>Wingdings</vt:lpstr>
      <vt:lpstr>Паркет</vt:lpstr>
      <vt:lpstr>Основні антропогенні джерела забруднення навколишнього середовища.Види забруднень та їх вплив на компоненти природи та живі організми.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антропогенні джерела забруднення навколишнього середовища.Види забруднень та їх вплив на компоненти природи та живі організми.</dc:title>
  <dc:creator>Гудима</dc:creator>
  <cp:lastModifiedBy>Roman</cp:lastModifiedBy>
  <cp:revision>42</cp:revision>
  <dcterms:created xsi:type="dcterms:W3CDTF">2012-04-12T13:17:51Z</dcterms:created>
  <dcterms:modified xsi:type="dcterms:W3CDTF">2014-02-12T07:47:07Z</dcterms:modified>
</cp:coreProperties>
</file>