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CF292-EEBE-444A-801B-76B01FD1F7A9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8049A-3D33-405B-B7AA-C41CA18124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1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8049A-3D33-405B-B7AA-C41CA18124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501D185-7759-46E6-97E7-EB7B77C92CED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E41C3A4-F7FF-4DB4-A27D-FA910A628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371702" cy="1269391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00"/>
                </a:solidFill>
              </a:rPr>
              <a:t>Афганська війна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84784"/>
            <a:ext cx="6400800" cy="175260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1979 - 1989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43641"/>
            <a:ext cx="2980666" cy="322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42852"/>
            <a:ext cx="410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Участь </a:t>
            </a:r>
            <a:r>
              <a:rPr lang="ru-RU" sz="3200" b="1" dirty="0" err="1" smtClean="0">
                <a:solidFill>
                  <a:srgbClr val="C00000"/>
                </a:solidFill>
              </a:rPr>
              <a:t>українців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40288"/>
            <a:ext cx="86130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Через </a:t>
            </a:r>
            <a:r>
              <a:rPr lang="ru-RU" sz="2200" dirty="0" err="1" smtClean="0"/>
              <a:t>радянсько-афганську</a:t>
            </a:r>
            <a:r>
              <a:rPr lang="ru-RU" sz="2200" dirty="0" smtClean="0"/>
              <a:t> </a:t>
            </a:r>
            <a:r>
              <a:rPr lang="ru-RU" sz="2200" dirty="0" err="1" smtClean="0"/>
              <a:t>війну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пройшло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160 000 </a:t>
            </a:r>
            <a:r>
              <a:rPr lang="ru-RU" sz="2200" dirty="0" err="1" smtClean="0"/>
              <a:t>українців</a:t>
            </a:r>
            <a:r>
              <a:rPr lang="ru-RU" sz="2200" dirty="0" smtClean="0"/>
              <a:t>. З них 3 360 </a:t>
            </a:r>
            <a:r>
              <a:rPr lang="ru-RU" sz="2200" dirty="0" err="1" smtClean="0"/>
              <a:t>загинули</a:t>
            </a:r>
            <a:r>
              <a:rPr lang="ru-RU" sz="2200" dirty="0" smtClean="0"/>
              <a:t>, в тому </a:t>
            </a:r>
            <a:r>
              <a:rPr lang="ru-RU" sz="2200" dirty="0" err="1" smtClean="0"/>
              <a:t>числі</a:t>
            </a:r>
            <a:r>
              <a:rPr lang="ru-RU" sz="2200" dirty="0" smtClean="0"/>
              <a:t> 60 </a:t>
            </a:r>
            <a:r>
              <a:rPr lang="ru-RU" sz="2200" dirty="0" err="1" smtClean="0"/>
              <a:t>вважаються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зниклими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безвісти</a:t>
            </a:r>
            <a:r>
              <a:rPr lang="ru-RU" sz="2200" dirty="0" smtClean="0"/>
              <a:t> </a:t>
            </a:r>
            <a:r>
              <a:rPr lang="ru-RU" sz="2200" dirty="0" err="1" smtClean="0"/>
              <a:t>або</a:t>
            </a:r>
            <a:r>
              <a:rPr lang="ru-RU" sz="2200" dirty="0" smtClean="0"/>
              <a:t> </a:t>
            </a:r>
            <a:r>
              <a:rPr lang="ru-RU" sz="2200" dirty="0" err="1" smtClean="0"/>
              <a:t>тими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потрапили</a:t>
            </a:r>
            <a:r>
              <a:rPr lang="ru-RU" sz="2200" dirty="0" smtClean="0"/>
              <a:t> в полон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Поранення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отримали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8 000 </a:t>
            </a:r>
            <a:r>
              <a:rPr lang="ru-RU" sz="2200" dirty="0" err="1" smtClean="0"/>
              <a:t>українців</a:t>
            </a:r>
            <a:r>
              <a:rPr lang="ru-RU" sz="2200" dirty="0" smtClean="0"/>
              <a:t>, з них 4 687 </a:t>
            </a:r>
            <a:r>
              <a:rPr lang="ru-RU" sz="2200" dirty="0" err="1" smtClean="0"/>
              <a:t>повернулися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додому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інвалідами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smtClean="0"/>
              <a:t>72 </a:t>
            </a:r>
            <a:r>
              <a:rPr lang="ru-RU" sz="2200" dirty="0" err="1" smtClean="0"/>
              <a:t>осіб</a:t>
            </a:r>
            <a:r>
              <a:rPr lang="ru-RU" sz="2200" dirty="0" smtClean="0"/>
              <a:t>, </a:t>
            </a:r>
            <a:r>
              <a:rPr lang="ru-RU" sz="2200" dirty="0" err="1" smtClean="0"/>
              <a:t>удостоєних</a:t>
            </a:r>
            <a:r>
              <a:rPr lang="ru-RU" sz="2200" dirty="0" smtClean="0"/>
              <a:t> за роки «</a:t>
            </a:r>
            <a:r>
              <a:rPr lang="ru-RU" sz="2200" dirty="0" err="1" smtClean="0"/>
              <a:t>афганської</a:t>
            </a:r>
            <a:r>
              <a:rPr lang="ru-RU" sz="2200" dirty="0" smtClean="0"/>
              <a:t>» </a:t>
            </a:r>
            <a:r>
              <a:rPr lang="ru-RU" sz="2200" dirty="0" err="1" smtClean="0"/>
              <a:t>війни</a:t>
            </a:r>
            <a:r>
              <a:rPr lang="ru-RU" sz="2200" dirty="0" smtClean="0"/>
              <a:t> </a:t>
            </a:r>
            <a:r>
              <a:rPr lang="ru-RU" sz="2200" dirty="0" err="1" smtClean="0"/>
              <a:t>звання</a:t>
            </a:r>
            <a:r>
              <a:rPr lang="ru-RU" sz="2200" dirty="0" smtClean="0"/>
              <a:t> Герой </a:t>
            </a:r>
            <a:r>
              <a:rPr lang="ru-RU" sz="2200" dirty="0" err="1" smtClean="0"/>
              <a:t>Радянського</a:t>
            </a:r>
            <a:r>
              <a:rPr lang="ru-RU" sz="2200" dirty="0" smtClean="0"/>
              <a:t> Союзу, є 11 </a:t>
            </a:r>
            <a:r>
              <a:rPr lang="ru-RU" sz="2200" dirty="0" err="1" smtClean="0"/>
              <a:t>українців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2711822" cy="203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73" y="4221088"/>
            <a:ext cx="3024842" cy="226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5725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Війна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Афганістані</a:t>
            </a:r>
            <a:r>
              <a:rPr lang="ru-RU" sz="2400" b="1" dirty="0" smtClean="0"/>
              <a:t> —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b="1" dirty="0" err="1" smtClean="0"/>
              <a:t>збройний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</a:t>
            </a:r>
            <a:r>
              <a:rPr lang="ru-RU" b="1" dirty="0" smtClean="0"/>
              <a:t> за </a:t>
            </a:r>
            <a:r>
              <a:rPr lang="ru-RU" b="1" dirty="0" err="1" smtClean="0"/>
              <a:t>участю</a:t>
            </a:r>
            <a:r>
              <a:rPr lang="ru-RU" b="1" dirty="0" smtClean="0"/>
              <a:t> </a:t>
            </a:r>
            <a:r>
              <a:rPr lang="ru-RU" b="1" dirty="0" err="1" smtClean="0"/>
              <a:t>Радянського</a:t>
            </a:r>
            <a:r>
              <a:rPr lang="ru-RU" b="1" dirty="0" smtClean="0"/>
              <a:t> Союзу на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Афганістану</a:t>
            </a:r>
            <a:r>
              <a:rPr lang="ru-RU" b="1" dirty="0" smtClean="0"/>
              <a:t> (ДРА). </a:t>
            </a:r>
          </a:p>
          <a:p>
            <a:r>
              <a:rPr lang="ru-RU" b="1" dirty="0" err="1" smtClean="0"/>
              <a:t>Розпочався</a:t>
            </a:r>
            <a:r>
              <a:rPr lang="ru-RU" b="1" dirty="0" smtClean="0"/>
              <a:t> у </a:t>
            </a:r>
            <a:r>
              <a:rPr lang="ru-RU" b="1" dirty="0" err="1" smtClean="0"/>
              <a:t>грудні</a:t>
            </a:r>
            <a:r>
              <a:rPr lang="ru-RU" b="1" dirty="0" smtClean="0"/>
              <a:t> 1979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тривав</a:t>
            </a:r>
            <a:r>
              <a:rPr lang="ru-RU" b="1" dirty="0" smtClean="0"/>
              <a:t> до 15 лютого 1989 року.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321471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3857628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СРСР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321471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6000768"/>
            <a:ext cx="5210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Демократична </a:t>
            </a:r>
            <a:r>
              <a:rPr lang="ru-RU" sz="2400" b="1" dirty="0" err="1" smtClean="0"/>
              <a:t>Республіка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Афганістан</a:t>
            </a:r>
            <a:endParaRPr lang="ru-RU" sz="2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2247" y="2151535"/>
            <a:ext cx="361711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417007" y="4198299"/>
            <a:ext cx="3147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Афганські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моджахеди</a:t>
            </a:r>
            <a:endParaRPr lang="ru-RU" sz="2400" b="1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620688"/>
            <a:ext cx="87868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Моджахед </a:t>
            </a:r>
            <a:r>
              <a:rPr lang="ru-RU" dirty="0" smtClean="0"/>
              <a:t>(араб. </a:t>
            </a:r>
            <a:r>
              <a:rPr lang="ar-AE" dirty="0" smtClean="0"/>
              <a:t>مجاهد‎‎ </a:t>
            </a:r>
            <a:r>
              <a:rPr lang="en-US" dirty="0" err="1" smtClean="0"/>
              <a:t>muǧāhid</a:t>
            </a:r>
            <a:r>
              <a:rPr lang="en-US" dirty="0" smtClean="0"/>
              <a:t>, </a:t>
            </a:r>
            <a:r>
              <a:rPr lang="ru-RU" dirty="0" err="1" smtClean="0"/>
              <a:t>близьке</a:t>
            </a:r>
            <a:r>
              <a:rPr lang="ru-RU" dirty="0" smtClean="0"/>
              <a:t> до </a:t>
            </a:r>
            <a:r>
              <a:rPr lang="ru-RU" dirty="0" err="1" smtClean="0"/>
              <a:t>арабського</a:t>
            </a:r>
            <a:r>
              <a:rPr lang="ru-RU" dirty="0" smtClean="0"/>
              <a:t> </a:t>
            </a:r>
            <a:r>
              <a:rPr lang="ru-RU" dirty="0" err="1" smtClean="0"/>
              <a:t>звучання</a:t>
            </a:r>
            <a:r>
              <a:rPr lang="ru-RU" dirty="0" smtClean="0"/>
              <a:t> — </a:t>
            </a:r>
            <a:r>
              <a:rPr lang="ru-RU" dirty="0" err="1" smtClean="0"/>
              <a:t>муджахід</a:t>
            </a:r>
            <a:r>
              <a:rPr lang="ru-RU" dirty="0" smtClean="0"/>
              <a:t>, у </a:t>
            </a:r>
            <a:r>
              <a:rPr lang="ru-RU" dirty="0" err="1" smtClean="0"/>
              <a:t>множині</a:t>
            </a:r>
            <a:r>
              <a:rPr lang="ru-RU" dirty="0" smtClean="0"/>
              <a:t> — </a:t>
            </a:r>
            <a:r>
              <a:rPr lang="ru-RU" dirty="0" err="1" smtClean="0"/>
              <a:t>муджахідін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учасник</a:t>
            </a:r>
            <a:r>
              <a:rPr lang="ru-RU" dirty="0" smtClean="0"/>
              <a:t> джихаду, буквально «той,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докладає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», «</a:t>
            </a:r>
            <a:r>
              <a:rPr lang="ru-RU" dirty="0" err="1" smtClean="0"/>
              <a:t>борець</a:t>
            </a:r>
            <a:r>
              <a:rPr lang="ru-RU" dirty="0" smtClean="0"/>
              <a:t>». Моджахед,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джихаду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шахідом</a:t>
            </a:r>
            <a:r>
              <a:rPr lang="ru-RU" dirty="0" smtClean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засвідчив</a:t>
            </a:r>
            <a:r>
              <a:rPr lang="ru-RU" dirty="0" smtClean="0"/>
              <a:t> свою </a:t>
            </a:r>
            <a:r>
              <a:rPr lang="ru-RU" dirty="0" err="1" smtClean="0"/>
              <a:t>віру</a:t>
            </a:r>
            <a:r>
              <a:rPr lang="ru-RU" dirty="0" smtClean="0"/>
              <a:t>. </a:t>
            </a:r>
            <a:r>
              <a:rPr lang="ru-RU" dirty="0" smtClean="0"/>
              <a:t>У </a:t>
            </a:r>
            <a:r>
              <a:rPr lang="ru-RU" dirty="0" smtClean="0"/>
              <a:t>наш час моджахедами є: </a:t>
            </a:r>
            <a:r>
              <a:rPr lang="ru-RU" dirty="0" err="1" smtClean="0"/>
              <a:t>партизани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Кавказу, </a:t>
            </a:r>
            <a:r>
              <a:rPr lang="ru-RU" dirty="0" err="1" smtClean="0"/>
              <a:t>Іраку</a:t>
            </a:r>
            <a:r>
              <a:rPr lang="ru-RU" dirty="0" smtClean="0"/>
              <a:t>, </a:t>
            </a:r>
            <a:r>
              <a:rPr lang="ru-RU" dirty="0" err="1" smtClean="0"/>
              <a:t>бійці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«</a:t>
            </a:r>
            <a:r>
              <a:rPr lang="ru-RU" dirty="0" err="1" smtClean="0"/>
              <a:t>Талібан</a:t>
            </a:r>
            <a:r>
              <a:rPr lang="ru-RU" dirty="0" smtClean="0"/>
              <a:t>» в </a:t>
            </a:r>
            <a:r>
              <a:rPr lang="ru-RU" dirty="0" err="1" smtClean="0">
                <a:solidFill>
                  <a:srgbClr val="FF0000"/>
                </a:solidFill>
              </a:rPr>
              <a:t>Афганістані</a:t>
            </a:r>
            <a:r>
              <a:rPr lang="ru-RU" dirty="0" smtClean="0"/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Пакистані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7786" y="2852936"/>
            <a:ext cx="4201217" cy="32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16806" y="6267142"/>
            <a:ext cx="3334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Афганські</a:t>
            </a:r>
            <a:r>
              <a:rPr lang="ru-RU" b="1" dirty="0" smtClean="0"/>
              <a:t> </a:t>
            </a:r>
            <a:r>
              <a:rPr lang="ru-RU" b="1" dirty="0" err="1" smtClean="0"/>
              <a:t>моджахеди</a:t>
            </a:r>
            <a:r>
              <a:rPr lang="ru-RU" dirty="0" smtClean="0"/>
              <a:t>, 1985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8092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prstClr val="black"/>
                </a:solidFill>
              </a:rPr>
              <a:t>Свого</a:t>
            </a:r>
            <a:r>
              <a:rPr lang="ru-RU" dirty="0">
                <a:solidFill>
                  <a:prstClr val="black"/>
                </a:solidFill>
              </a:rPr>
              <a:t> часу </a:t>
            </a:r>
            <a:r>
              <a:rPr lang="ru-RU" dirty="0" err="1">
                <a:solidFill>
                  <a:prstClr val="black"/>
                </a:solidFill>
              </a:rPr>
              <a:t>радянські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інтервенти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називали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афганських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моджахедів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душманами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dirty="0" err="1">
                <a:solidFill>
                  <a:prstClr val="black"/>
                </a:solidFill>
              </a:rPr>
              <a:t>дарі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ar-AE" dirty="0">
                <a:solidFill>
                  <a:prstClr val="black"/>
                </a:solidFill>
              </a:rPr>
              <a:t>دشمن — </a:t>
            </a:r>
            <a:r>
              <a:rPr lang="en-US" dirty="0" err="1">
                <a:solidFill>
                  <a:prstClr val="black"/>
                </a:solidFill>
              </a:rPr>
              <a:t>dušman</a:t>
            </a:r>
            <a:r>
              <a:rPr lang="en-US" dirty="0">
                <a:solidFill>
                  <a:prstClr val="black"/>
                </a:solidFill>
              </a:rPr>
              <a:t> — </a:t>
            </a:r>
            <a:r>
              <a:rPr lang="ru-RU" dirty="0">
                <a:solidFill>
                  <a:prstClr val="black"/>
                </a:solidFill>
              </a:rPr>
              <a:t>ворог).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СРСР: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Устінов</a:t>
            </a:r>
            <a:endParaRPr lang="ru-RU" dirty="0" smtClean="0"/>
          </a:p>
          <a:p>
            <a:r>
              <a:rPr lang="ru-RU" dirty="0" smtClean="0"/>
              <a:t>   Борис Громов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Сергій</a:t>
            </a:r>
            <a:r>
              <a:rPr lang="ru-RU" dirty="0" smtClean="0"/>
              <a:t> Соколов</a:t>
            </a:r>
          </a:p>
          <a:p>
            <a:r>
              <a:rPr lang="ru-RU" dirty="0" smtClean="0"/>
              <a:t>   </a:t>
            </a:r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Грачов</a:t>
            </a:r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Родіонов</a:t>
            </a:r>
            <a:endParaRPr lang="ru-RU" sz="2400" dirty="0" smtClean="0"/>
          </a:p>
          <a:p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714356"/>
            <a:ext cx="3991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 smtClean="0"/>
              <a:t>Ахмад</a:t>
            </a:r>
            <a:r>
              <a:rPr lang="ru-RU" u="sng" dirty="0" smtClean="0"/>
              <a:t> Шах </a:t>
            </a:r>
            <a:r>
              <a:rPr lang="ru-RU" u="sng" dirty="0" err="1" smtClean="0"/>
              <a:t>Масуд</a:t>
            </a:r>
            <a:endParaRPr lang="ru-RU" u="sng" dirty="0" smtClean="0"/>
          </a:p>
          <a:p>
            <a:r>
              <a:rPr lang="ru-RU" dirty="0" err="1" smtClean="0"/>
              <a:t>Ісмаїл</a:t>
            </a:r>
            <a:r>
              <a:rPr lang="ru-RU" dirty="0" smtClean="0"/>
              <a:t> Хан</a:t>
            </a:r>
          </a:p>
          <a:p>
            <a:r>
              <a:rPr lang="ru-RU" dirty="0" err="1" smtClean="0"/>
              <a:t>Джалалуддін</a:t>
            </a:r>
            <a:r>
              <a:rPr lang="ru-RU" dirty="0" smtClean="0"/>
              <a:t> </a:t>
            </a:r>
            <a:r>
              <a:rPr lang="ru-RU" dirty="0" err="1" smtClean="0"/>
              <a:t>Хаккані</a:t>
            </a:r>
            <a:endParaRPr lang="ru-RU" dirty="0" smtClean="0"/>
          </a:p>
          <a:p>
            <a:r>
              <a:rPr lang="ru-RU" dirty="0" smtClean="0"/>
              <a:t>Абдулла Юсуф </a:t>
            </a:r>
            <a:r>
              <a:rPr lang="ru-RU" dirty="0" err="1" smtClean="0"/>
              <a:t>Аззам</a:t>
            </a:r>
            <a:endParaRPr lang="ru-RU" dirty="0" smtClean="0"/>
          </a:p>
          <a:p>
            <a:r>
              <a:rPr lang="ru-RU" dirty="0" err="1" smtClean="0"/>
              <a:t>Ґульбуддін</a:t>
            </a:r>
            <a:r>
              <a:rPr lang="ru-RU" dirty="0" smtClean="0"/>
              <a:t> </a:t>
            </a:r>
            <a:r>
              <a:rPr lang="ru-RU" dirty="0" err="1" smtClean="0"/>
              <a:t>Гекматіяр</a:t>
            </a:r>
            <a:endParaRPr lang="ru-RU" dirty="0" smtClean="0"/>
          </a:p>
          <a:p>
            <a:r>
              <a:rPr lang="ru-RU" dirty="0" smtClean="0"/>
              <a:t>Абдул </a:t>
            </a:r>
            <a:r>
              <a:rPr lang="ru-RU" dirty="0" err="1" smtClean="0"/>
              <a:t>Хак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42852"/>
            <a:ext cx="2405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/>
              <a:t>Командувачі</a:t>
            </a:r>
            <a:endParaRPr lang="ru-RU" sz="3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851543"/>
            <a:ext cx="3153580" cy="23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934670"/>
            <a:ext cx="635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182" y="2609407"/>
            <a:ext cx="2621524" cy="350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5782" y="2468682"/>
            <a:ext cx="2140748" cy="31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635909" y="5750004"/>
            <a:ext cx="154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Громов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7375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ДРА:</a:t>
            </a:r>
          </a:p>
          <a:p>
            <a:r>
              <a:rPr lang="ru-RU" dirty="0"/>
              <a:t>   </a:t>
            </a:r>
            <a:r>
              <a:rPr lang="ru-RU" dirty="0" err="1"/>
              <a:t>Бабрак</a:t>
            </a:r>
            <a:r>
              <a:rPr lang="ru-RU" dirty="0"/>
              <a:t> </a:t>
            </a:r>
            <a:r>
              <a:rPr lang="ru-RU" dirty="0" err="1"/>
              <a:t>Кармаль</a:t>
            </a:r>
            <a:endParaRPr lang="ru-RU" dirty="0"/>
          </a:p>
          <a:p>
            <a:r>
              <a:rPr lang="ru-RU" dirty="0"/>
              <a:t>   Мухаммед </a:t>
            </a:r>
            <a:r>
              <a:rPr lang="ru-RU" dirty="0" err="1"/>
              <a:t>Наджибулла</a:t>
            </a:r>
            <a:endParaRPr lang="ru-RU" dirty="0"/>
          </a:p>
          <a:p>
            <a:r>
              <a:rPr lang="ru-RU" dirty="0"/>
              <a:t>   Абдул-Рашид </a:t>
            </a:r>
            <a:r>
              <a:rPr lang="ru-RU" dirty="0" err="1"/>
              <a:t>Дустум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14290"/>
            <a:ext cx="2782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Військові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сили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142984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500.000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142984"/>
            <a:ext cx="2153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50.000-200.000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8"/>
            <a:ext cx="857256" cy="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643306" y="1714488"/>
            <a:ext cx="1383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Втрати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285992"/>
            <a:ext cx="37861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СРСР</a:t>
            </a:r>
          </a:p>
          <a:p>
            <a:r>
              <a:rPr lang="ru-RU" sz="2400" b="1" u="sng" dirty="0" err="1" smtClean="0"/>
              <a:t>офіційна</a:t>
            </a:r>
            <a:r>
              <a:rPr lang="ru-RU" sz="2400" b="1" u="sng" dirty="0" smtClean="0"/>
              <a:t> статистика</a:t>
            </a:r>
          </a:p>
          <a:p>
            <a:r>
              <a:rPr lang="ru-RU" sz="2400" dirty="0" smtClean="0"/>
              <a:t>     15 051 убито</a:t>
            </a:r>
          </a:p>
          <a:p>
            <a:r>
              <a:rPr lang="ru-RU" sz="2400" dirty="0" smtClean="0"/>
              <a:t>     54 000 поранено</a:t>
            </a:r>
          </a:p>
          <a:p>
            <a:r>
              <a:rPr lang="ru-RU" sz="2400" dirty="0" smtClean="0"/>
              <a:t>     414 000 </a:t>
            </a:r>
            <a:r>
              <a:rPr lang="ru-RU" sz="2400" dirty="0" err="1" smtClean="0"/>
              <a:t>захворіло</a:t>
            </a:r>
            <a:endParaRPr lang="ru-RU" sz="2400" dirty="0" smtClean="0"/>
          </a:p>
          <a:p>
            <a:r>
              <a:rPr lang="ru-RU" sz="2400" dirty="0" smtClean="0"/>
              <a:t>  </a:t>
            </a:r>
            <a:r>
              <a:rPr lang="ru-RU" sz="2400" b="1" u="sng" dirty="0" err="1" smtClean="0"/>
              <a:t>неофіційна</a:t>
            </a:r>
            <a:r>
              <a:rPr lang="ru-RU" sz="2400" b="1" u="sng" dirty="0" smtClean="0"/>
              <a:t> статистика</a:t>
            </a:r>
          </a:p>
          <a:p>
            <a:r>
              <a:rPr lang="ru-RU" sz="2400" dirty="0" smtClean="0"/>
              <a:t>      140 000 убито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ДРА</a:t>
            </a:r>
          </a:p>
          <a:p>
            <a:r>
              <a:rPr lang="ru-RU" sz="2400" dirty="0" smtClean="0"/>
              <a:t> 100.000-150.000 убито,</a:t>
            </a:r>
          </a:p>
          <a:p>
            <a:r>
              <a:rPr lang="ru-RU" sz="2400" dirty="0" smtClean="0"/>
              <a:t>500.000-800.000 поранено</a:t>
            </a: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50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643438" y="2643182"/>
            <a:ext cx="4929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err="1" smtClean="0">
                <a:solidFill>
                  <a:srgbClr val="C00000"/>
                </a:solidFill>
              </a:rPr>
              <a:t>Цивільне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населення</a:t>
            </a:r>
            <a:endParaRPr lang="ru-RU" sz="2400" b="1" u="sng" dirty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2 000 000 убито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u="sng" dirty="0" smtClean="0">
                <a:solidFill>
                  <a:srgbClr val="C0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Моджахеди</a:t>
            </a:r>
            <a:endParaRPr lang="ru-RU" sz="2400" b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dirty="0" smtClean="0"/>
              <a:t>   200.000-300.000 убито,</a:t>
            </a:r>
          </a:p>
          <a:p>
            <a:pPr algn="ctr"/>
            <a:r>
              <a:rPr lang="ru-RU" sz="2400" dirty="0" smtClean="0"/>
              <a:t>500.000-1.000.000 поранено</a:t>
            </a:r>
            <a:endParaRPr lang="ru-RU" sz="2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643314"/>
            <a:ext cx="857256" cy="42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00100" y="0"/>
            <a:ext cx="7390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Введення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радянських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військ</a:t>
            </a:r>
            <a:r>
              <a:rPr lang="ru-RU" sz="3200" b="1" dirty="0" smtClean="0">
                <a:solidFill>
                  <a:srgbClr val="C00000"/>
                </a:solidFill>
              </a:rPr>
              <a:t> у 1979 </a:t>
            </a:r>
            <a:r>
              <a:rPr lang="ru-RU" sz="3200" b="1" dirty="0" err="1" smtClean="0">
                <a:solidFill>
                  <a:srgbClr val="C00000"/>
                </a:solidFill>
              </a:rPr>
              <a:t>році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9520" y="5000636"/>
            <a:ext cx="143135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Маршрути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СРСР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58082" y="5657671"/>
            <a:ext cx="178591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конрольована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СРСР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5860"/>
            <a:ext cx="3142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Кушка—</a:t>
            </a:r>
            <a:r>
              <a:rPr lang="ru-RU" b="1" dirty="0" err="1" smtClean="0">
                <a:solidFill>
                  <a:srgbClr val="C00000"/>
                </a:solidFill>
              </a:rPr>
              <a:t>Шинданд</a:t>
            </a:r>
            <a:r>
              <a:rPr lang="ru-RU" b="1" dirty="0" smtClean="0">
                <a:solidFill>
                  <a:srgbClr val="C00000"/>
                </a:solidFill>
              </a:rPr>
              <a:t>—Кандагар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28596" y="1571612"/>
            <a:ext cx="1428760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00628" y="1214422"/>
            <a:ext cx="2657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Термез—</a:t>
            </a:r>
            <a:r>
              <a:rPr lang="ru-RU" b="1" dirty="0" err="1" smtClean="0">
                <a:solidFill>
                  <a:srgbClr val="C00000"/>
                </a:solidFill>
              </a:rPr>
              <a:t>Кундуз</a:t>
            </a:r>
            <a:r>
              <a:rPr lang="ru-RU" b="1" dirty="0" smtClean="0">
                <a:solidFill>
                  <a:srgbClr val="C00000"/>
                </a:solidFill>
              </a:rPr>
              <a:t>—Кабул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9870" y="1714488"/>
            <a:ext cx="201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Хорог—Файзабад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5857884" y="1928802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49" y="260648"/>
            <a:ext cx="52966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 складу </a:t>
            </a:r>
            <a:r>
              <a:rPr lang="ru-RU" sz="3200" b="1" dirty="0" err="1" smtClean="0"/>
              <a:t>радянського</a:t>
            </a:r>
            <a:r>
              <a:rPr lang="ru-RU" sz="3200" b="1" dirty="0" smtClean="0"/>
              <a:t> контингенту входили: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управління</a:t>
            </a:r>
            <a:r>
              <a:rPr lang="ru-RU" sz="2400" dirty="0" smtClean="0"/>
              <a:t> 40‑ї 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обслуговування</a:t>
            </a:r>
            <a:r>
              <a:rPr lang="ru-RU" sz="2400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дивізії</a:t>
            </a:r>
            <a:r>
              <a:rPr lang="ru-RU" sz="2400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п'ять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бригад,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окремі</a:t>
            </a:r>
            <a:r>
              <a:rPr lang="ru-RU" sz="2400" dirty="0" smtClean="0"/>
              <a:t> полки,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чотири</a:t>
            </a:r>
            <a:r>
              <a:rPr lang="ru-RU" sz="2400" dirty="0" smtClean="0"/>
              <a:t> полки </a:t>
            </a:r>
            <a:r>
              <a:rPr lang="ru-RU" sz="2400" dirty="0" err="1" smtClean="0"/>
              <a:t>бойової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авіації</a:t>
            </a:r>
            <a:r>
              <a:rPr lang="ru-RU" sz="2400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три </a:t>
            </a:r>
            <a:r>
              <a:rPr lang="ru-RU" sz="2400" dirty="0" err="1" smtClean="0"/>
              <a:t>вертолітні</a:t>
            </a:r>
            <a:r>
              <a:rPr lang="ru-RU" sz="2400" dirty="0" smtClean="0"/>
              <a:t> полки,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одна </a:t>
            </a:r>
            <a:r>
              <a:rPr lang="ru-RU" sz="2400" dirty="0" err="1" smtClean="0"/>
              <a:t>трубопровідна</a:t>
            </a:r>
            <a:r>
              <a:rPr lang="ru-RU" sz="2400" dirty="0" smtClean="0"/>
              <a:t> бригада,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одна бригада </a:t>
            </a:r>
            <a:r>
              <a:rPr lang="ru-RU" sz="2400" dirty="0" err="1" smtClean="0"/>
              <a:t>матеріального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установи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6837" y="4327609"/>
            <a:ext cx="3027163" cy="173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68389" y="5773677"/>
            <a:ext cx="307183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err="1" smtClean="0"/>
              <a:t>Радянські</a:t>
            </a:r>
            <a:r>
              <a:rPr lang="ru-RU" sz="1600" dirty="0" smtClean="0"/>
              <a:t> десантники на </a:t>
            </a:r>
            <a:r>
              <a:rPr lang="ru-RU" sz="1600" dirty="0" smtClean="0"/>
              <a:t>БМД-1</a:t>
            </a:r>
            <a:endParaRPr lang="ru-RU" sz="16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0908" y="479195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152412" y="1625956"/>
            <a:ext cx="73449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Мі-8Т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00908" y="2304618"/>
            <a:ext cx="25717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7041947" y="3736085"/>
            <a:ext cx="213071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Штурмовик </a:t>
            </a:r>
            <a:r>
              <a:rPr lang="ru-RU" dirty="0" smtClean="0"/>
              <a:t>Су-25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836712"/>
            <a:ext cx="864399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1‑й </a:t>
            </a:r>
            <a:r>
              <a:rPr lang="ru-RU" sz="1900" b="1" dirty="0" err="1" smtClean="0">
                <a:solidFill>
                  <a:srgbClr val="C00000"/>
                </a:solidFill>
              </a:rPr>
              <a:t>етап</a:t>
            </a:r>
            <a:r>
              <a:rPr lang="ru-RU" sz="1900" dirty="0" smtClean="0"/>
              <a:t>: </a:t>
            </a:r>
            <a:r>
              <a:rPr lang="ru-RU" sz="1900" dirty="0" err="1" smtClean="0"/>
              <a:t>грудень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1979 р</a:t>
            </a:r>
            <a:r>
              <a:rPr lang="ru-RU" sz="1900" dirty="0" smtClean="0"/>
              <a:t>. — </a:t>
            </a:r>
            <a:r>
              <a:rPr lang="ru-RU" sz="1900" dirty="0" err="1" smtClean="0"/>
              <a:t>лютий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1980 р</a:t>
            </a:r>
            <a:r>
              <a:rPr lang="ru-RU" sz="1900" dirty="0" smtClean="0"/>
              <a:t>. </a:t>
            </a:r>
            <a:r>
              <a:rPr lang="ru-RU" sz="1900" dirty="0" err="1" smtClean="0"/>
              <a:t>Введення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радянських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військ</a:t>
            </a:r>
            <a:r>
              <a:rPr lang="ru-RU" sz="1900" dirty="0" smtClean="0"/>
              <a:t> до </a:t>
            </a:r>
            <a:r>
              <a:rPr lang="ru-RU" sz="1900" dirty="0" err="1" smtClean="0"/>
              <a:t>Афганістану</a:t>
            </a:r>
            <a:r>
              <a:rPr lang="ru-RU" sz="1900" dirty="0" smtClean="0"/>
              <a:t>, </a:t>
            </a:r>
            <a:r>
              <a:rPr lang="ru-RU" sz="1900" dirty="0" err="1" smtClean="0"/>
              <a:t>розміщення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їх</a:t>
            </a:r>
            <a:r>
              <a:rPr lang="ru-RU" sz="1900" dirty="0" smtClean="0"/>
              <a:t> по </a:t>
            </a:r>
            <a:r>
              <a:rPr lang="ru-RU" sz="1900" dirty="0" err="1" smtClean="0"/>
              <a:t>гарнізонах</a:t>
            </a:r>
            <a:r>
              <a:rPr lang="ru-RU" sz="1900" dirty="0" smtClean="0"/>
              <a:t>, </a:t>
            </a:r>
            <a:r>
              <a:rPr lang="ru-RU" sz="1900" dirty="0" err="1" smtClean="0"/>
              <a:t>організація</a:t>
            </a:r>
            <a:r>
              <a:rPr lang="ru-RU" sz="1900" dirty="0" smtClean="0"/>
              <a:t> </a:t>
            </a:r>
            <a:r>
              <a:rPr lang="ru-RU" sz="1900" dirty="0" err="1" smtClean="0"/>
              <a:t>охорони</a:t>
            </a:r>
            <a:r>
              <a:rPr lang="ru-RU" sz="1900" dirty="0" smtClean="0"/>
              <a:t> </a:t>
            </a:r>
            <a:r>
              <a:rPr lang="ru-RU" sz="1900" dirty="0" err="1" smtClean="0"/>
              <a:t>пунктів</a:t>
            </a:r>
            <a:r>
              <a:rPr lang="ru-RU" sz="1900" dirty="0" smtClean="0"/>
              <a:t> </a:t>
            </a:r>
            <a:r>
              <a:rPr lang="ru-RU" sz="1900" dirty="0" err="1" smtClean="0"/>
              <a:t>дислокації</a:t>
            </a:r>
            <a:r>
              <a:rPr lang="ru-RU" sz="1900" dirty="0" smtClean="0"/>
              <a:t> і </a:t>
            </a:r>
            <a:r>
              <a:rPr lang="ru-RU" sz="1900" dirty="0" err="1" smtClean="0"/>
              <a:t>різних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об'єктів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r>
              <a:rPr lang="ru-RU" sz="1900" b="1" dirty="0" smtClean="0">
                <a:solidFill>
                  <a:srgbClr val="C00000"/>
                </a:solidFill>
              </a:rPr>
              <a:t>2‑й </a:t>
            </a:r>
            <a:r>
              <a:rPr lang="ru-RU" sz="1900" b="1" dirty="0" err="1" smtClean="0">
                <a:solidFill>
                  <a:srgbClr val="C00000"/>
                </a:solidFill>
              </a:rPr>
              <a:t>етап</a:t>
            </a:r>
            <a:r>
              <a:rPr lang="ru-RU" sz="1900" dirty="0" smtClean="0"/>
              <a:t>: </a:t>
            </a:r>
            <a:r>
              <a:rPr lang="ru-RU" sz="1900" dirty="0" err="1" smtClean="0"/>
              <a:t>березень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1980 р</a:t>
            </a:r>
            <a:r>
              <a:rPr lang="ru-RU" sz="1900" dirty="0" smtClean="0"/>
              <a:t>. — </a:t>
            </a:r>
            <a:r>
              <a:rPr lang="ru-RU" sz="1900" dirty="0" err="1" smtClean="0"/>
              <a:t>квітень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1985 р</a:t>
            </a:r>
            <a:r>
              <a:rPr lang="ru-RU" sz="1900" dirty="0" smtClean="0"/>
              <a:t>. </a:t>
            </a:r>
            <a:r>
              <a:rPr lang="ru-RU" sz="1900" dirty="0" err="1" smtClean="0"/>
              <a:t>Ведення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активних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бойових</a:t>
            </a:r>
            <a:r>
              <a:rPr lang="ru-RU" sz="1900" dirty="0" smtClean="0"/>
              <a:t> </a:t>
            </a:r>
            <a:r>
              <a:rPr lang="ru-RU" sz="1900" dirty="0" err="1" smtClean="0"/>
              <a:t>дій</a:t>
            </a:r>
            <a:r>
              <a:rPr lang="ru-RU" sz="1900" dirty="0" smtClean="0"/>
              <a:t>, </a:t>
            </a:r>
            <a:r>
              <a:rPr lang="ru-RU" sz="1900" dirty="0" err="1" smtClean="0"/>
              <a:t>зокрема</a:t>
            </a:r>
            <a:r>
              <a:rPr lang="ru-RU" sz="1900" dirty="0" smtClean="0"/>
              <a:t> </a:t>
            </a:r>
            <a:r>
              <a:rPr lang="ru-RU" sz="1900" dirty="0" err="1" smtClean="0"/>
              <a:t>широкомасштабних</a:t>
            </a:r>
            <a:r>
              <a:rPr lang="ru-RU" sz="1900" dirty="0" smtClean="0"/>
              <a:t>, </a:t>
            </a:r>
            <a:r>
              <a:rPr lang="ru-RU" sz="1900" dirty="0" err="1" smtClean="0"/>
              <a:t>спільно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афганськими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з'єднаннями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частинами</a:t>
            </a:r>
            <a:r>
              <a:rPr lang="ru-RU" sz="1900" dirty="0" smtClean="0"/>
              <a:t>. Робота з </a:t>
            </a:r>
            <a:r>
              <a:rPr lang="ru-RU" sz="1900" dirty="0" err="1" smtClean="0"/>
              <a:t>реорганізації</a:t>
            </a:r>
            <a:r>
              <a:rPr lang="ru-RU" sz="1900" dirty="0" smtClean="0"/>
              <a:t> і </a:t>
            </a:r>
            <a:r>
              <a:rPr lang="ru-RU" sz="1900" dirty="0" err="1" smtClean="0"/>
              <a:t>зміцнення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озброєних</a:t>
            </a:r>
            <a:r>
              <a:rPr lang="ru-RU" sz="1900" dirty="0" smtClean="0"/>
              <a:t> сил ДРА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r>
              <a:rPr lang="ru-RU" sz="1900" b="1" dirty="0" smtClean="0">
                <a:solidFill>
                  <a:srgbClr val="C00000"/>
                </a:solidFill>
              </a:rPr>
              <a:t>3‑й </a:t>
            </a:r>
            <a:r>
              <a:rPr lang="ru-RU" sz="1900" b="1" dirty="0" err="1" smtClean="0">
                <a:solidFill>
                  <a:srgbClr val="C00000"/>
                </a:solidFill>
              </a:rPr>
              <a:t>етап</a:t>
            </a:r>
            <a:r>
              <a:rPr lang="ru-RU" sz="1900" dirty="0" smtClean="0"/>
              <a:t>: </a:t>
            </a:r>
            <a:r>
              <a:rPr lang="ru-RU" sz="1900" dirty="0" err="1" smtClean="0"/>
              <a:t>травень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1985 р</a:t>
            </a:r>
            <a:r>
              <a:rPr lang="ru-RU" sz="1900" dirty="0" smtClean="0"/>
              <a:t>. — </a:t>
            </a:r>
            <a:r>
              <a:rPr lang="ru-RU" sz="1900" dirty="0" err="1" smtClean="0"/>
              <a:t>грудень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1986 р</a:t>
            </a:r>
            <a:r>
              <a:rPr lang="ru-RU" sz="1900" dirty="0" smtClean="0"/>
              <a:t>. </a:t>
            </a:r>
            <a:r>
              <a:rPr lang="ru-RU" sz="1900" dirty="0" err="1" smtClean="0"/>
              <a:t>Перехід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активних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бойових</a:t>
            </a:r>
            <a:r>
              <a:rPr lang="ru-RU" sz="1900" dirty="0" smtClean="0"/>
              <a:t> </a:t>
            </a:r>
            <a:r>
              <a:rPr lang="ru-RU" sz="1900" dirty="0" err="1" smtClean="0"/>
              <a:t>дій</a:t>
            </a:r>
            <a:r>
              <a:rPr lang="ru-RU" sz="1900" dirty="0" smtClean="0"/>
              <a:t> </a:t>
            </a:r>
            <a:r>
              <a:rPr lang="ru-RU" sz="1900" dirty="0" err="1" smtClean="0"/>
              <a:t>переважно</a:t>
            </a:r>
            <a:r>
              <a:rPr lang="ru-RU" sz="1900" dirty="0" smtClean="0"/>
              <a:t> до </a:t>
            </a:r>
            <a:r>
              <a:rPr lang="ru-RU" sz="1900" dirty="0" err="1" smtClean="0"/>
              <a:t>підтримки</a:t>
            </a:r>
            <a:r>
              <a:rPr lang="ru-RU" sz="1900" dirty="0" smtClean="0"/>
              <a:t> </a:t>
            </a:r>
            <a:r>
              <a:rPr lang="ru-RU" sz="1900" dirty="0" err="1" smtClean="0"/>
              <a:t>дій</a:t>
            </a:r>
            <a:r>
              <a:rPr lang="ru-RU" sz="1900" dirty="0" smtClean="0"/>
              <a:t> </a:t>
            </a:r>
            <a:r>
              <a:rPr lang="ru-RU" sz="1900" dirty="0" err="1" smtClean="0"/>
              <a:t>афганських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військ</a:t>
            </a:r>
            <a:r>
              <a:rPr lang="ru-RU" sz="1900" dirty="0" smtClean="0"/>
              <a:t> </a:t>
            </a:r>
            <a:r>
              <a:rPr lang="ru-RU" sz="1900" dirty="0" err="1" smtClean="0"/>
              <a:t>радянською</a:t>
            </a:r>
            <a:r>
              <a:rPr lang="ru-RU" sz="1900" dirty="0" smtClean="0"/>
              <a:t> </a:t>
            </a:r>
            <a:r>
              <a:rPr lang="ru-RU" sz="1900" dirty="0" err="1" smtClean="0"/>
              <a:t>авіацією</a:t>
            </a:r>
            <a:r>
              <a:rPr lang="ru-RU" sz="1900" dirty="0" smtClean="0"/>
              <a:t>, </a:t>
            </a:r>
            <a:r>
              <a:rPr lang="ru-RU" sz="1900" dirty="0" err="1" smtClean="0"/>
              <a:t>артилерією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саперними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підрозділами</a:t>
            </a:r>
            <a:r>
              <a:rPr lang="ru-RU" sz="1900" dirty="0" smtClean="0"/>
              <a:t>. </a:t>
            </a:r>
            <a:r>
              <a:rPr lang="ru-RU" sz="1900" dirty="0" err="1" smtClean="0"/>
              <a:t>Підрозділи</a:t>
            </a:r>
            <a:r>
              <a:rPr lang="ru-RU" sz="1900" dirty="0" smtClean="0"/>
              <a:t> </a:t>
            </a:r>
            <a:r>
              <a:rPr lang="ru-RU" sz="1900" dirty="0" err="1" smtClean="0"/>
              <a:t>спецпризначення</a:t>
            </a:r>
            <a:r>
              <a:rPr lang="ru-RU" sz="1900" dirty="0" smtClean="0"/>
              <a:t> вели </a:t>
            </a:r>
            <a:r>
              <a:rPr lang="ru-RU" sz="1900" dirty="0" err="1" smtClean="0"/>
              <a:t>боротьбу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припинення</a:t>
            </a:r>
            <a:r>
              <a:rPr lang="ru-RU" sz="1900" dirty="0" smtClean="0"/>
              <a:t> доставки </a:t>
            </a:r>
            <a:r>
              <a:rPr lang="ru-RU" sz="1900" dirty="0" err="1" smtClean="0"/>
              <a:t>зброї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боєприпасів</a:t>
            </a:r>
            <a:r>
              <a:rPr lang="ru-RU" sz="1900" dirty="0" smtClean="0"/>
              <a:t> </a:t>
            </a:r>
            <a:r>
              <a:rPr lang="ru-RU" sz="1900" dirty="0" err="1" smtClean="0"/>
              <a:t>із‑за</a:t>
            </a:r>
            <a:r>
              <a:rPr lang="ru-RU" sz="1900" dirty="0" smtClean="0"/>
              <a:t> кордону. </a:t>
            </a:r>
            <a:r>
              <a:rPr lang="ru-RU" sz="1900" dirty="0" err="1" smtClean="0"/>
              <a:t>Відбувся</a:t>
            </a:r>
            <a:r>
              <a:rPr lang="ru-RU" sz="1900" dirty="0" smtClean="0"/>
              <a:t> </a:t>
            </a:r>
            <a:r>
              <a:rPr lang="ru-RU" sz="1900" dirty="0" err="1" smtClean="0"/>
              <a:t>вивід</a:t>
            </a:r>
            <a:r>
              <a:rPr lang="ru-RU" sz="1900" dirty="0" smtClean="0"/>
              <a:t> 6 </a:t>
            </a:r>
            <a:r>
              <a:rPr lang="ru-RU" sz="1900" dirty="0" err="1" smtClean="0"/>
              <a:t>радянських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полків</a:t>
            </a:r>
            <a:r>
              <a:rPr lang="ru-RU" sz="1900" dirty="0" smtClean="0"/>
              <a:t> на </a:t>
            </a:r>
            <a:r>
              <a:rPr lang="ru-RU" sz="1900" dirty="0" err="1" smtClean="0"/>
              <a:t>Батьківщину</a:t>
            </a:r>
            <a:r>
              <a:rPr lang="ru-RU" sz="1900" dirty="0" smtClean="0"/>
              <a:t>.</a:t>
            </a:r>
          </a:p>
          <a:p>
            <a:endParaRPr lang="ru-RU" sz="1900" dirty="0" smtClean="0"/>
          </a:p>
          <a:p>
            <a:r>
              <a:rPr lang="ru-RU" sz="1900" b="1" dirty="0" smtClean="0">
                <a:solidFill>
                  <a:srgbClr val="C00000"/>
                </a:solidFill>
              </a:rPr>
              <a:t>4‑й </a:t>
            </a:r>
            <a:r>
              <a:rPr lang="ru-RU" sz="1900" b="1" dirty="0" err="1" smtClean="0">
                <a:solidFill>
                  <a:srgbClr val="C00000"/>
                </a:solidFill>
              </a:rPr>
              <a:t>етап</a:t>
            </a:r>
            <a:r>
              <a:rPr lang="ru-RU" sz="1900" b="1" dirty="0" smtClean="0">
                <a:solidFill>
                  <a:srgbClr val="C00000"/>
                </a:solidFill>
              </a:rPr>
              <a:t>: </a:t>
            </a:r>
            <a:r>
              <a:rPr lang="ru-RU" sz="1900" dirty="0" err="1" smtClean="0"/>
              <a:t>січень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1987 р</a:t>
            </a:r>
            <a:r>
              <a:rPr lang="ru-RU" sz="1900" dirty="0" smtClean="0"/>
              <a:t>. — </a:t>
            </a:r>
            <a:r>
              <a:rPr lang="ru-RU" sz="1900" dirty="0" err="1" smtClean="0"/>
              <a:t>лютий</a:t>
            </a:r>
            <a:r>
              <a:rPr lang="ru-RU" sz="1900" dirty="0" smtClean="0"/>
              <a:t> </a:t>
            </a:r>
            <a:r>
              <a:rPr lang="ru-RU" sz="1900" dirty="0" smtClean="0">
                <a:solidFill>
                  <a:srgbClr val="C00000"/>
                </a:solidFill>
              </a:rPr>
              <a:t>1989 р</a:t>
            </a:r>
            <a:r>
              <a:rPr lang="ru-RU" sz="1900" dirty="0" smtClean="0"/>
              <a:t>. Участь </a:t>
            </a:r>
            <a:r>
              <a:rPr lang="ru-RU" sz="1900" dirty="0" err="1" smtClean="0"/>
              <a:t>радянських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військ</a:t>
            </a:r>
            <a:r>
              <a:rPr lang="ru-RU" sz="1900" dirty="0" smtClean="0"/>
              <a:t> в </a:t>
            </a:r>
            <a:r>
              <a:rPr lang="ru-RU" sz="1900" dirty="0" err="1" smtClean="0"/>
              <a:t>проведенні</a:t>
            </a:r>
            <a:r>
              <a:rPr lang="ru-RU" sz="1900" dirty="0" smtClean="0"/>
              <a:t> </a:t>
            </a:r>
            <a:r>
              <a:rPr lang="ru-RU" sz="1900" dirty="0" err="1" smtClean="0"/>
              <a:t>афганським</a:t>
            </a:r>
            <a:r>
              <a:rPr lang="ru-RU" sz="1900" dirty="0" smtClean="0"/>
              <a:t> </a:t>
            </a:r>
            <a:r>
              <a:rPr lang="ru-RU" sz="1900" dirty="0" err="1" smtClean="0"/>
              <a:t>керівництвом</a:t>
            </a:r>
            <a:r>
              <a:rPr lang="ru-RU" sz="1900" dirty="0" smtClean="0"/>
              <a:t> </a:t>
            </a:r>
            <a:r>
              <a:rPr lang="ru-RU" sz="1900" dirty="0" err="1" smtClean="0"/>
              <a:t>політики</a:t>
            </a:r>
            <a:r>
              <a:rPr lang="ru-RU" sz="1900" dirty="0" smtClean="0"/>
              <a:t> </a:t>
            </a:r>
            <a:r>
              <a:rPr lang="ru-RU" sz="1900" dirty="0" err="1" smtClean="0"/>
              <a:t>національного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примирення</a:t>
            </a:r>
            <a:r>
              <a:rPr lang="ru-RU" sz="1900" dirty="0" smtClean="0"/>
              <a:t>. </a:t>
            </a:r>
            <a:r>
              <a:rPr lang="ru-RU" sz="1900" dirty="0" err="1" smtClean="0"/>
              <a:t>Продовження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підтримки</a:t>
            </a:r>
            <a:r>
              <a:rPr lang="ru-RU" sz="1900" dirty="0" smtClean="0"/>
              <a:t> </a:t>
            </a:r>
            <a:r>
              <a:rPr lang="ru-RU" sz="1900" dirty="0" err="1" smtClean="0"/>
              <a:t>бойової</a:t>
            </a:r>
            <a:r>
              <a:rPr lang="ru-RU" sz="1900" dirty="0" smtClean="0"/>
              <a:t> </a:t>
            </a:r>
            <a:r>
              <a:rPr lang="ru-RU" sz="1900" dirty="0" err="1" smtClean="0"/>
              <a:t>діяльності</a:t>
            </a:r>
            <a:r>
              <a:rPr lang="ru-RU" sz="1900" dirty="0" smtClean="0"/>
              <a:t> </a:t>
            </a:r>
            <a:r>
              <a:rPr lang="ru-RU" sz="1900" dirty="0" err="1" smtClean="0"/>
              <a:t>афганських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військ</a:t>
            </a:r>
            <a:r>
              <a:rPr lang="ru-RU" sz="1900" dirty="0" smtClean="0"/>
              <a:t>. Підготовка </a:t>
            </a:r>
            <a:r>
              <a:rPr lang="ru-RU" sz="1900" dirty="0" err="1" smtClean="0"/>
              <a:t>радянських</a:t>
            </a:r>
            <a:r>
              <a:rPr lang="ru-RU" sz="1900" dirty="0" smtClean="0"/>
              <a:t> </a:t>
            </a:r>
            <a:r>
              <a:rPr lang="ru-RU" sz="1900" dirty="0" err="1" smtClean="0"/>
              <a:t>військ</a:t>
            </a:r>
            <a:r>
              <a:rPr lang="ru-RU" sz="1900" dirty="0" smtClean="0"/>
              <a:t> до </a:t>
            </a:r>
            <a:r>
              <a:rPr lang="ru-RU" sz="1900" dirty="0" err="1" smtClean="0"/>
              <a:t>повернення</a:t>
            </a:r>
            <a:r>
              <a:rPr lang="ru-RU" sz="1900" dirty="0" smtClean="0"/>
              <a:t> на </a:t>
            </a:r>
            <a:r>
              <a:rPr lang="ru-RU" sz="1900" dirty="0" err="1" smtClean="0"/>
              <a:t>Батьківщину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здійснення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повного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їх</a:t>
            </a:r>
            <a:r>
              <a:rPr lang="ru-RU" sz="1900" dirty="0" smtClean="0"/>
              <a:t> </a:t>
            </a:r>
            <a:r>
              <a:rPr lang="ru-RU" sz="1900" dirty="0" err="1" smtClean="0"/>
              <a:t>виводу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226968"/>
            <a:ext cx="2655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</a:rPr>
              <a:t>Етапи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8687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Політичне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врегулювання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1988 року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посередництва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ООН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Швейцарії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міністрами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Афганістану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Пакистану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підписані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Женевські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угоди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врегулювання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ситуації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ДРА.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Союз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зобов'язався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контингент в 9‑місячний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США і Пакистан,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припинити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моджахедів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радянських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Афганістану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1988 року.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лютого 1989 року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Афганістану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виведені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радянські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Виведенням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військ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40‑ої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командувач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контингентом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генерал‑лейтенант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Борис Громов.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401" y="4074312"/>
            <a:ext cx="300851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563" y="4183863"/>
            <a:ext cx="272359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4212177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561</TotalTime>
  <Words>638</Words>
  <Application>Microsoft Office PowerPoint</Application>
  <PresentationFormat>Экран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Афганська війна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Афганська війна</dc:title>
  <dc:creator>Lena</dc:creator>
  <cp:lastModifiedBy>Сергей</cp:lastModifiedBy>
  <cp:revision>48</cp:revision>
  <dcterms:created xsi:type="dcterms:W3CDTF">2012-02-11T06:40:10Z</dcterms:created>
  <dcterms:modified xsi:type="dcterms:W3CDTF">2014-04-13T18:45:31Z</dcterms:modified>
</cp:coreProperties>
</file>