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4" r:id="rId17"/>
    <p:sldId id="265" r:id="rId18"/>
    <p:sldId id="267" r:id="rId19"/>
    <p:sldId id="268" r:id="rId20"/>
    <p:sldId id="269" r:id="rId21"/>
    <p:sldId id="276" r:id="rId22"/>
    <p:sldId id="277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7766B-6690-4F9D-95FC-6B198DFD91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491D3-17A2-4D02-910A-58B5C0A4FFBE}">
      <dgm:prSet phldrT="[Текст]" custT="1"/>
      <dgm:spPr>
        <a:solidFill>
          <a:srgbClr val="7030A0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200"/>
            <a:t>завдяки тому, що лист Excel являє собою готову таблицю, Excel часто використовують для створення документів без усіляких розрахунків, що просто мають табличне представлення (наприклад, прайс-листи в магазинах, розклади)</a:t>
          </a:r>
        </a:p>
      </dgm:t>
    </dgm:pt>
    <dgm:pt modelId="{6C7AA5F9-910D-41A7-ADEB-B0AB353637EB}" type="parTrans" cxnId="{3D373C43-BA6F-4BEB-8289-BD4C303B1404}">
      <dgm:prSet/>
      <dgm:spPr/>
      <dgm:t>
        <a:bodyPr/>
        <a:lstStyle/>
        <a:p>
          <a:endParaRPr lang="ru-RU"/>
        </a:p>
      </dgm:t>
    </dgm:pt>
    <dgm:pt modelId="{DB8C2F9D-1EE5-4A99-B66C-59D96794E278}" type="sibTrans" cxnId="{3D373C43-BA6F-4BEB-8289-BD4C303B1404}">
      <dgm:prSet/>
      <dgm:spPr/>
      <dgm:t>
        <a:bodyPr/>
        <a:lstStyle/>
        <a:p>
          <a:endParaRPr lang="ru-RU"/>
        </a:p>
      </dgm:t>
    </dgm:pt>
    <dgm:pt modelId="{60C35A90-1421-419F-9C5E-111D5F2D39A5}">
      <dgm:prSet phldrT="[Текст]" custT="1"/>
      <dgm:spPr>
        <a:solidFill>
          <a:schemeClr val="accent2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200"/>
            <a:t>у </a:t>
          </a:r>
          <a:r>
            <a:rPr lang="en-US" sz="1200"/>
            <a:t> </a:t>
          </a:r>
          <a:r>
            <a:rPr lang="ru-RU" sz="1200"/>
            <a:t>Excel легко можна створювати різні види графіків і діаграм, які беруть дані для побудови з комірок таблиць (графік зниження ваги тіла за вказаний період від початку занять спортом)</a:t>
          </a:r>
        </a:p>
      </dgm:t>
    </dgm:pt>
    <dgm:pt modelId="{90F90337-C093-4B7C-B669-C2C40F05DEC0}" type="parTrans" cxnId="{E8F3EE6D-ED25-4D71-BB80-6AC49A0A0B49}">
      <dgm:prSet/>
      <dgm:spPr/>
      <dgm:t>
        <a:bodyPr/>
        <a:lstStyle/>
        <a:p>
          <a:endParaRPr lang="ru-RU"/>
        </a:p>
      </dgm:t>
    </dgm:pt>
    <dgm:pt modelId="{3B158E33-9735-4309-AE7A-F32769825DC5}" type="sibTrans" cxnId="{E8F3EE6D-ED25-4D71-BB80-6AC49A0A0B49}">
      <dgm:prSet/>
      <dgm:spPr/>
      <dgm:t>
        <a:bodyPr/>
        <a:lstStyle/>
        <a:p>
          <a:endParaRPr lang="ru-RU"/>
        </a:p>
      </dgm:t>
    </dgm:pt>
    <dgm:pt modelId="{12FCC71C-E374-4F2F-89DE-C96D17D5A0D1}">
      <dgm:prSet phldrT="[Текст]" custT="1"/>
      <dgm:spPr>
        <a:solidFill>
          <a:schemeClr val="accent3">
            <a:lumMod val="5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200"/>
            <a:t>його можуть використовувати звичайні користувачі для елементарних розрахунків (скільки витратив за цей місяць, що/кому/коли дав/взяв)</a:t>
          </a:r>
        </a:p>
      </dgm:t>
    </dgm:pt>
    <dgm:pt modelId="{FA532119-A10C-451D-9176-D110E05F67D9}" type="parTrans" cxnId="{5963870A-E4E1-43F4-924E-0C5463B1E303}">
      <dgm:prSet/>
      <dgm:spPr/>
      <dgm:t>
        <a:bodyPr/>
        <a:lstStyle/>
        <a:p>
          <a:endParaRPr lang="ru-RU"/>
        </a:p>
      </dgm:t>
    </dgm:pt>
    <dgm:pt modelId="{07CD6698-FBBB-411B-8706-44A9FB8EF281}" type="sibTrans" cxnId="{5963870A-E4E1-43F4-924E-0C5463B1E303}">
      <dgm:prSet/>
      <dgm:spPr/>
      <dgm:t>
        <a:bodyPr/>
        <a:lstStyle/>
        <a:p>
          <a:endParaRPr lang="ru-RU"/>
        </a:p>
      </dgm:t>
    </dgm:pt>
    <dgm:pt modelId="{916C95CD-1EE9-456C-817E-1C9C7F9F2197}">
      <dgm:prSet phldrT="[Текст]" custT="1"/>
      <dgm:spPr>
        <a:solidFill>
          <a:schemeClr val="bg2">
            <a:lumMod val="2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200"/>
            <a:t>Excel містить багато математичних і статистичних функцій, завдяки чому його можуть використовувати школярі і студенти для розрахунків курсових, лабораторних робіт</a:t>
          </a:r>
        </a:p>
      </dgm:t>
    </dgm:pt>
    <dgm:pt modelId="{60506A9E-DBA6-4489-AC59-923B8B5EE94B}" type="parTrans" cxnId="{DF55BAA6-9F9A-459C-9590-543478236B76}">
      <dgm:prSet/>
      <dgm:spPr/>
      <dgm:t>
        <a:bodyPr/>
        <a:lstStyle/>
        <a:p>
          <a:endParaRPr lang="ru-RU"/>
        </a:p>
      </dgm:t>
    </dgm:pt>
    <dgm:pt modelId="{2DD681A8-960C-4AB5-8893-DCFD6107F321}" type="sibTrans" cxnId="{DF55BAA6-9F9A-459C-9590-543478236B76}">
      <dgm:prSet/>
      <dgm:spPr/>
      <dgm:t>
        <a:bodyPr/>
        <a:lstStyle/>
        <a:p>
          <a:endParaRPr lang="ru-RU"/>
        </a:p>
      </dgm:t>
    </dgm:pt>
    <dgm:pt modelId="{C8F9EFFF-50B9-4C74-82F8-C3821552AFC7}">
      <dgm:prSet phldrT="[Текст]" custT="1"/>
      <dgm:spPr/>
      <dgm:t>
        <a:bodyPr/>
        <a:lstStyle/>
        <a:p>
          <a:r>
            <a:rPr lang="ru-RU" sz="1200"/>
            <a:t>Excel інтенсивно використовується в бухгалтерії — у багатьох фірмах це основний інструмент для оформлення документів, розрахунків і створення діаграм. Природно, він має в собі відповідні функції</a:t>
          </a:r>
        </a:p>
      </dgm:t>
    </dgm:pt>
    <dgm:pt modelId="{2FC2AB3A-D4D7-49EE-BD2D-EF08CDF52935}" type="parTrans" cxnId="{5FC40611-F5BB-4040-8642-574B253176DD}">
      <dgm:prSet/>
      <dgm:spPr/>
      <dgm:t>
        <a:bodyPr/>
        <a:lstStyle/>
        <a:p>
          <a:endParaRPr lang="ru-RU"/>
        </a:p>
      </dgm:t>
    </dgm:pt>
    <dgm:pt modelId="{8969079A-A022-4B43-A8FD-5AF4323D1E9D}" type="sibTrans" cxnId="{5FC40611-F5BB-4040-8642-574B253176DD}">
      <dgm:prSet/>
      <dgm:spPr/>
      <dgm:t>
        <a:bodyPr/>
        <a:lstStyle/>
        <a:p>
          <a:endParaRPr lang="ru-RU"/>
        </a:p>
      </dgm:t>
    </dgm:pt>
    <dgm:pt modelId="{151BFC60-78F0-45D6-B7F0-3E1453189D10}">
      <dgm:prSet phldrT="[Текст]" custT="1"/>
      <dgm:spPr>
        <a:solidFill>
          <a:srgbClr val="C00000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1200"/>
            <a:t>Excel </a:t>
          </a:r>
          <a:r>
            <a:rPr lang="ru-RU" sz="1200"/>
            <a:t>може навіть працювати як база даних. </a:t>
          </a:r>
        </a:p>
      </dgm:t>
    </dgm:pt>
    <dgm:pt modelId="{FC01D574-7C02-49AC-976D-5A6812284186}" type="parTrans" cxnId="{CC7AD76A-CD2C-454C-A5CB-9E2E65082556}">
      <dgm:prSet/>
      <dgm:spPr/>
      <dgm:t>
        <a:bodyPr/>
        <a:lstStyle/>
        <a:p>
          <a:endParaRPr lang="ru-RU"/>
        </a:p>
      </dgm:t>
    </dgm:pt>
    <dgm:pt modelId="{E1BEC8FD-F321-4F57-A185-64F2A0A41904}" type="sibTrans" cxnId="{CC7AD76A-CD2C-454C-A5CB-9E2E65082556}">
      <dgm:prSet/>
      <dgm:spPr/>
      <dgm:t>
        <a:bodyPr/>
        <a:lstStyle/>
        <a:p>
          <a:endParaRPr lang="ru-RU"/>
        </a:p>
      </dgm:t>
    </dgm:pt>
    <dgm:pt modelId="{6BCA881A-CD78-400A-B686-F94C3E5DAD21}" type="pres">
      <dgm:prSet presAssocID="{5D07766B-6690-4F9D-95FC-6B198DFD91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87006-0B30-4704-ACD6-798E2077D203}" type="pres">
      <dgm:prSet presAssocID="{4DB491D3-17A2-4D02-910A-58B5C0A4FFBE}" presName="parentLin" presStyleCnt="0"/>
      <dgm:spPr/>
    </dgm:pt>
    <dgm:pt modelId="{E0D13BA3-07B4-4DA1-9DFA-3EE2D1C3C77D}" type="pres">
      <dgm:prSet presAssocID="{4DB491D3-17A2-4D02-910A-58B5C0A4FF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CCD98FB-4920-4015-AFCB-C984E6F1BAC7}" type="pres">
      <dgm:prSet presAssocID="{4DB491D3-17A2-4D02-910A-58B5C0A4FFBE}" presName="parentText" presStyleLbl="node1" presStyleIdx="0" presStyleCnt="6" custScaleX="14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F1941-5891-4F97-B869-7ABEAFE81B1A}" type="pres">
      <dgm:prSet presAssocID="{4DB491D3-17A2-4D02-910A-58B5C0A4FFBE}" presName="negativeSpace" presStyleCnt="0"/>
      <dgm:spPr/>
    </dgm:pt>
    <dgm:pt modelId="{F75A54D8-17BE-45A8-BFA9-6E2F9AB418A5}" type="pres">
      <dgm:prSet presAssocID="{4DB491D3-17A2-4D02-910A-58B5C0A4FFBE}" presName="childText" presStyleLbl="conFgAcc1" presStyleIdx="0" presStyleCnt="6">
        <dgm:presLayoutVars>
          <dgm:bulletEnabled val="1"/>
        </dgm:presLayoutVars>
      </dgm:prSet>
      <dgm:spPr/>
    </dgm:pt>
    <dgm:pt modelId="{B4BFE9F4-5EC8-4881-B182-8340533225CA}" type="pres">
      <dgm:prSet presAssocID="{DB8C2F9D-1EE5-4A99-B66C-59D96794E278}" presName="spaceBetweenRectangles" presStyleCnt="0"/>
      <dgm:spPr/>
    </dgm:pt>
    <dgm:pt modelId="{7BC2872E-F7B0-45EB-8106-56AFD8782583}" type="pres">
      <dgm:prSet presAssocID="{60C35A90-1421-419F-9C5E-111D5F2D39A5}" presName="parentLin" presStyleCnt="0"/>
      <dgm:spPr/>
    </dgm:pt>
    <dgm:pt modelId="{09624E8F-B909-4793-B42A-F9867C4EFD59}" type="pres">
      <dgm:prSet presAssocID="{60C35A90-1421-419F-9C5E-111D5F2D39A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4492B4-6F1D-4896-AF94-AF3AE005F339}" type="pres">
      <dgm:prSet presAssocID="{60C35A90-1421-419F-9C5E-111D5F2D39A5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608E7-CC92-4992-8B7D-93DBFF3F2391}" type="pres">
      <dgm:prSet presAssocID="{60C35A90-1421-419F-9C5E-111D5F2D39A5}" presName="negativeSpace" presStyleCnt="0"/>
      <dgm:spPr/>
    </dgm:pt>
    <dgm:pt modelId="{6523BB73-0A00-451C-89E0-FA77D8D00687}" type="pres">
      <dgm:prSet presAssocID="{60C35A90-1421-419F-9C5E-111D5F2D39A5}" presName="childText" presStyleLbl="conFgAcc1" presStyleIdx="1" presStyleCnt="6">
        <dgm:presLayoutVars>
          <dgm:bulletEnabled val="1"/>
        </dgm:presLayoutVars>
      </dgm:prSet>
      <dgm:spPr/>
    </dgm:pt>
    <dgm:pt modelId="{310ED0DA-C023-448A-BB56-C7A8AE031BA8}" type="pres">
      <dgm:prSet presAssocID="{3B158E33-9735-4309-AE7A-F32769825DC5}" presName="spaceBetweenRectangles" presStyleCnt="0"/>
      <dgm:spPr/>
    </dgm:pt>
    <dgm:pt modelId="{76EB23B6-8DA8-4388-85EE-90539B05F6B8}" type="pres">
      <dgm:prSet presAssocID="{12FCC71C-E374-4F2F-89DE-C96D17D5A0D1}" presName="parentLin" presStyleCnt="0"/>
      <dgm:spPr/>
    </dgm:pt>
    <dgm:pt modelId="{CA1750EF-EAD2-430B-A5B3-7418DCB80776}" type="pres">
      <dgm:prSet presAssocID="{12FCC71C-E374-4F2F-89DE-C96D17D5A0D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935E9D0-2734-468B-A208-0B759EAE04DD}" type="pres">
      <dgm:prSet presAssocID="{12FCC71C-E374-4F2F-89DE-C96D17D5A0D1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5DD0-AECE-476E-B25E-E2CC05E78331}" type="pres">
      <dgm:prSet presAssocID="{12FCC71C-E374-4F2F-89DE-C96D17D5A0D1}" presName="negativeSpace" presStyleCnt="0"/>
      <dgm:spPr/>
    </dgm:pt>
    <dgm:pt modelId="{28F8409C-0326-4986-9E66-22A9F710801D}" type="pres">
      <dgm:prSet presAssocID="{12FCC71C-E374-4F2F-89DE-C96D17D5A0D1}" presName="childText" presStyleLbl="conFgAcc1" presStyleIdx="2" presStyleCnt="6">
        <dgm:presLayoutVars>
          <dgm:bulletEnabled val="1"/>
        </dgm:presLayoutVars>
      </dgm:prSet>
      <dgm:spPr/>
    </dgm:pt>
    <dgm:pt modelId="{8A296516-3B86-400D-B680-ABEFB5281A95}" type="pres">
      <dgm:prSet presAssocID="{07CD6698-FBBB-411B-8706-44A9FB8EF281}" presName="spaceBetweenRectangles" presStyleCnt="0"/>
      <dgm:spPr/>
    </dgm:pt>
    <dgm:pt modelId="{8B245F30-2171-4DCF-B954-F8EBCA98219B}" type="pres">
      <dgm:prSet presAssocID="{916C95CD-1EE9-456C-817E-1C9C7F9F2197}" presName="parentLin" presStyleCnt="0"/>
      <dgm:spPr/>
    </dgm:pt>
    <dgm:pt modelId="{6065E8B0-661E-4C37-A796-2C3849AD80DE}" type="pres">
      <dgm:prSet presAssocID="{916C95CD-1EE9-456C-817E-1C9C7F9F219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A8050C4-92BF-4EE0-A349-17F672AE97C3}" type="pres">
      <dgm:prSet presAssocID="{916C95CD-1EE9-456C-817E-1C9C7F9F2197}" presName="parentText" presStyleLbl="node1" presStyleIdx="3" presStyleCnt="6" custScaleX="141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24883-0476-43E9-B96E-C4EAB1072E6C}" type="pres">
      <dgm:prSet presAssocID="{916C95CD-1EE9-456C-817E-1C9C7F9F2197}" presName="negativeSpace" presStyleCnt="0"/>
      <dgm:spPr/>
    </dgm:pt>
    <dgm:pt modelId="{A4D08437-43B7-4478-A639-AF711842C495}" type="pres">
      <dgm:prSet presAssocID="{916C95CD-1EE9-456C-817E-1C9C7F9F2197}" presName="childText" presStyleLbl="conFgAcc1" presStyleIdx="3" presStyleCnt="6">
        <dgm:presLayoutVars>
          <dgm:bulletEnabled val="1"/>
        </dgm:presLayoutVars>
      </dgm:prSet>
      <dgm:spPr/>
    </dgm:pt>
    <dgm:pt modelId="{C8F707B9-0004-420A-A1C2-27A3A3A12079}" type="pres">
      <dgm:prSet presAssocID="{2DD681A8-960C-4AB5-8893-DCFD6107F321}" presName="spaceBetweenRectangles" presStyleCnt="0"/>
      <dgm:spPr/>
    </dgm:pt>
    <dgm:pt modelId="{EE832B41-F170-40A8-9E4B-CC955AED2CD7}" type="pres">
      <dgm:prSet presAssocID="{C8F9EFFF-50B9-4C74-82F8-C3821552AFC7}" presName="parentLin" presStyleCnt="0"/>
      <dgm:spPr/>
    </dgm:pt>
    <dgm:pt modelId="{12140F01-FAD8-459B-B03A-AC5DE5A0A83E}" type="pres">
      <dgm:prSet presAssocID="{C8F9EFFF-50B9-4C74-82F8-C3821552AFC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AFD5E56-69AC-4934-B120-F719B9DC9F11}" type="pres">
      <dgm:prSet presAssocID="{C8F9EFFF-50B9-4C74-82F8-C3821552AFC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8122-5608-4093-AA3D-17387D0139E3}" type="pres">
      <dgm:prSet presAssocID="{C8F9EFFF-50B9-4C74-82F8-C3821552AFC7}" presName="negativeSpace" presStyleCnt="0"/>
      <dgm:spPr/>
    </dgm:pt>
    <dgm:pt modelId="{85B2A07E-D182-477D-BB04-940E70C1EF23}" type="pres">
      <dgm:prSet presAssocID="{C8F9EFFF-50B9-4C74-82F8-C3821552AFC7}" presName="childText" presStyleLbl="conFgAcc1" presStyleIdx="4" presStyleCnt="6">
        <dgm:presLayoutVars>
          <dgm:bulletEnabled val="1"/>
        </dgm:presLayoutVars>
      </dgm:prSet>
      <dgm:spPr/>
    </dgm:pt>
    <dgm:pt modelId="{4502079E-4D36-410A-8B19-FA05BFE17E28}" type="pres">
      <dgm:prSet presAssocID="{8969079A-A022-4B43-A8FD-5AF4323D1E9D}" presName="spaceBetweenRectangles" presStyleCnt="0"/>
      <dgm:spPr/>
    </dgm:pt>
    <dgm:pt modelId="{E1A4D3E7-3FBD-4EF2-B007-7948CA383B7E}" type="pres">
      <dgm:prSet presAssocID="{151BFC60-78F0-45D6-B7F0-3E1453189D10}" presName="parentLin" presStyleCnt="0"/>
      <dgm:spPr/>
    </dgm:pt>
    <dgm:pt modelId="{14B83188-236A-46DA-A5B1-D74EFF4260B3}" type="pres">
      <dgm:prSet presAssocID="{151BFC60-78F0-45D6-B7F0-3E1453189D1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406B71B-D7E0-4609-ACD3-EA42DE1C737D}" type="pres">
      <dgm:prSet presAssocID="{151BFC60-78F0-45D6-B7F0-3E1453189D10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0E1-A839-4806-8659-E4EB4507BFE8}" type="pres">
      <dgm:prSet presAssocID="{151BFC60-78F0-45D6-B7F0-3E1453189D10}" presName="negativeSpace" presStyleCnt="0"/>
      <dgm:spPr/>
    </dgm:pt>
    <dgm:pt modelId="{D9E61400-5DE7-406B-9679-36B9A1505C86}" type="pres">
      <dgm:prSet presAssocID="{151BFC60-78F0-45D6-B7F0-3E1453189D1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88E612B-D600-480B-A816-267C2F1DD9F4}" type="presOf" srcId="{916C95CD-1EE9-456C-817E-1C9C7F9F2197}" destId="{6065E8B0-661E-4C37-A796-2C3849AD80DE}" srcOrd="0" destOrd="0" presId="urn:microsoft.com/office/officeart/2005/8/layout/list1"/>
    <dgm:cxn modelId="{6406AB0D-FFD8-402B-B49B-0652095ABF4A}" type="presOf" srcId="{4DB491D3-17A2-4D02-910A-58B5C0A4FFBE}" destId="{0CCD98FB-4920-4015-AFCB-C984E6F1BAC7}" srcOrd="1" destOrd="0" presId="urn:microsoft.com/office/officeart/2005/8/layout/list1"/>
    <dgm:cxn modelId="{EC7B773C-A930-425C-A0D2-173CC860DA70}" type="presOf" srcId="{C8F9EFFF-50B9-4C74-82F8-C3821552AFC7}" destId="{7AFD5E56-69AC-4934-B120-F719B9DC9F11}" srcOrd="1" destOrd="0" presId="urn:microsoft.com/office/officeart/2005/8/layout/list1"/>
    <dgm:cxn modelId="{22ADF933-B471-4C65-95CE-068CD277C5A8}" type="presOf" srcId="{60C35A90-1421-419F-9C5E-111D5F2D39A5}" destId="{09624E8F-B909-4793-B42A-F9867C4EFD59}" srcOrd="0" destOrd="0" presId="urn:microsoft.com/office/officeart/2005/8/layout/list1"/>
    <dgm:cxn modelId="{2A8C5E90-F9A3-4CDA-944B-E3A4F445E0F7}" type="presOf" srcId="{60C35A90-1421-419F-9C5E-111D5F2D39A5}" destId="{D44492B4-6F1D-4896-AF94-AF3AE005F339}" srcOrd="1" destOrd="0" presId="urn:microsoft.com/office/officeart/2005/8/layout/list1"/>
    <dgm:cxn modelId="{DF55BAA6-9F9A-459C-9590-543478236B76}" srcId="{5D07766B-6690-4F9D-95FC-6B198DFD91FC}" destId="{916C95CD-1EE9-456C-817E-1C9C7F9F2197}" srcOrd="3" destOrd="0" parTransId="{60506A9E-DBA6-4489-AC59-923B8B5EE94B}" sibTransId="{2DD681A8-960C-4AB5-8893-DCFD6107F321}"/>
    <dgm:cxn modelId="{5FC40611-F5BB-4040-8642-574B253176DD}" srcId="{5D07766B-6690-4F9D-95FC-6B198DFD91FC}" destId="{C8F9EFFF-50B9-4C74-82F8-C3821552AFC7}" srcOrd="4" destOrd="0" parTransId="{2FC2AB3A-D4D7-49EE-BD2D-EF08CDF52935}" sibTransId="{8969079A-A022-4B43-A8FD-5AF4323D1E9D}"/>
    <dgm:cxn modelId="{C1300FCF-2715-45E6-B549-DF192569284B}" type="presOf" srcId="{916C95CD-1EE9-456C-817E-1C9C7F9F2197}" destId="{DA8050C4-92BF-4EE0-A349-17F672AE97C3}" srcOrd="1" destOrd="0" presId="urn:microsoft.com/office/officeart/2005/8/layout/list1"/>
    <dgm:cxn modelId="{610FA600-85A2-4B74-B9A8-BD0A2C214E9C}" type="presOf" srcId="{151BFC60-78F0-45D6-B7F0-3E1453189D10}" destId="{D406B71B-D7E0-4609-ACD3-EA42DE1C737D}" srcOrd="1" destOrd="0" presId="urn:microsoft.com/office/officeart/2005/8/layout/list1"/>
    <dgm:cxn modelId="{3D373C43-BA6F-4BEB-8289-BD4C303B1404}" srcId="{5D07766B-6690-4F9D-95FC-6B198DFD91FC}" destId="{4DB491D3-17A2-4D02-910A-58B5C0A4FFBE}" srcOrd="0" destOrd="0" parTransId="{6C7AA5F9-910D-41A7-ADEB-B0AB353637EB}" sibTransId="{DB8C2F9D-1EE5-4A99-B66C-59D96794E278}"/>
    <dgm:cxn modelId="{E8F3EE6D-ED25-4D71-BB80-6AC49A0A0B49}" srcId="{5D07766B-6690-4F9D-95FC-6B198DFD91FC}" destId="{60C35A90-1421-419F-9C5E-111D5F2D39A5}" srcOrd="1" destOrd="0" parTransId="{90F90337-C093-4B7C-B669-C2C40F05DEC0}" sibTransId="{3B158E33-9735-4309-AE7A-F32769825DC5}"/>
    <dgm:cxn modelId="{C488DA1B-FDC4-435D-84E1-8A5FDBFF7BE8}" type="presOf" srcId="{4DB491D3-17A2-4D02-910A-58B5C0A4FFBE}" destId="{E0D13BA3-07B4-4DA1-9DFA-3EE2D1C3C77D}" srcOrd="0" destOrd="0" presId="urn:microsoft.com/office/officeart/2005/8/layout/list1"/>
    <dgm:cxn modelId="{AEB66376-118F-43A5-8D1A-3D055C7422F0}" type="presOf" srcId="{151BFC60-78F0-45D6-B7F0-3E1453189D10}" destId="{14B83188-236A-46DA-A5B1-D74EFF4260B3}" srcOrd="0" destOrd="0" presId="urn:microsoft.com/office/officeart/2005/8/layout/list1"/>
    <dgm:cxn modelId="{15BE6F58-2A28-4293-BBCD-91041644D536}" type="presOf" srcId="{5D07766B-6690-4F9D-95FC-6B198DFD91FC}" destId="{6BCA881A-CD78-400A-B686-F94C3E5DAD21}" srcOrd="0" destOrd="0" presId="urn:microsoft.com/office/officeart/2005/8/layout/list1"/>
    <dgm:cxn modelId="{F736A631-C63B-43D7-8356-08BDD404FB03}" type="presOf" srcId="{12FCC71C-E374-4F2F-89DE-C96D17D5A0D1}" destId="{F935E9D0-2734-468B-A208-0B759EAE04DD}" srcOrd="1" destOrd="0" presId="urn:microsoft.com/office/officeart/2005/8/layout/list1"/>
    <dgm:cxn modelId="{CC7AD76A-CD2C-454C-A5CB-9E2E65082556}" srcId="{5D07766B-6690-4F9D-95FC-6B198DFD91FC}" destId="{151BFC60-78F0-45D6-B7F0-3E1453189D10}" srcOrd="5" destOrd="0" parTransId="{FC01D574-7C02-49AC-976D-5A6812284186}" sibTransId="{E1BEC8FD-F321-4F57-A185-64F2A0A41904}"/>
    <dgm:cxn modelId="{04504C4E-7398-4927-9366-A1AD04CC3DA1}" type="presOf" srcId="{C8F9EFFF-50B9-4C74-82F8-C3821552AFC7}" destId="{12140F01-FAD8-459B-B03A-AC5DE5A0A83E}" srcOrd="0" destOrd="0" presId="urn:microsoft.com/office/officeart/2005/8/layout/list1"/>
    <dgm:cxn modelId="{5963870A-E4E1-43F4-924E-0C5463B1E303}" srcId="{5D07766B-6690-4F9D-95FC-6B198DFD91FC}" destId="{12FCC71C-E374-4F2F-89DE-C96D17D5A0D1}" srcOrd="2" destOrd="0" parTransId="{FA532119-A10C-451D-9176-D110E05F67D9}" sibTransId="{07CD6698-FBBB-411B-8706-44A9FB8EF281}"/>
    <dgm:cxn modelId="{F97F1E3C-9C15-434B-8B9F-A28AB6BBDE3F}" type="presOf" srcId="{12FCC71C-E374-4F2F-89DE-C96D17D5A0D1}" destId="{CA1750EF-EAD2-430B-A5B3-7418DCB80776}" srcOrd="0" destOrd="0" presId="urn:microsoft.com/office/officeart/2005/8/layout/list1"/>
    <dgm:cxn modelId="{ADBF6CED-27FE-4EBC-B252-C1AF7D57CA38}" type="presParOf" srcId="{6BCA881A-CD78-400A-B686-F94C3E5DAD21}" destId="{15F87006-0B30-4704-ACD6-798E2077D203}" srcOrd="0" destOrd="0" presId="urn:microsoft.com/office/officeart/2005/8/layout/list1"/>
    <dgm:cxn modelId="{6421F8EA-8CC2-48B7-872F-8084EBA2B3A2}" type="presParOf" srcId="{15F87006-0B30-4704-ACD6-798E2077D203}" destId="{E0D13BA3-07B4-4DA1-9DFA-3EE2D1C3C77D}" srcOrd="0" destOrd="0" presId="urn:microsoft.com/office/officeart/2005/8/layout/list1"/>
    <dgm:cxn modelId="{A3DCA93B-C91B-4667-8981-069F26485560}" type="presParOf" srcId="{15F87006-0B30-4704-ACD6-798E2077D203}" destId="{0CCD98FB-4920-4015-AFCB-C984E6F1BAC7}" srcOrd="1" destOrd="0" presId="urn:microsoft.com/office/officeart/2005/8/layout/list1"/>
    <dgm:cxn modelId="{30EE3941-B1D2-47F3-B0D1-6CA603E9223F}" type="presParOf" srcId="{6BCA881A-CD78-400A-B686-F94C3E5DAD21}" destId="{F3DF1941-5891-4F97-B869-7ABEAFE81B1A}" srcOrd="1" destOrd="0" presId="urn:microsoft.com/office/officeart/2005/8/layout/list1"/>
    <dgm:cxn modelId="{C7D41800-BF9B-4D1B-9CD0-2659436EC8B7}" type="presParOf" srcId="{6BCA881A-CD78-400A-B686-F94C3E5DAD21}" destId="{F75A54D8-17BE-45A8-BFA9-6E2F9AB418A5}" srcOrd="2" destOrd="0" presId="urn:microsoft.com/office/officeart/2005/8/layout/list1"/>
    <dgm:cxn modelId="{7316D1DD-CE59-410E-8808-F6D169180087}" type="presParOf" srcId="{6BCA881A-CD78-400A-B686-F94C3E5DAD21}" destId="{B4BFE9F4-5EC8-4881-B182-8340533225CA}" srcOrd="3" destOrd="0" presId="urn:microsoft.com/office/officeart/2005/8/layout/list1"/>
    <dgm:cxn modelId="{373659F4-92FE-4904-8A76-74750C82B947}" type="presParOf" srcId="{6BCA881A-CD78-400A-B686-F94C3E5DAD21}" destId="{7BC2872E-F7B0-45EB-8106-56AFD8782583}" srcOrd="4" destOrd="0" presId="urn:microsoft.com/office/officeart/2005/8/layout/list1"/>
    <dgm:cxn modelId="{3D2B59CE-7145-4A26-97CA-0F3539D73B22}" type="presParOf" srcId="{7BC2872E-F7B0-45EB-8106-56AFD8782583}" destId="{09624E8F-B909-4793-B42A-F9867C4EFD59}" srcOrd="0" destOrd="0" presId="urn:microsoft.com/office/officeart/2005/8/layout/list1"/>
    <dgm:cxn modelId="{A6DC231A-AC9A-4F3A-873C-D0FC38216AA1}" type="presParOf" srcId="{7BC2872E-F7B0-45EB-8106-56AFD8782583}" destId="{D44492B4-6F1D-4896-AF94-AF3AE005F339}" srcOrd="1" destOrd="0" presId="urn:microsoft.com/office/officeart/2005/8/layout/list1"/>
    <dgm:cxn modelId="{7201E04F-B8DB-45FF-B28D-620174D7D4ED}" type="presParOf" srcId="{6BCA881A-CD78-400A-B686-F94C3E5DAD21}" destId="{637608E7-CC92-4992-8B7D-93DBFF3F2391}" srcOrd="5" destOrd="0" presId="urn:microsoft.com/office/officeart/2005/8/layout/list1"/>
    <dgm:cxn modelId="{9E4AA448-2810-4326-BA72-94933ADB0888}" type="presParOf" srcId="{6BCA881A-CD78-400A-B686-F94C3E5DAD21}" destId="{6523BB73-0A00-451C-89E0-FA77D8D00687}" srcOrd="6" destOrd="0" presId="urn:microsoft.com/office/officeart/2005/8/layout/list1"/>
    <dgm:cxn modelId="{4FF782FD-377E-417F-8ACE-25362F742956}" type="presParOf" srcId="{6BCA881A-CD78-400A-B686-F94C3E5DAD21}" destId="{310ED0DA-C023-448A-BB56-C7A8AE031BA8}" srcOrd="7" destOrd="0" presId="urn:microsoft.com/office/officeart/2005/8/layout/list1"/>
    <dgm:cxn modelId="{832AE406-C53D-48D0-AA72-80CC7D685E26}" type="presParOf" srcId="{6BCA881A-CD78-400A-B686-F94C3E5DAD21}" destId="{76EB23B6-8DA8-4388-85EE-90539B05F6B8}" srcOrd="8" destOrd="0" presId="urn:microsoft.com/office/officeart/2005/8/layout/list1"/>
    <dgm:cxn modelId="{110F1465-A196-4271-B036-98101728602E}" type="presParOf" srcId="{76EB23B6-8DA8-4388-85EE-90539B05F6B8}" destId="{CA1750EF-EAD2-430B-A5B3-7418DCB80776}" srcOrd="0" destOrd="0" presId="urn:microsoft.com/office/officeart/2005/8/layout/list1"/>
    <dgm:cxn modelId="{D273DFB3-9627-4834-A8FD-B59A631FF13E}" type="presParOf" srcId="{76EB23B6-8DA8-4388-85EE-90539B05F6B8}" destId="{F935E9D0-2734-468B-A208-0B759EAE04DD}" srcOrd="1" destOrd="0" presId="urn:microsoft.com/office/officeart/2005/8/layout/list1"/>
    <dgm:cxn modelId="{9FF34CEB-457D-4805-8230-6E5D2B8C5683}" type="presParOf" srcId="{6BCA881A-CD78-400A-B686-F94C3E5DAD21}" destId="{0DA45DD0-AECE-476E-B25E-E2CC05E78331}" srcOrd="9" destOrd="0" presId="urn:microsoft.com/office/officeart/2005/8/layout/list1"/>
    <dgm:cxn modelId="{53DD7D01-BE86-49E1-B56C-EE54EB3AB757}" type="presParOf" srcId="{6BCA881A-CD78-400A-B686-F94C3E5DAD21}" destId="{28F8409C-0326-4986-9E66-22A9F710801D}" srcOrd="10" destOrd="0" presId="urn:microsoft.com/office/officeart/2005/8/layout/list1"/>
    <dgm:cxn modelId="{A1FE7A1E-1B63-4EA5-8ECC-7695129FEEDC}" type="presParOf" srcId="{6BCA881A-CD78-400A-B686-F94C3E5DAD21}" destId="{8A296516-3B86-400D-B680-ABEFB5281A95}" srcOrd="11" destOrd="0" presId="urn:microsoft.com/office/officeart/2005/8/layout/list1"/>
    <dgm:cxn modelId="{0CB3FFAB-15F7-47DB-99F3-E49E44FA902D}" type="presParOf" srcId="{6BCA881A-CD78-400A-B686-F94C3E5DAD21}" destId="{8B245F30-2171-4DCF-B954-F8EBCA98219B}" srcOrd="12" destOrd="0" presId="urn:microsoft.com/office/officeart/2005/8/layout/list1"/>
    <dgm:cxn modelId="{2F6B99B7-6F64-4889-969E-B9A527E3AC34}" type="presParOf" srcId="{8B245F30-2171-4DCF-B954-F8EBCA98219B}" destId="{6065E8B0-661E-4C37-A796-2C3849AD80DE}" srcOrd="0" destOrd="0" presId="urn:microsoft.com/office/officeart/2005/8/layout/list1"/>
    <dgm:cxn modelId="{9FC5B19D-09AC-45F4-AACE-DBFBFCCA54D4}" type="presParOf" srcId="{8B245F30-2171-4DCF-B954-F8EBCA98219B}" destId="{DA8050C4-92BF-4EE0-A349-17F672AE97C3}" srcOrd="1" destOrd="0" presId="urn:microsoft.com/office/officeart/2005/8/layout/list1"/>
    <dgm:cxn modelId="{85D3A237-2EC9-44FA-AB43-8D2C17B35612}" type="presParOf" srcId="{6BCA881A-CD78-400A-B686-F94C3E5DAD21}" destId="{8D724883-0476-43E9-B96E-C4EAB1072E6C}" srcOrd="13" destOrd="0" presId="urn:microsoft.com/office/officeart/2005/8/layout/list1"/>
    <dgm:cxn modelId="{4FCCF91A-A442-464E-83B9-ED7904B252A8}" type="presParOf" srcId="{6BCA881A-CD78-400A-B686-F94C3E5DAD21}" destId="{A4D08437-43B7-4478-A639-AF711842C495}" srcOrd="14" destOrd="0" presId="urn:microsoft.com/office/officeart/2005/8/layout/list1"/>
    <dgm:cxn modelId="{7C2657A4-572B-48F1-8C0A-897D86B4426B}" type="presParOf" srcId="{6BCA881A-CD78-400A-B686-F94C3E5DAD21}" destId="{C8F707B9-0004-420A-A1C2-27A3A3A12079}" srcOrd="15" destOrd="0" presId="urn:microsoft.com/office/officeart/2005/8/layout/list1"/>
    <dgm:cxn modelId="{1CAE75A9-E663-4DF2-8798-7E3EBE61720A}" type="presParOf" srcId="{6BCA881A-CD78-400A-B686-F94C3E5DAD21}" destId="{EE832B41-F170-40A8-9E4B-CC955AED2CD7}" srcOrd="16" destOrd="0" presId="urn:microsoft.com/office/officeart/2005/8/layout/list1"/>
    <dgm:cxn modelId="{B18F90FE-5C64-45F2-A36B-808823604025}" type="presParOf" srcId="{EE832B41-F170-40A8-9E4B-CC955AED2CD7}" destId="{12140F01-FAD8-459B-B03A-AC5DE5A0A83E}" srcOrd="0" destOrd="0" presId="urn:microsoft.com/office/officeart/2005/8/layout/list1"/>
    <dgm:cxn modelId="{DD33B8F2-C6C5-49E0-A95E-BCBB4E60D5AD}" type="presParOf" srcId="{EE832B41-F170-40A8-9E4B-CC955AED2CD7}" destId="{7AFD5E56-69AC-4934-B120-F719B9DC9F11}" srcOrd="1" destOrd="0" presId="urn:microsoft.com/office/officeart/2005/8/layout/list1"/>
    <dgm:cxn modelId="{A60C34EE-19B2-4981-90B7-AEE512A749D2}" type="presParOf" srcId="{6BCA881A-CD78-400A-B686-F94C3E5DAD21}" destId="{B4988122-5608-4093-AA3D-17387D0139E3}" srcOrd="17" destOrd="0" presId="urn:microsoft.com/office/officeart/2005/8/layout/list1"/>
    <dgm:cxn modelId="{5C585EB2-7A0A-4AAB-A5C0-A93E09C5137D}" type="presParOf" srcId="{6BCA881A-CD78-400A-B686-F94C3E5DAD21}" destId="{85B2A07E-D182-477D-BB04-940E70C1EF23}" srcOrd="18" destOrd="0" presId="urn:microsoft.com/office/officeart/2005/8/layout/list1"/>
    <dgm:cxn modelId="{9F03CC56-6C8A-49A0-AF43-0FE60EF77B3D}" type="presParOf" srcId="{6BCA881A-CD78-400A-B686-F94C3E5DAD21}" destId="{4502079E-4D36-410A-8B19-FA05BFE17E28}" srcOrd="19" destOrd="0" presId="urn:microsoft.com/office/officeart/2005/8/layout/list1"/>
    <dgm:cxn modelId="{5E6880CD-3222-4D6A-9141-A76196A3F002}" type="presParOf" srcId="{6BCA881A-CD78-400A-B686-F94C3E5DAD21}" destId="{E1A4D3E7-3FBD-4EF2-B007-7948CA383B7E}" srcOrd="20" destOrd="0" presId="urn:microsoft.com/office/officeart/2005/8/layout/list1"/>
    <dgm:cxn modelId="{C972AD33-4F99-40E5-961A-7382EFF9DB27}" type="presParOf" srcId="{E1A4D3E7-3FBD-4EF2-B007-7948CA383B7E}" destId="{14B83188-236A-46DA-A5B1-D74EFF4260B3}" srcOrd="0" destOrd="0" presId="urn:microsoft.com/office/officeart/2005/8/layout/list1"/>
    <dgm:cxn modelId="{F39B2C01-8B41-44F5-A026-FC8D9827FC1C}" type="presParOf" srcId="{E1A4D3E7-3FBD-4EF2-B007-7948CA383B7E}" destId="{D406B71B-D7E0-4609-ACD3-EA42DE1C737D}" srcOrd="1" destOrd="0" presId="urn:microsoft.com/office/officeart/2005/8/layout/list1"/>
    <dgm:cxn modelId="{885A675F-2154-485C-8E2F-103E79135446}" type="presParOf" srcId="{6BCA881A-CD78-400A-B686-F94C3E5DAD21}" destId="{756640E1-A839-4806-8659-E4EB4507BFE8}" srcOrd="21" destOrd="0" presId="urn:microsoft.com/office/officeart/2005/8/layout/list1"/>
    <dgm:cxn modelId="{B37A011F-FAB2-4454-AADA-269BD25DFD96}" type="presParOf" srcId="{6BCA881A-CD78-400A-B686-F94C3E5DAD21}" destId="{D9E61400-5DE7-406B-9679-36B9A1505C86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DF98EB-5979-41FE-9A13-F3090A974742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643FF6-FF7E-4716-8098-BEF2141B875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Табличний процесор </a:t>
            </a:r>
            <a:r>
              <a:rPr lang="en-US" dirty="0" smtClean="0"/>
              <a:t>Microsoft Excel </a:t>
            </a:r>
            <a:r>
              <a:rPr lang="uk-UA" dirty="0" smtClean="0"/>
              <a:t>2007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0042"/>
            <a:ext cx="6400800" cy="357190"/>
          </a:xfrm>
          <a:solidFill>
            <a:schemeClr val="bg1">
              <a:lumMod val="75000"/>
            </a:schemeClr>
          </a:solidFill>
          <a:effectLst>
            <a:innerShdw blurRad="114300">
              <a:schemeClr val="accent1">
                <a:lumMod val="75000"/>
              </a:schemeClr>
            </a:innerShdw>
          </a:effectLst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929066"/>
            <a:ext cx="807249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114300">
              <a:schemeClr val="accent1">
                <a:lumMod val="75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 із елементами вікна програми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Головне меню програми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83562" cy="297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36" y="1995106"/>
            <a:ext cx="821537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164305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Панелі інструментів меню (вкладки) </a:t>
            </a:r>
            <a:r>
              <a:rPr lang="uk-UA" dirty="0" err="1" smtClean="0"/>
              <a:t>“Головна”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321468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Панелі інструментів меню (вкладки) </a:t>
            </a:r>
            <a:r>
              <a:rPr lang="uk-UA" dirty="0" err="1" smtClean="0"/>
              <a:t>“Вставка”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329" y="3655878"/>
            <a:ext cx="821537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642942"/>
          </a:xfrm>
        </p:spPr>
        <p:txBody>
          <a:bodyPr/>
          <a:lstStyle/>
          <a:p>
            <a:pPr algn="ctr"/>
            <a:r>
              <a:rPr lang="uk-UA" dirty="0" smtClean="0"/>
              <a:t>Головне меню програми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3880" cy="4286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900" dirty="0" smtClean="0"/>
              <a:t>Панелі інструментів меню (вкладки) </a:t>
            </a:r>
            <a:r>
              <a:rPr lang="uk-UA" sz="1900" dirty="0" err="1" smtClean="0"/>
              <a:t>“Розмітка</a:t>
            </a:r>
            <a:r>
              <a:rPr lang="uk-UA" sz="1900" dirty="0" smtClean="0"/>
              <a:t> </a:t>
            </a:r>
            <a:r>
              <a:rPr lang="uk-UA" sz="1900" dirty="0" err="1" smtClean="0"/>
              <a:t>сторінки”</a:t>
            </a:r>
            <a:endParaRPr lang="ru-RU" sz="1900" dirty="0" smtClean="0"/>
          </a:p>
          <a:p>
            <a:pPr algn="ctr"/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857496"/>
            <a:ext cx="8183880" cy="42862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Панелі інструментів меню (вкладки) </a:t>
            </a:r>
            <a:r>
              <a:rPr kumimoji="0" lang="uk-UA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“Формули”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" y="1643050"/>
            <a:ext cx="822883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30" y="3349558"/>
            <a:ext cx="821537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60098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Головне меню програми</a:t>
            </a:r>
            <a:endParaRPr lang="ru-RU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500063" y="1143001"/>
            <a:ext cx="8183562" cy="42861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Панелі інструментів меню (вкладки) </a:t>
            </a:r>
            <a:r>
              <a:rPr kumimoji="0" lang="uk-UA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“Дані”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786058"/>
            <a:ext cx="8183880" cy="42862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Панелі інструментів меню (вкладки) </a:t>
            </a:r>
            <a:r>
              <a:rPr kumimoji="0" lang="uk-UA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“Рецензування”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4429132"/>
            <a:ext cx="8183880" cy="42862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Панелі інструментів меню (вкладки) </a:t>
            </a:r>
            <a:r>
              <a:rPr kumimoji="0" lang="uk-UA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“Вигляд”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581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821537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821537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77214"/>
          </a:xfrm>
        </p:spPr>
        <p:txBody>
          <a:bodyPr/>
          <a:lstStyle/>
          <a:p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комірки. Рядок формул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7"/>
            <a:ext cx="8183562" cy="114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3733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357430"/>
            <a:ext cx="2581275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4286256"/>
            <a:ext cx="31432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Активна комірка В1(її </a:t>
            </a:r>
            <a:r>
              <a:rPr lang="uk-UA" sz="1200" dirty="0" err="1" smtClean="0"/>
              <a:t>ім</a:t>
            </a:r>
            <a:r>
              <a:rPr lang="en-US" sz="1200" dirty="0" smtClean="0"/>
              <a:t>’</a:t>
            </a:r>
            <a:r>
              <a:rPr lang="uk-UA" sz="1200" dirty="0" smtClean="0"/>
              <a:t>я відображається у полі імені комірки), значення комірки або формула, за якою це значення обчислюється  відображається у рядку формул.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768" y="2643182"/>
            <a:ext cx="142876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Після вводу в комірку знаку “=“ </a:t>
            </a:r>
            <a:r>
              <a:rPr lang="uk-UA" sz="1200" dirty="0" err="1" smtClean="0"/>
              <a:t>ім</a:t>
            </a:r>
            <a:r>
              <a:rPr lang="en-US" sz="1200" dirty="0" smtClean="0"/>
              <a:t>’</a:t>
            </a:r>
            <a:r>
              <a:rPr lang="uk-UA" sz="1200" dirty="0" smtClean="0"/>
              <a:t>я поле з іменем комірки змінюється  на поле для вибору функції</a:t>
            </a:r>
            <a:endParaRPr lang="ru-RU" sz="1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644" y="5676152"/>
            <a:ext cx="828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5450" y="5661244"/>
            <a:ext cx="79085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Між полем для імені комірки та рядком формул розміщені вказівки</a:t>
            </a:r>
          </a:p>
          <a:p>
            <a:r>
              <a:rPr lang="uk-UA" sz="1200" dirty="0" smtClean="0"/>
              <a:t>Їх призначення:         переміщення межі,        відмінити,        вставити,      </a:t>
            </a:r>
            <a:r>
              <a:rPr lang="uk-UA" sz="1200" dirty="0" err="1" smtClean="0"/>
              <a:t>вставити</a:t>
            </a:r>
            <a:r>
              <a:rPr lang="uk-UA" sz="1200" dirty="0" smtClean="0"/>
              <a:t> функцію.    </a:t>
            </a:r>
            <a:endParaRPr lang="ru-RU" sz="1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2852" y="5863018"/>
            <a:ext cx="23812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857892"/>
            <a:ext cx="2381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5857892"/>
            <a:ext cx="238125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5929329"/>
            <a:ext cx="214314" cy="23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72330" y="4214818"/>
            <a:ext cx="164307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Рядок формул завершується кнопкою      , за допомогою якої звертається або розвертається рядок формул</a:t>
            </a:r>
            <a:endParaRPr lang="ru-RU" sz="1200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5258" y="4597136"/>
            <a:ext cx="21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34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Робоче поле вікна – електронна сітка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83562" cy="2763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786190"/>
            <a:ext cx="82153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Робоче поле складається із рядків та стовпців. Комірка В1 – комірка, яка знаходиться на перетині 1- </a:t>
            </a:r>
            <a:r>
              <a:rPr lang="uk-UA" sz="1200" dirty="0" err="1" smtClean="0"/>
              <a:t>го</a:t>
            </a:r>
            <a:r>
              <a:rPr lang="uk-UA" sz="1200" dirty="0" smtClean="0"/>
              <a:t> рядка та </a:t>
            </a:r>
            <a:r>
              <a:rPr lang="uk-UA" sz="1200" dirty="0" err="1" smtClean="0"/>
              <a:t>В-го</a:t>
            </a:r>
            <a:r>
              <a:rPr lang="uk-UA" sz="1200" dirty="0" smtClean="0"/>
              <a:t> стовпця (номер рядка та </a:t>
            </a:r>
            <a:r>
              <a:rPr lang="uk-UA" sz="1200" dirty="0" err="1" smtClean="0"/>
              <a:t>ім</a:t>
            </a:r>
            <a:r>
              <a:rPr lang="en-US" sz="1200" dirty="0" smtClean="0"/>
              <a:t>’</a:t>
            </a:r>
            <a:r>
              <a:rPr lang="uk-UA" sz="1200" dirty="0" smtClean="0"/>
              <a:t>я стовпця активної комірки виділені </a:t>
            </a:r>
            <a:r>
              <a:rPr lang="uk-UA" sz="1200" dirty="0" err="1" smtClean="0"/>
              <a:t>підсвіткою</a:t>
            </a:r>
            <a:r>
              <a:rPr lang="uk-UA" sz="1200" dirty="0" smtClean="0"/>
              <a:t>). 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643446"/>
            <a:ext cx="807249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У правій нижній вершині вікна програми розміщена кнопка      , за допомогою якої можна змінювати розмір вікна.</a:t>
            </a:r>
            <a:endParaRPr lang="ru-RU" sz="1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672" y="4639436"/>
            <a:ext cx="2381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Поділ робочого поля вікна на частини</a:t>
            </a:r>
            <a:endParaRPr lang="ru-RU" sz="2800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061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1200" dirty="0" smtClean="0"/>
              <a:t>	Справа робочого поля вікна програми розміщено вертикальну смугу прокрутки з бігунком , зверху якої є кнопка     , за допомогою якої можна розділити робоче поле вікна на дві частини по горизонталі, кожна з яких матиме свою смугу прокрутки. Аналогічно, справа горизонтальної смуги прокрутки є кнопка     , що розбиває робоче поле вікна програми на дві частини по вертикалі(відмінюється поділ перетягуванням  меж в крайні положення).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858048" cy="395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2"/>
            <a:ext cx="190500" cy="10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14422"/>
            <a:ext cx="161925" cy="142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534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Рядок ярликів сторінок та рядок стану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12124" cy="574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785926"/>
            <a:ext cx="764386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Внизу робочого поля розміщено рядок ярликів сторінок                          (листів), один з яких активний.</a:t>
            </a:r>
          </a:p>
          <a:p>
            <a:r>
              <a:rPr lang="uk-UA" sz="1200" dirty="0" smtClean="0"/>
              <a:t>В лівій частині цього рядка розміщені кнопки переміщення по сторінках (       на початок,         </a:t>
            </a:r>
          </a:p>
          <a:p>
            <a:r>
              <a:rPr lang="uk-UA" sz="1200" dirty="0"/>
              <a:t> </a:t>
            </a:r>
            <a:r>
              <a:rPr lang="uk-UA" sz="1200" dirty="0" smtClean="0"/>
              <a:t>     на попередню,      на наступну,      на останню) </a:t>
            </a:r>
          </a:p>
          <a:p>
            <a:r>
              <a:rPr lang="uk-UA" sz="1200" dirty="0" smtClean="0"/>
              <a:t>Поряд із ярликами сторінок розміщена кнопка          - вставити новий лист.</a:t>
            </a:r>
          </a:p>
          <a:p>
            <a:r>
              <a:rPr lang="uk-UA" sz="1200" dirty="0" smtClean="0"/>
              <a:t>В цьому ж рядку знаходиться горизонтальна смуга прокрутки із бігунком </a:t>
            </a:r>
          </a:p>
          <a:p>
            <a:endParaRPr lang="uk-UA" sz="1200" dirty="0"/>
          </a:p>
          <a:p>
            <a:endParaRPr lang="uk-UA" sz="1200" dirty="0" smtClean="0"/>
          </a:p>
          <a:p>
            <a:r>
              <a:rPr lang="uk-UA" sz="1200" dirty="0" smtClean="0"/>
              <a:t>Між полем із ярликами сторінок та смугою прокрутки міститься кнопка      ,</a:t>
            </a:r>
          </a:p>
          <a:p>
            <a:r>
              <a:rPr lang="uk-UA" sz="1200" dirty="0" smtClean="0"/>
              <a:t>за допомогою якої можна змінювати розміри цих полів (затиснувши лівою кнопкою миші на кнопці і перетягти її на потрібне місце вліво чи вправо.)</a:t>
            </a:r>
          </a:p>
          <a:p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214554"/>
            <a:ext cx="152400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428868"/>
            <a:ext cx="13335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357430"/>
            <a:ext cx="16192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428868"/>
            <a:ext cx="171450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857364"/>
            <a:ext cx="14763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571744"/>
            <a:ext cx="3333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3000372"/>
            <a:ext cx="35337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3286124"/>
            <a:ext cx="21907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57224" y="4357694"/>
            <a:ext cx="77153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Рядок стану висвітлює інформацію про поточний стан роботи програми.</a:t>
            </a:r>
          </a:p>
          <a:p>
            <a:r>
              <a:rPr lang="uk-UA" sz="1200" dirty="0" smtClean="0"/>
              <a:t>Також в цьому рядку містяться кнопки зміни режиму екрану (     - звичайний,       - розмітка сторінки,       - посторінковий).</a:t>
            </a:r>
          </a:p>
          <a:p>
            <a:r>
              <a:rPr lang="uk-UA" sz="1200" dirty="0" smtClean="0"/>
              <a:t>В правому кутку рядку стану міститься  вказівка роботи з масштабом: </a:t>
            </a:r>
          </a:p>
          <a:p>
            <a:r>
              <a:rPr lang="uk-UA" sz="1200" dirty="0" smtClean="0"/>
              <a:t>(        виклик вікна для вибору масштабу </a:t>
            </a:r>
            <a:r>
              <a:rPr lang="uk-UA" sz="1200" dirty="0" err="1" smtClean="0"/>
              <a:t>“Масштаб”</a:t>
            </a:r>
            <a:r>
              <a:rPr lang="uk-UA" sz="1200" dirty="0" smtClean="0"/>
              <a:t>,                           бігунок для збільшення та зменшення масштабу вручну.)</a:t>
            </a:r>
            <a:endParaRPr lang="ru-RU" sz="1200" dirty="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3020" y="4610290"/>
            <a:ext cx="209550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4572008"/>
            <a:ext cx="24765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85918" y="4786322"/>
            <a:ext cx="2000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4929198"/>
            <a:ext cx="188595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539" y="5143512"/>
            <a:ext cx="366120" cy="214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42" y="5143512"/>
            <a:ext cx="1343025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0577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Створення нового </a:t>
            </a:r>
            <a:r>
              <a:rPr lang="uk-UA" sz="2800" dirty="0" err="1" smtClean="0"/>
              <a:t>файла</a:t>
            </a:r>
            <a:r>
              <a:rPr lang="uk-UA" sz="2800" dirty="0" smtClean="0"/>
              <a:t> у програмі </a:t>
            </a:r>
            <a:endParaRPr lang="ru-RU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2362200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466975" cy="183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00438"/>
            <a:ext cx="4838344" cy="272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1571612"/>
            <a:ext cx="38576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1). На панелі швидкого доступу вибрати команду </a:t>
            </a:r>
            <a:r>
              <a:rPr lang="uk-UA" sz="1200" dirty="0" err="1" smtClean="0"/>
              <a:t>“Створити”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2786058"/>
            <a:ext cx="66437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2). Кликнути лівою кнопкою миші на системному значку, вибрати вказівку  </a:t>
            </a:r>
            <a:r>
              <a:rPr lang="uk-UA" sz="1200" dirty="0" err="1" smtClean="0"/>
              <a:t>“Створити”</a:t>
            </a:r>
            <a:r>
              <a:rPr lang="uk-UA" sz="1200" dirty="0" smtClean="0"/>
              <a:t>, у вікні </a:t>
            </a:r>
            <a:r>
              <a:rPr lang="uk-UA" sz="1200" dirty="0" err="1" smtClean="0"/>
              <a:t>”Створення</a:t>
            </a:r>
            <a:r>
              <a:rPr lang="uk-UA" sz="1200" dirty="0" smtClean="0"/>
              <a:t> </a:t>
            </a:r>
            <a:r>
              <a:rPr lang="uk-UA" sz="1200" dirty="0" err="1" smtClean="0"/>
              <a:t>книги”</a:t>
            </a:r>
            <a:r>
              <a:rPr lang="uk-UA" sz="1200" dirty="0" smtClean="0"/>
              <a:t>, що відкриється двічі кликнути на </a:t>
            </a:r>
            <a:r>
              <a:rPr lang="uk-UA" sz="1200" dirty="0" err="1" smtClean="0"/>
              <a:t>”Нова</a:t>
            </a:r>
            <a:r>
              <a:rPr lang="uk-UA" sz="1200" dirty="0" smtClean="0"/>
              <a:t> </a:t>
            </a:r>
            <a:r>
              <a:rPr lang="uk-UA" sz="1200" dirty="0" err="1" smtClean="0"/>
              <a:t>книга”</a:t>
            </a:r>
            <a:r>
              <a:rPr lang="uk-UA" sz="1200" dirty="0" smtClean="0"/>
              <a:t> (або один раз, потім кнопка </a:t>
            </a:r>
            <a:r>
              <a:rPr lang="uk-UA" sz="1200" dirty="0" err="1" smtClean="0"/>
              <a:t>”Створити”</a:t>
            </a:r>
            <a:r>
              <a:rPr lang="uk-UA" sz="1200" dirty="0" smtClean="0"/>
              <a:t>)</a:t>
            </a: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58246" cy="64294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“Формули”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Панелі інструментів меню </a:t>
            </a:r>
            <a:r>
              <a:rPr lang="uk-UA" b="1" dirty="0" err="1" smtClean="0">
                <a:solidFill>
                  <a:srgbClr val="FF0000"/>
                </a:solidFill>
              </a:rPr>
              <a:t>“Головна”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uk-UA" b="1" dirty="0" err="1" smtClean="0">
                <a:solidFill>
                  <a:srgbClr val="FF0000"/>
                </a:solidFill>
              </a:rPr>
              <a:t>“Вставка”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uk-UA" b="1" dirty="0" err="1" smtClean="0">
                <a:solidFill>
                  <a:srgbClr val="FF0000"/>
                </a:solidFill>
              </a:rPr>
              <a:t>“Розміткасторінки”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uk-UA" b="1" dirty="0" err="1" smtClean="0">
                <a:solidFill>
                  <a:srgbClr val="FF0000"/>
                </a:solidFill>
              </a:rPr>
              <a:t>“Рецензування”</a:t>
            </a:r>
            <a:r>
              <a:rPr lang="uk-UA" b="1" dirty="0" smtClean="0">
                <a:solidFill>
                  <a:srgbClr val="FF0000"/>
                </a:solidFill>
              </a:rPr>
              <a:t> мають аналогічні призначення текстового редактора </a:t>
            </a:r>
            <a:r>
              <a:rPr lang="en-US" b="1" dirty="0" smtClean="0">
                <a:solidFill>
                  <a:srgbClr val="FF0000"/>
                </a:solidFill>
              </a:rPr>
              <a:t>WORD 2007/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2071678"/>
            <a:ext cx="30003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1). Бібліотека функцій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6000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152400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7" y="2500306"/>
            <a:ext cx="142876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000240"/>
            <a:ext cx="1638299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8"/>
            <a:ext cx="162877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714752"/>
            <a:ext cx="16383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929066"/>
            <a:ext cx="1381125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60577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“Формули”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071546"/>
            <a:ext cx="30003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2). Визначення імені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28650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357430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Створення, зміна, вилучення пошук всіх імен, що використовуються в даній книзі</a:t>
            </a:r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160020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71942"/>
            <a:ext cx="2438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5984" y="2357430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/>
              <a:t>Присвоєння імен окремим коміркам, діапазонам комірок. В подальшому в формулах можна буде посилатися на них по даному імені (створення іменної комірки).</a:t>
            </a:r>
            <a:endParaRPr lang="ru-RU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71612"/>
            <a:ext cx="316230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350043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Автоматичне створення імен для виділених комірок</a:t>
            </a:r>
            <a:endParaRPr lang="ru-RU" sz="1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000504"/>
            <a:ext cx="1619250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29190" y="49291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Вибір імені, яке використовується в даній книзі і вставка цього імені у поточну формулу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 програму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34324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/>
              <a:t>Microsoft Excel (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en-US" dirty="0" smtClean="0"/>
              <a:t>Microsoft Office Excel) — </a:t>
            </a:r>
            <a:r>
              <a:rPr lang="ru-RU" dirty="0" err="1" smtClean="0"/>
              <a:t>програма-застосунок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електронними</a:t>
            </a:r>
            <a:r>
              <a:rPr lang="ru-RU" dirty="0" smtClean="0"/>
              <a:t> </a:t>
            </a:r>
            <a:r>
              <a:rPr lang="ru-RU" dirty="0" err="1" smtClean="0"/>
              <a:t>таблицями</a:t>
            </a:r>
            <a:r>
              <a:rPr lang="ru-RU" dirty="0" smtClean="0"/>
              <a:t>, створена </a:t>
            </a:r>
            <a:r>
              <a:rPr lang="ru-RU" dirty="0" err="1" smtClean="0"/>
              <a:t>корпорацією</a:t>
            </a:r>
            <a:r>
              <a:rPr lang="ru-RU" dirty="0" smtClean="0"/>
              <a:t> </a:t>
            </a:r>
            <a:r>
              <a:rPr lang="en-US" dirty="0" smtClean="0"/>
              <a:t>Microsoft </a:t>
            </a:r>
            <a:r>
              <a:rPr lang="ru-RU" dirty="0" smtClean="0"/>
              <a:t>для </a:t>
            </a:r>
            <a:r>
              <a:rPr lang="en-US" dirty="0" smtClean="0"/>
              <a:t>Microsoft Windows, Windows NT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Mac OS. </a:t>
            </a:r>
            <a:r>
              <a:rPr lang="ru-RU" dirty="0" err="1" smtClean="0"/>
              <a:t>Застосунок</a:t>
            </a:r>
            <a:r>
              <a:rPr lang="ru-RU" dirty="0" smtClean="0"/>
              <a:t> входить до складу пакету </a:t>
            </a:r>
            <a:r>
              <a:rPr lang="en-US" dirty="0" smtClean="0"/>
              <a:t>Microsoft Office.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4629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“Формули”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1071546"/>
            <a:ext cx="30003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3). Залежності формул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57760"/>
            <a:ext cx="25336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1323975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2071678"/>
            <a:ext cx="164307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Відображення стрілок, які вказують, значення яких комірок впливає на значення виділеної комірки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2285992"/>
            <a:ext cx="2071702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Вікно контрольного значення : </a:t>
            </a:r>
            <a:r>
              <a:rPr lang="uk-UA" sz="1000" dirty="0" err="1" smtClean="0"/>
              <a:t>відслідковування</a:t>
            </a:r>
            <a:r>
              <a:rPr lang="uk-UA" sz="1000" dirty="0" smtClean="0"/>
              <a:t> значень деяких комірок по мірі внесення змін у листі. Ці значення показуються в окремому вікні, яке залишається видимим незалежно від того,  яка область книги відображається. 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2143116"/>
            <a:ext cx="1857388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Відображення стрілок, які вказують, значення яких комірок залежать від поточного значення виділеної комірки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5857892"/>
            <a:ext cx="2071702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Вилучення стрілок </a:t>
            </a:r>
            <a:r>
              <a:rPr lang="uk-UA" sz="1000" dirty="0" err="1" smtClean="0"/>
              <a:t>впливаючих</a:t>
            </a:r>
            <a:r>
              <a:rPr lang="uk-UA" sz="1000" dirty="0" smtClean="0"/>
              <a:t> і залежних комірок</a:t>
            </a:r>
            <a:endParaRPr lang="ru-RU" sz="1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500174"/>
            <a:ext cx="11525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643050"/>
            <a:ext cx="1524000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643050"/>
            <a:ext cx="16097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214686"/>
            <a:ext cx="15716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4786322"/>
            <a:ext cx="331470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42844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98" y="1643050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72132" y="4857760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108585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“Формули”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28599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164307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Вибір режиму перерахунку формул. По замовчуванню перерахунок виконується негайно при кожній зміні даних, від яких залежать інші значення</a:t>
            </a:r>
            <a:endParaRPr lang="ru-RU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51460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557216" cy="577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86182" y="3071810"/>
            <a:ext cx="1643074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Перерахунок (</a:t>
            </a:r>
            <a:r>
              <a:rPr lang="en-US" sz="1000" dirty="0" smtClean="0"/>
              <a:t>F9</a:t>
            </a:r>
            <a:r>
              <a:rPr lang="uk-UA" sz="1000" dirty="0" smtClean="0"/>
              <a:t>)</a:t>
            </a:r>
            <a:endParaRPr lang="en-US" sz="1000" dirty="0" smtClean="0"/>
          </a:p>
          <a:p>
            <a:pPr algn="ctr"/>
            <a:r>
              <a:rPr lang="uk-UA" sz="1000" dirty="0" smtClean="0"/>
              <a:t>всієї книги. </a:t>
            </a:r>
            <a:endParaRPr lang="en-US" sz="1000" dirty="0" smtClean="0"/>
          </a:p>
          <a:p>
            <a:pPr algn="ctr"/>
            <a:r>
              <a:rPr lang="uk-UA" sz="1000" dirty="0" smtClean="0"/>
              <a:t>Це необхідно тільки в тому випадку, коли автоматичне виконання обчислень відключене.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2428868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1071546"/>
            <a:ext cx="2571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4). Обчислення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344239"/>
            <a:ext cx="571504" cy="527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215074" y="250030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3214686"/>
            <a:ext cx="164307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Перерахунок поточного листа (</a:t>
            </a:r>
            <a:r>
              <a:rPr lang="en-US" sz="1000" dirty="0" smtClean="0"/>
              <a:t>Shift +F9</a:t>
            </a:r>
            <a:r>
              <a:rPr lang="uk-UA" sz="1000" dirty="0" smtClean="0"/>
              <a:t>).  </a:t>
            </a:r>
            <a:endParaRPr lang="en-US" sz="1000" dirty="0" smtClean="0"/>
          </a:p>
          <a:p>
            <a:pPr algn="ctr"/>
            <a:r>
              <a:rPr lang="uk-UA" sz="1000" dirty="0" smtClean="0"/>
              <a:t>Це необхідно тільки в тому випадку, коли автоматичне виконання обчислень відключене.</a:t>
            </a:r>
            <a:endParaRPr lang="ru-RU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“Дані”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071546"/>
            <a:ext cx="357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1). Отримати зовнішні дані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1149421" cy="29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38892"/>
            <a:ext cx="1000132" cy="275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71612"/>
            <a:ext cx="928694" cy="29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71612"/>
            <a:ext cx="7810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929066"/>
            <a:ext cx="8763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071942"/>
            <a:ext cx="3243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928802"/>
            <a:ext cx="2714643" cy="172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571612"/>
            <a:ext cx="2781690" cy="1985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3857628"/>
            <a:ext cx="2675958" cy="2681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28596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92906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4000504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2143116"/>
            <a:ext cx="1143008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Імпорт даних із Баз Даних або текстового </a:t>
            </a:r>
            <a:r>
              <a:rPr lang="uk-UA" sz="1000" dirty="0" err="1" smtClean="0"/>
              <a:t>файла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5429264"/>
            <a:ext cx="9287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Отримати зовнішні дані із </a:t>
            </a:r>
            <a:r>
              <a:rPr lang="uk-UA" sz="1000" dirty="0" err="1" smtClean="0"/>
              <a:t>Веба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2428868"/>
            <a:ext cx="114300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Імпорт даних із других джерел даних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314" y="4929198"/>
            <a:ext cx="128588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Підключити зовнішні дані, використовуючи існуючі підключення</a:t>
            </a:r>
            <a:endParaRPr lang="ru-RU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“Дані”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071546"/>
            <a:ext cx="357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2). Підключення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4572008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3500438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3500438"/>
            <a:ext cx="1143008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Оновлення в книзі всіх відомостей із джерела даних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5214950"/>
            <a:ext cx="121444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Відображення всіх підключень до даної книги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2143116"/>
            <a:ext cx="30003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Властивості діапазону даних. </a:t>
            </a:r>
            <a:r>
              <a:rPr lang="uk-UA" sz="1000" dirty="0" err="1" smtClean="0"/>
              <a:t>Задання</a:t>
            </a:r>
            <a:r>
              <a:rPr lang="uk-UA" sz="1000" dirty="0" smtClean="0"/>
              <a:t> способу оновлення підключених до джерела даних комірок, вмісту джерела, що відображається, а також способу обробки в книзі змін кількості рядків чи стовпців джерела даних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70" y="4000504"/>
            <a:ext cx="30003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Зміна </a:t>
            </a:r>
            <a:r>
              <a:rPr lang="uk-UA" sz="1000" dirty="0" err="1" smtClean="0"/>
              <a:t>зв</a:t>
            </a:r>
            <a:r>
              <a:rPr lang="en-US" sz="1000" dirty="0" smtClean="0"/>
              <a:t>’</a:t>
            </a:r>
            <a:r>
              <a:rPr lang="uk-UA" sz="1000" dirty="0" err="1" smtClean="0"/>
              <a:t>язків</a:t>
            </a:r>
            <a:r>
              <a:rPr lang="uk-UA" sz="1000" dirty="0" smtClean="0"/>
              <a:t>. Перегляд всіх файлів, з якими пов'язана дана електронна таблиця. Потім можна вилучити чи поновити знайдені зв'язки. </a:t>
            </a:r>
            <a:endParaRPr lang="ru-RU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4616241"/>
            <a:ext cx="1571637" cy="346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1876425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20810"/>
            <a:ext cx="1428760" cy="351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60184"/>
            <a:ext cx="1571636" cy="311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“Дані”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1357298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643314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157161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478632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1785926"/>
            <a:ext cx="128588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Сортування від мінімального до максимального. Сортування виділеного діапазону так, щоб найменше значення виявилося  зверху стовпця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7364"/>
            <a:ext cx="242889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Очистка фільтра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143636" y="3000372"/>
            <a:ext cx="235745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Повторне застосування фільтра до виділеного діапазону</a:t>
            </a:r>
            <a:endParaRPr lang="ru-RU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3143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357190" cy="39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500174"/>
            <a:ext cx="695325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714884"/>
            <a:ext cx="466725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28596" y="4214818"/>
            <a:ext cx="135732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Сортування від максимального до мінімального. Сортування виділеного діапазону так, щоб найбільше  значення виявилося  зверху стовпця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1670" y="4000504"/>
            <a:ext cx="3357586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Сортування. Відкривання  діалогового вікна сортування, в якому можна виконати сортування відразу за кількома умовами</a:t>
            </a:r>
            <a:endParaRPr lang="ru-RU" sz="1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500174"/>
            <a:ext cx="128587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643182"/>
            <a:ext cx="140970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929066"/>
            <a:ext cx="13811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000232" y="5429264"/>
            <a:ext cx="342902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Дозвіл фільтрації виділених комірок.  Якщо фільтрація включена, то  достатньо кликнути стрілку в заголовку стовпця, щоб вибрати фільтр для цього стовпця.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9388" y="142873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215074" y="250030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286512" y="3786190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215074" y="4357694"/>
            <a:ext cx="235745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err="1" smtClean="0"/>
              <a:t>Задання</a:t>
            </a:r>
            <a:r>
              <a:rPr lang="uk-UA" sz="1000" dirty="0" smtClean="0"/>
              <a:t> складних умов відбору записів для  набору результатів запиту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786050" y="1071546"/>
            <a:ext cx="357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3). Сортування і фільтр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2143116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“Дані”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178592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3643314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178592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442913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472" y="2357430"/>
            <a:ext cx="178595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Розподіл вмісту однієї комірки </a:t>
            </a:r>
            <a:r>
              <a:rPr lang="en-US" sz="1000" dirty="0" smtClean="0"/>
              <a:t>Excel</a:t>
            </a:r>
            <a:r>
              <a:rPr lang="uk-UA" sz="1000" dirty="0" smtClean="0"/>
              <a:t> по кількох стовпцях.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2214554"/>
            <a:ext cx="24288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Перевірка різних значень для формул на листі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42910" y="4429132"/>
            <a:ext cx="150019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Вилучення рядків, що повторяються з листка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3357562"/>
            <a:ext cx="25717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Захист комірки від введення неправильних даних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714612" y="4929198"/>
            <a:ext cx="2428892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Об'єднання значень із кількох  діапазонів в один новий діапазон.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9388" y="1643050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52450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5715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132397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00570"/>
            <a:ext cx="12858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133350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214554"/>
            <a:ext cx="239077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938450" y="1223946"/>
            <a:ext cx="357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4). Робота з даними</a:t>
            </a:r>
            <a:endParaRPr lang="ru-RU" dirty="0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857496"/>
            <a:ext cx="251460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53433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Панель інструментів пункту </a:t>
            </a:r>
            <a:r>
              <a:rPr lang="uk-UA" sz="2800" dirty="0" err="1" smtClean="0"/>
              <a:t>“Дані”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1785926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3786190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29388" y="1857364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3000372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472" y="2357430"/>
            <a:ext cx="178595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Об'єднання діапазону комірок таким чином, що всі ці комірки можна одночасно звернути або розширити.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98" y="2357430"/>
            <a:ext cx="24288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Відобразити деталі. Розвертання звернутої групи комірок.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786050" y="4572008"/>
            <a:ext cx="150019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Розгрупування раніше згрупованого діапазону комірок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72198" y="3571876"/>
            <a:ext cx="24288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Приховати деталі. Звертання групи комірок. 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00826" y="4357694"/>
            <a:ext cx="3571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938450" y="1223946"/>
            <a:ext cx="357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5). Структура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1600200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86190"/>
            <a:ext cx="1504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857364"/>
            <a:ext cx="428628" cy="359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000372"/>
            <a:ext cx="428628" cy="39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429132"/>
            <a:ext cx="357190" cy="290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072198" y="4857760"/>
            <a:ext cx="24288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Настроювання розміщення підсумкових даних</a:t>
            </a:r>
            <a:endParaRPr lang="ru-RU" sz="10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857364"/>
            <a:ext cx="171450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Типові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області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застосування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Excel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071546"/>
          <a:ext cx="814393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Файл у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Файл у </a:t>
            </a:r>
            <a:r>
              <a:rPr lang="en-US" dirty="0" smtClean="0"/>
              <a:t>EXCEL</a:t>
            </a:r>
            <a:r>
              <a:rPr lang="uk-UA" dirty="0" smtClean="0"/>
              <a:t> – робоча книга з іменем </a:t>
            </a:r>
            <a:r>
              <a:rPr lang="uk-UA" dirty="0" err="1" smtClean="0"/>
              <a:t>”Книга</a:t>
            </a:r>
            <a:r>
              <a:rPr lang="uk-UA" dirty="0" smtClean="0"/>
              <a:t> 1” (за замовчуванням), яка складається із сторінок (до  сторінок). Кожна сторінка - електронна таблиця (це двовимірна матриця), в рядках і стовпцях якої розташовані клітини, в кожній з яких може зберігатися деяка інформація. В клітини електронної таблиці можна занести текст, числа, формули, дату, малюнок, генерувати випадкові числа.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3480"/>
            <a:ext cx="88582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Робоча</a:t>
            </a:r>
            <a:r>
              <a:rPr lang="ru-RU" sz="2800" dirty="0" smtClean="0"/>
              <a:t> область </a:t>
            </a:r>
            <a:r>
              <a:rPr lang="ru-RU" sz="2800" dirty="0" err="1" smtClean="0"/>
              <a:t>електронної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таблиці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Робоча</a:t>
            </a:r>
            <a:r>
              <a:rPr lang="ru-RU" dirty="0" smtClean="0"/>
              <a:t> область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кордону </a:t>
            </a:r>
            <a:r>
              <a:rPr lang="ru-RU" dirty="0" err="1" smtClean="0"/>
              <a:t>таблиці</a:t>
            </a:r>
            <a:r>
              <a:rPr lang="ru-RU" dirty="0" smtClean="0"/>
              <a:t> видно заголовки </a:t>
            </a:r>
            <a:r>
              <a:rPr lang="ru-RU" dirty="0" err="1" smtClean="0"/>
              <a:t>стовпців</a:t>
            </a:r>
            <a:r>
              <a:rPr lang="ru-RU" dirty="0" smtClean="0"/>
              <a:t> ,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лівого</a:t>
            </a:r>
            <a:r>
              <a:rPr lang="ru-RU" dirty="0" smtClean="0"/>
              <a:t> кордону — заголовки </a:t>
            </a:r>
            <a:r>
              <a:rPr lang="ru-RU" dirty="0" err="1" smtClean="0"/>
              <a:t>рядків</a:t>
            </a:r>
            <a:r>
              <a:rPr lang="ru-RU" dirty="0" smtClean="0"/>
              <a:t> 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А, В, С </a:t>
            </a:r>
            <a:r>
              <a:rPr lang="ru-RU" dirty="0" err="1" smtClean="0"/>
              <a:t>і</a:t>
            </a:r>
            <a:r>
              <a:rPr lang="ru-RU" dirty="0" smtClean="0"/>
              <a:t> так до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en-US" dirty="0" smtClean="0"/>
              <a:t>Z,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 АА, АВ ...</a:t>
            </a:r>
            <a:r>
              <a:rPr lang="en-US" dirty="0" smtClean="0"/>
              <a:t>AZ, </a:t>
            </a:r>
            <a:r>
              <a:rPr lang="ru-RU" dirty="0" smtClean="0"/>
              <a:t>ВА, ВВ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далі</a:t>
            </a:r>
            <a:r>
              <a:rPr lang="ru-RU" dirty="0" smtClean="0"/>
              <a:t> до </a:t>
            </a:r>
            <a:r>
              <a:rPr lang="ru-RU" dirty="0" err="1" smtClean="0"/>
              <a:t>літер</a:t>
            </a:r>
            <a:r>
              <a:rPr lang="ru-RU" dirty="0" smtClean="0"/>
              <a:t> </a:t>
            </a:r>
            <a:r>
              <a:rPr lang="en-US" dirty="0" smtClean="0"/>
              <a:t>ZZ , </a:t>
            </a:r>
            <a:r>
              <a:rPr lang="ru-RU" dirty="0" err="1" smtClean="0"/>
              <a:t>кожен</a:t>
            </a:r>
            <a:r>
              <a:rPr lang="ru-RU" dirty="0" smtClean="0"/>
              <a:t> рядок — числом — 1, 2, 3, 4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відображується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робоча</a:t>
            </a:r>
            <a:r>
              <a:rPr lang="ru-RU" dirty="0" smtClean="0"/>
              <a:t> область </a:t>
            </a:r>
            <a:r>
              <a:rPr lang="ru-RU" dirty="0" err="1" smtClean="0"/>
              <a:t>є</a:t>
            </a:r>
            <a:r>
              <a:rPr lang="ru-RU" dirty="0" smtClean="0"/>
              <a:t> невеликою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до 256 </a:t>
            </a:r>
            <a:r>
              <a:rPr lang="ru-RU" dirty="0" err="1" smtClean="0"/>
              <a:t>стовпців</a:t>
            </a:r>
            <a:r>
              <a:rPr lang="en-US" dirty="0" smtClean="0"/>
              <a:t>*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до 65536 </a:t>
            </a:r>
            <a:r>
              <a:rPr lang="ru-RU" dirty="0" err="1" smtClean="0"/>
              <a:t>рядків</a:t>
            </a:r>
            <a:r>
              <a:rPr lang="en-US" dirty="0" smtClean="0"/>
              <a:t>*</a:t>
            </a:r>
            <a:r>
              <a:rPr lang="ru-RU" dirty="0" smtClean="0"/>
              <a:t> </a:t>
            </a:r>
            <a:r>
              <a:rPr lang="ru-RU" dirty="0" smtClean="0"/>
              <a:t>. </a:t>
            </a:r>
            <a:r>
              <a:rPr lang="ru-RU" dirty="0" err="1" smtClean="0"/>
              <a:t>Інформація</a:t>
            </a:r>
            <a:r>
              <a:rPr lang="ru-RU" dirty="0" smtClean="0"/>
              <a:t>, представлена в </a:t>
            </a:r>
            <a:r>
              <a:rPr lang="ru-RU" dirty="0" err="1" smtClean="0"/>
              <a:t>таблиці</a:t>
            </a:r>
            <a:r>
              <a:rPr lang="ru-RU" dirty="0" smtClean="0"/>
              <a:t>, </a:t>
            </a:r>
            <a:r>
              <a:rPr lang="ru-RU" dirty="0" err="1" smtClean="0"/>
              <a:t>зберігається</a:t>
            </a:r>
            <a:r>
              <a:rPr lang="ru-RU" dirty="0" smtClean="0"/>
              <a:t> у </a:t>
            </a:r>
            <a:r>
              <a:rPr lang="ru-RU" dirty="0" err="1" smtClean="0"/>
              <a:t>комірках</a:t>
            </a:r>
            <a:r>
              <a:rPr lang="ru-RU" dirty="0" smtClean="0"/>
              <a:t> (</a:t>
            </a:r>
            <a:r>
              <a:rPr lang="ru-RU" dirty="0" err="1" smtClean="0"/>
              <a:t>клітинках</a:t>
            </a:r>
            <a:r>
              <a:rPr lang="ru-RU" dirty="0" smtClean="0"/>
              <a:t>, </a:t>
            </a:r>
            <a:r>
              <a:rPr lang="ru-RU" dirty="0" err="1" smtClean="0"/>
              <a:t>вічках</a:t>
            </a:r>
            <a:r>
              <a:rPr lang="ru-RU" dirty="0" smtClean="0"/>
              <a:t>, </a:t>
            </a:r>
            <a:r>
              <a:rPr lang="ru-RU" dirty="0" err="1" smtClean="0"/>
              <a:t>чарунках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на </a:t>
            </a:r>
            <a:r>
              <a:rPr lang="ru-RU" dirty="0" err="1" smtClean="0"/>
              <a:t>пересіченні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Активна </a:t>
            </a:r>
            <a:r>
              <a:rPr lang="ru-RU" dirty="0" err="1" smtClean="0"/>
              <a:t>комірка</a:t>
            </a:r>
            <a:r>
              <a:rPr lang="ru-RU" dirty="0" smtClean="0"/>
              <a:t> обведена рамкою , а заголовки рядка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комірки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Аркуші</a:t>
            </a:r>
            <a:r>
              <a:rPr lang="ru-RU" dirty="0" smtClean="0"/>
              <a:t> та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Як </a:t>
            </a:r>
            <a:r>
              <a:rPr lang="ru-RU" dirty="0" err="1" smtClean="0"/>
              <a:t>первинний</a:t>
            </a:r>
            <a:r>
              <a:rPr lang="ru-RU" dirty="0" smtClean="0"/>
              <a:t> документ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en-US" dirty="0" smtClean="0"/>
              <a:t>Microsoft Excel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аркуш</a:t>
            </a:r>
            <a:r>
              <a:rPr lang="ru-RU" dirty="0" smtClean="0">
                <a:solidFill>
                  <a:srgbClr val="FF0000"/>
                </a:solidFill>
              </a:rPr>
              <a:t> (лист, листок</a:t>
            </a:r>
            <a:r>
              <a:rPr lang="ru-RU" dirty="0" smtClean="0"/>
              <a:t>). </a:t>
            </a:r>
            <a:r>
              <a:rPr lang="ru-RU" dirty="0" err="1" smtClean="0"/>
              <a:t>Аркуші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на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аркушах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обчислення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яке наводиться на </a:t>
            </a:r>
            <a:r>
              <a:rPr lang="ru-RU" dirty="0" err="1" smtClean="0"/>
              <a:t>кнопці</a:t>
            </a:r>
            <a:r>
              <a:rPr lang="ru-RU" dirty="0" smtClean="0"/>
              <a:t> </a:t>
            </a:r>
            <a:r>
              <a:rPr lang="ru-RU" dirty="0" err="1" smtClean="0"/>
              <a:t>ярличка</a:t>
            </a:r>
            <a:r>
              <a:rPr lang="ru-RU" dirty="0" smtClean="0"/>
              <a:t>  </a:t>
            </a:r>
            <a:r>
              <a:rPr lang="ru-RU" dirty="0" err="1" smtClean="0"/>
              <a:t>аркуша</a:t>
            </a:r>
            <a:r>
              <a:rPr lang="ru-RU" dirty="0" smtClean="0"/>
              <a:t> внизу </a:t>
            </a:r>
            <a:r>
              <a:rPr lang="ru-RU" dirty="0" err="1" smtClean="0"/>
              <a:t>вікна</a:t>
            </a:r>
            <a:r>
              <a:rPr lang="ru-RU" dirty="0" smtClean="0"/>
              <a:t> 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 в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</a:t>
            </a:r>
            <a:r>
              <a:rPr lang="ru-RU" dirty="0" err="1" smtClean="0"/>
              <a:t>задається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 </a:t>
            </a:r>
            <a:r>
              <a:rPr lang="ru-RU" dirty="0" err="1" smtClean="0"/>
              <a:t>відображуються</a:t>
            </a:r>
            <a:r>
              <a:rPr lang="ru-RU" dirty="0" smtClean="0"/>
              <a:t> на вкладках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книги. Для переходу </a:t>
            </a:r>
            <a:r>
              <a:rPr lang="ru-RU" dirty="0" err="1" smtClean="0"/>
              <a:t>з</a:t>
            </a:r>
            <a:r>
              <a:rPr lang="ru-RU" dirty="0" smtClean="0"/>
              <a:t> одного </a:t>
            </a:r>
            <a:r>
              <a:rPr lang="ru-RU" dirty="0" err="1" smtClean="0"/>
              <a:t>аркуша</a:t>
            </a:r>
            <a:r>
              <a:rPr lang="ru-RU" dirty="0" smtClean="0"/>
              <a:t> на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вкладку.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перейменовувати</a:t>
            </a:r>
            <a:r>
              <a:rPr lang="ru-RU" dirty="0" smtClean="0"/>
              <a:t>, </a:t>
            </a:r>
            <a:r>
              <a:rPr lang="ru-RU" dirty="0" err="1" smtClean="0"/>
              <a:t>вставляти</a:t>
            </a:r>
            <a:r>
              <a:rPr lang="ru-RU" dirty="0" smtClean="0"/>
              <a:t>, </a:t>
            </a:r>
            <a:r>
              <a:rPr lang="ru-RU" dirty="0" err="1" smtClean="0"/>
              <a:t>видаляти</a:t>
            </a:r>
            <a:r>
              <a:rPr lang="ru-RU" dirty="0" smtClean="0"/>
              <a:t>, </a:t>
            </a:r>
            <a:r>
              <a:rPr lang="ru-RU" dirty="0" err="1" smtClean="0"/>
              <a:t>переміщати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.</a:t>
            </a:r>
            <a:r>
              <a:rPr lang="ru-RU" dirty="0" err="1" smtClean="0"/>
              <a:t>копіювати</a:t>
            </a:r>
            <a:r>
              <a:rPr lang="ru-RU" dirty="0" smtClean="0"/>
              <a:t>. </a:t>
            </a:r>
            <a:r>
              <a:rPr lang="ru-RU" dirty="0" err="1" smtClean="0"/>
              <a:t>Аркуш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робота,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поточним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571504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EXCEL 2007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231876" cy="4429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4714876" y="2071678"/>
            <a:ext cx="1500198" cy="71438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928662" y="3929066"/>
            <a:ext cx="642942" cy="3571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857224" y="2214554"/>
            <a:ext cx="928694" cy="3571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4876" y="1285860"/>
            <a:ext cx="185738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Заголовок колонки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429000"/>
            <a:ext cx="92866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Заголовок рядка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785926"/>
            <a:ext cx="78578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Кнопка виділення всіх комірок активної таблиці</a:t>
            </a:r>
            <a:endParaRPr lang="ru-RU" sz="1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1035819" y="1964521"/>
            <a:ext cx="1428760" cy="7143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976" y="1071546"/>
            <a:ext cx="1857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Поле назви активної комірки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6286520"/>
            <a:ext cx="18573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Кнопки прокрутки ярликів таблиць</a:t>
            </a:r>
            <a:endParaRPr lang="ru-RU" sz="1000" dirty="0"/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rot="5400000" flipH="1" flipV="1">
            <a:off x="1338102" y="6124456"/>
            <a:ext cx="324129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1604" y="5357826"/>
            <a:ext cx="185738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Ярлик активної таблиці</a:t>
            </a:r>
            <a:endParaRPr lang="ru-RU" sz="1000" dirty="0"/>
          </a:p>
        </p:txBody>
      </p: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 rot="5400000">
            <a:off x="2051905" y="5552374"/>
            <a:ext cx="396721" cy="50006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918" y="3286124"/>
            <a:ext cx="185738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Активна комірка</a:t>
            </a:r>
            <a:endParaRPr lang="ru-RU" sz="10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928794" y="3000372"/>
            <a:ext cx="642942" cy="2857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57620" y="3286124"/>
            <a:ext cx="185738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Рядок формул</a:t>
            </a:r>
            <a:endParaRPr lang="ru-RU" sz="10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4143372" y="2714620"/>
            <a:ext cx="571504" cy="5715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r>
              <a:rPr lang="ru-RU" dirty="0" smtClean="0"/>
              <a:t>  </a:t>
            </a:r>
            <a:r>
              <a:rPr lang="en-US" dirty="0" smtClean="0"/>
              <a:t>MS Excel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Кнопка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комірок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(</a:t>
            </a:r>
            <a:r>
              <a:rPr lang="ru-RU" dirty="0" err="1" smtClean="0"/>
              <a:t>аркуша</a:t>
            </a:r>
            <a:r>
              <a:rPr lang="ru-RU" dirty="0" smtClean="0"/>
              <a:t>)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всх</a:t>
            </a:r>
            <a:r>
              <a:rPr lang="ru-RU" dirty="0" smtClean="0"/>
              <a:t> </a:t>
            </a:r>
            <a:r>
              <a:rPr lang="ru-RU" dirty="0" err="1" smtClean="0"/>
              <a:t>комірок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 в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Поле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комірки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ім`я</a:t>
            </a:r>
            <a:r>
              <a:rPr lang="ru-RU" dirty="0" smtClean="0"/>
              <a:t> та адресу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в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та </a:t>
            </a:r>
            <a:r>
              <a:rPr lang="ru-RU" dirty="0" err="1" smtClean="0"/>
              <a:t>слугує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переходу до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комірки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Рядок формул </a:t>
            </a:r>
            <a:r>
              <a:rPr lang="ru-RU" dirty="0" err="1" smtClean="0"/>
              <a:t>відтворює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вводяться</a:t>
            </a:r>
            <a:r>
              <a:rPr lang="ru-RU" dirty="0" smtClean="0"/>
              <a:t> в </a:t>
            </a:r>
            <a:r>
              <a:rPr lang="ru-RU" dirty="0" err="1" smtClean="0"/>
              <a:t>комірку.Може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як поле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комірки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Заголовки  колонок -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256 колонок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заголовок - </a:t>
            </a:r>
            <a:r>
              <a:rPr lang="ru-RU" dirty="0" err="1" smtClean="0"/>
              <a:t>літеру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A </a:t>
            </a:r>
            <a:r>
              <a:rPr lang="ru-RU" dirty="0" smtClean="0"/>
              <a:t>до </a:t>
            </a:r>
            <a:r>
              <a:rPr lang="en-US" dirty="0" smtClean="0"/>
              <a:t>Z. </a:t>
            </a:r>
            <a:r>
              <a:rPr lang="ru-RU" dirty="0" err="1" smtClean="0"/>
              <a:t>Після</a:t>
            </a:r>
            <a:r>
              <a:rPr lang="ru-RU" dirty="0" smtClean="0"/>
              <a:t> графи </a:t>
            </a:r>
            <a:r>
              <a:rPr lang="en-US" dirty="0" smtClean="0"/>
              <a:t>Z </a:t>
            </a:r>
            <a:r>
              <a:rPr lang="ru-RU" dirty="0" err="1" smtClean="0"/>
              <a:t>йде</a:t>
            </a:r>
            <a:r>
              <a:rPr lang="ru-RU" dirty="0" smtClean="0"/>
              <a:t> графа АА, за </a:t>
            </a:r>
            <a:r>
              <a:rPr lang="ru-RU" dirty="0" err="1" smtClean="0"/>
              <a:t>якою</a:t>
            </a:r>
            <a:r>
              <a:rPr lang="ru-RU" dirty="0" smtClean="0"/>
              <a:t> - АВ, АС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графи </a:t>
            </a:r>
            <a:r>
              <a:rPr lang="en-US" dirty="0" smtClean="0"/>
              <a:t>AZ </a:t>
            </a:r>
            <a:r>
              <a:rPr lang="ru-RU" dirty="0" err="1" smtClean="0"/>
              <a:t>йдуть</a:t>
            </a:r>
            <a:r>
              <a:rPr lang="ru-RU" dirty="0" smtClean="0"/>
              <a:t> графи ВА, ВВ </a:t>
            </a:r>
            <a:r>
              <a:rPr lang="ru-RU" dirty="0" err="1" smtClean="0"/>
              <a:t>і</a:t>
            </a:r>
            <a:r>
              <a:rPr lang="ru-RU" dirty="0" smtClean="0"/>
              <a:t> так до </a:t>
            </a:r>
            <a:r>
              <a:rPr lang="ru-RU" dirty="0" err="1" smtClean="0"/>
              <a:t>останньої</a:t>
            </a:r>
            <a:r>
              <a:rPr lang="ru-RU" dirty="0" smtClean="0"/>
              <a:t> графи, яка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en-US" dirty="0" smtClean="0"/>
              <a:t>ZZ. </a:t>
            </a:r>
            <a:r>
              <a:rPr lang="ru-RU" dirty="0" smtClean="0"/>
              <a:t>Для </a:t>
            </a:r>
            <a:r>
              <a:rPr lang="ru-RU" dirty="0" err="1" smtClean="0"/>
              <a:t>виділ</a:t>
            </a:r>
            <a:r>
              <a:rPr lang="ru-RU" dirty="0" smtClean="0"/>
              <a:t> </a:t>
            </a:r>
            <a:r>
              <a:rPr lang="ru-RU" dirty="0" err="1" smtClean="0"/>
              <a:t>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 графи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клацнути</a:t>
            </a:r>
            <a:r>
              <a:rPr lang="ru-RU" dirty="0" smtClean="0"/>
              <a:t> мишкою на </a:t>
            </a:r>
            <a:r>
              <a:rPr lang="ru-RU" dirty="0" err="1" smtClean="0"/>
              <a:t>її</a:t>
            </a:r>
            <a:r>
              <a:rPr lang="ru-RU" dirty="0" smtClean="0"/>
              <a:t> заголовку.</a:t>
            </a:r>
          </a:p>
          <a:p>
            <a:endParaRPr lang="ru-RU" dirty="0" smtClean="0"/>
          </a:p>
          <a:p>
            <a:r>
              <a:rPr lang="ru-RU" dirty="0" smtClean="0"/>
              <a:t>Заголовки </a:t>
            </a:r>
            <a:r>
              <a:rPr lang="ru-RU" dirty="0" err="1" smtClean="0"/>
              <a:t>рядків</a:t>
            </a:r>
            <a:r>
              <a:rPr lang="ru-RU" dirty="0" smtClean="0"/>
              <a:t> - </a:t>
            </a:r>
            <a:r>
              <a:rPr lang="ru-RU" dirty="0" err="1" smtClean="0"/>
              <a:t>кожний</a:t>
            </a:r>
            <a:r>
              <a:rPr lang="ru-RU" dirty="0" smtClean="0"/>
              <a:t> рядок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заголовок,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числом </a:t>
            </a:r>
            <a:r>
              <a:rPr lang="ru-RU" dirty="0" err="1" smtClean="0"/>
              <a:t>від</a:t>
            </a:r>
            <a:r>
              <a:rPr lang="ru-RU" dirty="0" smtClean="0"/>
              <a:t> 1 до </a:t>
            </a:r>
            <a:r>
              <a:rPr lang="ru-RU" dirty="0" err="1" smtClean="0"/>
              <a:t>багатьох</a:t>
            </a:r>
            <a:r>
              <a:rPr lang="ru-RU" dirty="0" smtClean="0"/>
              <a:t>. Для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комірок</a:t>
            </a:r>
            <a:r>
              <a:rPr lang="ru-RU" dirty="0" smtClean="0"/>
              <a:t> рядка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клацнути</a:t>
            </a:r>
            <a:r>
              <a:rPr lang="ru-RU" dirty="0" smtClean="0"/>
              <a:t> мишкою на заголовку рядка.</a:t>
            </a:r>
          </a:p>
          <a:p>
            <a:endParaRPr lang="ru-RU" dirty="0" smtClean="0"/>
          </a:p>
          <a:p>
            <a:r>
              <a:rPr lang="ru-RU" dirty="0" err="1" smtClean="0"/>
              <a:t>Ярлики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(</a:t>
            </a:r>
            <a:r>
              <a:rPr lang="ru-RU" dirty="0" err="1" smtClean="0"/>
              <a:t>таблиць</a:t>
            </a:r>
            <a:r>
              <a:rPr lang="ru-RU" dirty="0" smtClean="0"/>
              <a:t>) -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(</a:t>
            </a:r>
            <a:r>
              <a:rPr lang="ru-RU" dirty="0" err="1" smtClean="0"/>
              <a:t>імена</a:t>
            </a:r>
            <a:r>
              <a:rPr lang="ru-RU" dirty="0" smtClean="0"/>
              <a:t>) </a:t>
            </a:r>
            <a:r>
              <a:rPr lang="ru-RU" dirty="0" err="1" smtClean="0"/>
              <a:t>аркушів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. </a:t>
            </a:r>
            <a:r>
              <a:rPr lang="ru-RU" dirty="0" err="1" smtClean="0"/>
              <a:t>Робоча</a:t>
            </a:r>
            <a:r>
              <a:rPr lang="ru-RU" dirty="0" smtClean="0"/>
              <a:t> книга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довільну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ім`я</a:t>
            </a:r>
            <a:r>
              <a:rPr lang="ru-RU" dirty="0" smtClean="0"/>
              <a:t>, яке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відображене</a:t>
            </a:r>
            <a:r>
              <a:rPr lang="ru-RU" dirty="0" smtClean="0"/>
              <a:t> на </a:t>
            </a:r>
            <a:r>
              <a:rPr lang="ru-RU" dirty="0" err="1" smtClean="0"/>
              <a:t>ярличці</a:t>
            </a:r>
            <a:r>
              <a:rPr lang="ru-RU" dirty="0" smtClean="0"/>
              <a:t> </a:t>
            </a:r>
            <a:r>
              <a:rPr lang="ru-RU" dirty="0" err="1" smtClean="0"/>
              <a:t>аркуша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Кнопки прокрутки </a:t>
            </a:r>
            <a:r>
              <a:rPr lang="ru-RU" dirty="0" err="1" smtClean="0"/>
              <a:t>ярликів</a:t>
            </a:r>
            <a:r>
              <a:rPr lang="ru-RU" dirty="0" smtClean="0"/>
              <a:t> </a:t>
            </a:r>
            <a:r>
              <a:rPr lang="ru-RU" dirty="0" err="1" smtClean="0"/>
              <a:t>аркушів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перегортати</a:t>
            </a:r>
            <a:r>
              <a:rPr lang="ru-RU" dirty="0" smtClean="0"/>
              <a:t> (</a:t>
            </a:r>
            <a:r>
              <a:rPr lang="ru-RU" dirty="0" err="1" smtClean="0"/>
              <a:t>прокручувати</a:t>
            </a:r>
            <a:r>
              <a:rPr lang="ru-RU" dirty="0" smtClean="0"/>
              <a:t>) </a:t>
            </a:r>
            <a:r>
              <a:rPr lang="ru-RU" dirty="0" err="1" smtClean="0"/>
              <a:t>аркуші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їх</a:t>
            </a:r>
            <a:r>
              <a:rPr lang="ru-RU" dirty="0" smtClean="0"/>
              <a:t> перегляду.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286676" cy="5172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Рядок заголовку вікна </a:t>
            </a:r>
            <a:r>
              <a:rPr lang="en-US" dirty="0" smtClean="0"/>
              <a:t>Excel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83562" cy="282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15240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496"/>
            <a:ext cx="45720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85860"/>
            <a:ext cx="3629025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14620"/>
            <a:ext cx="742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285860"/>
            <a:ext cx="28765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1857364"/>
            <a:ext cx="15716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Панель швидкого доступу, його настроювання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1714488"/>
            <a:ext cx="23574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Панель швидкого доступу після настроювання 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429000"/>
            <a:ext cx="15716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Системна</a:t>
            </a:r>
            <a:r>
              <a:rPr lang="en-US" sz="1200" dirty="0" smtClean="0"/>
              <a:t> </a:t>
            </a:r>
            <a:r>
              <a:rPr lang="uk-UA" sz="1200" dirty="0" smtClean="0"/>
              <a:t>кнопка</a:t>
            </a:r>
            <a:r>
              <a:rPr lang="en-US" sz="1200" dirty="0" smtClean="0"/>
              <a:t> Microsoft Office</a:t>
            </a:r>
            <a:r>
              <a:rPr lang="uk-UA" sz="1200" dirty="0" smtClean="0"/>
              <a:t>, яка відкриває список можливих дій з документами.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3214686"/>
            <a:ext cx="257176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Кнопки керування вікном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4857760"/>
            <a:ext cx="285752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Відкрити вікно настроювання панелі швидкого доступу за допомогою кнопки     , встановити прапорці біля потрібних користувачу команд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2819" y="5259514"/>
            <a:ext cx="166306" cy="182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411</TotalTime>
  <Words>1490</Words>
  <Application>Microsoft Office PowerPoint</Application>
  <PresentationFormat>Екран (4:3)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Аспект</vt:lpstr>
      <vt:lpstr>Табличний процесор Microsoft Excel 2007</vt:lpstr>
      <vt:lpstr>Про програму</vt:lpstr>
      <vt:lpstr>Типові області застосування Excel:</vt:lpstr>
      <vt:lpstr>Файл у EXCEL</vt:lpstr>
      <vt:lpstr>Робоча область електронної таблиці</vt:lpstr>
      <vt:lpstr>Аркуші та книги</vt:lpstr>
      <vt:lpstr>Елементи вікна програми EXCEL 2007</vt:lpstr>
      <vt:lpstr>Елементи інтерфейсу  MS Excel</vt:lpstr>
      <vt:lpstr>Рядок заголовку вікна Excel </vt:lpstr>
      <vt:lpstr>Головне меню програми </vt:lpstr>
      <vt:lpstr>Головне меню програми </vt:lpstr>
      <vt:lpstr>Головне меню програми</vt:lpstr>
      <vt:lpstr>Ім’я комірки. Рядок формул</vt:lpstr>
      <vt:lpstr>Робоче поле вікна – електронна сітка</vt:lpstr>
      <vt:lpstr>Поділ робочого поля вікна на частини</vt:lpstr>
      <vt:lpstr>Рядок ярликів сторінок та рядок стану</vt:lpstr>
      <vt:lpstr>Створення нового файла у програмі </vt:lpstr>
      <vt:lpstr>Панель інструментів пункту “Формули”</vt:lpstr>
      <vt:lpstr>Панель інструментів пункту “Формули”</vt:lpstr>
      <vt:lpstr>Панель інструментів пункту “Формули”</vt:lpstr>
      <vt:lpstr>Панель інструментів пункту “Формули”</vt:lpstr>
      <vt:lpstr>Панель інструментів пункту “Дані”</vt:lpstr>
      <vt:lpstr>Панель інструментів пункту “Дані”</vt:lpstr>
      <vt:lpstr>Панель інструментів пункту “Дані”</vt:lpstr>
      <vt:lpstr>Панель інструментів пункту “Дані”</vt:lpstr>
      <vt:lpstr>Панель інструментів пункту “Дані”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Табличний процесор Microsoft Excel 2007</dc:title>
  <dc:creator>KEK$</dc:creator>
  <cp:lastModifiedBy>Вчитель</cp:lastModifiedBy>
  <cp:revision>69</cp:revision>
  <dcterms:created xsi:type="dcterms:W3CDTF">2010-01-04T12:49:22Z</dcterms:created>
  <dcterms:modified xsi:type="dcterms:W3CDTF">2013-09-05T12:01:03Z</dcterms:modified>
</cp:coreProperties>
</file>