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sldIdLst>
    <p:sldId id="314" r:id="rId2"/>
    <p:sldId id="259" r:id="rId3"/>
    <p:sldId id="281" r:id="rId4"/>
    <p:sldId id="261" r:id="rId5"/>
    <p:sldId id="297" r:id="rId6"/>
    <p:sldId id="296" r:id="rId7"/>
    <p:sldId id="298" r:id="rId8"/>
    <p:sldId id="299" r:id="rId9"/>
    <p:sldId id="315" r:id="rId10"/>
    <p:sldId id="286" r:id="rId11"/>
    <p:sldId id="300" r:id="rId12"/>
    <p:sldId id="316" r:id="rId13"/>
    <p:sldId id="301" r:id="rId14"/>
    <p:sldId id="302" r:id="rId15"/>
    <p:sldId id="303" r:id="rId16"/>
    <p:sldId id="262" r:id="rId17"/>
    <p:sldId id="288" r:id="rId18"/>
    <p:sldId id="289" r:id="rId19"/>
    <p:sldId id="290" r:id="rId20"/>
    <p:sldId id="291" r:id="rId21"/>
    <p:sldId id="292" r:id="rId22"/>
    <p:sldId id="293" r:id="rId23"/>
    <p:sldId id="263" r:id="rId24"/>
    <p:sldId id="305" r:id="rId25"/>
    <p:sldId id="306" r:id="rId26"/>
    <p:sldId id="308" r:id="rId27"/>
    <p:sldId id="311" r:id="rId28"/>
    <p:sldId id="294" r:id="rId29"/>
    <p:sldId id="277" r:id="rId30"/>
    <p:sldId id="313" r:id="rId31"/>
    <p:sldId id="317" r:id="rId32"/>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4" d="100"/>
          <a:sy n="74" d="100"/>
        </p:scale>
        <p:origin x="6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016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6C117F-5CCF-4837-BE5F-2B92066CAFAF}" type="datetimeFigureOut">
              <a:rPr lang="en-US" smtClean="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874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4EB90BD-B6CE-46B7-997F-7313B992CCDC}"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6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DB9D11F-B188-461D-B23F-39381795C052}"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0775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E6D8D9-55A2-4063-B0F3-121F44549695}"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7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B24536-994D-4021-A283-9F449C0DB509}" type="datetimeFigureOut">
              <a:rPr lang="en-US" smtClean="0"/>
              <a:t>9/16/2014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3728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BBB78-C96F-47B7-AB17-D852CA960AC9}" type="datetimeFigureOut">
              <a:rPr lang="en-US" smtClean="0"/>
              <a:t>9/16/2014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5825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910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3226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3"/>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1"/>
            <a:ext cx="53848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fld id="{5A7518FD-6912-4532-8219-9B804D8206F6}" type="slidenum">
              <a:rPr lang="ru-RU" altLang="ru-RU"/>
              <a:pPr/>
              <a:t>‹#›</a:t>
            </a:fld>
            <a:endParaRPr lang="ru-RU" altLang="ru-RU"/>
          </a:p>
        </p:txBody>
      </p:sp>
    </p:spTree>
    <p:extLst>
      <p:ext uri="{BB962C8B-B14F-4D97-AF65-F5344CB8AC3E}">
        <p14:creationId xmlns:p14="http://schemas.microsoft.com/office/powerpoint/2010/main" val="320166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3"/>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fld id="{917B2B91-1167-45C6-A1DD-564F63DDE7BC}" type="slidenum">
              <a:rPr lang="ru-RU" altLang="ru-RU"/>
              <a:pPr/>
              <a:t>‹#›</a:t>
            </a:fld>
            <a:endParaRPr lang="ru-RU" altLang="ru-RU"/>
          </a:p>
        </p:txBody>
      </p:sp>
    </p:spTree>
    <p:extLst>
      <p:ext uri="{BB962C8B-B14F-4D97-AF65-F5344CB8AC3E}">
        <p14:creationId xmlns:p14="http://schemas.microsoft.com/office/powerpoint/2010/main" val="334355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12DE42F4-6EEF-4EF7-8ED4-2208F0F89A08}"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927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7813"/>
            <a:ext cx="109728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4"/>
          <p:cNvSpPr>
            <a:spLocks noGrp="1" noChangeArrowheads="1"/>
          </p:cNvSpPr>
          <p:nvPr>
            <p:ph type="dt" sz="half" idx="10"/>
          </p:nvPr>
        </p:nvSpPr>
        <p:spPr>
          <a:ln/>
        </p:spPr>
        <p:txBody>
          <a:bodyPr/>
          <a:lstStyle>
            <a:lvl1pPr>
              <a:defRPr/>
            </a:lvl1pPr>
          </a:lstStyle>
          <a:p>
            <a:pPr>
              <a:defRPr/>
            </a:pPr>
            <a:endParaRPr lang="ru-RU"/>
          </a:p>
        </p:txBody>
      </p:sp>
      <p:sp>
        <p:nvSpPr>
          <p:cNvPr id="4" name="Rectangle 45"/>
          <p:cNvSpPr>
            <a:spLocks noGrp="1" noChangeArrowheads="1"/>
          </p:cNvSpPr>
          <p:nvPr>
            <p:ph type="ftr" sz="quarter" idx="11"/>
          </p:nvPr>
        </p:nvSpPr>
        <p:spPr>
          <a:ln/>
        </p:spPr>
        <p:txBody>
          <a:bodyPr/>
          <a:lstStyle>
            <a:lvl1pPr>
              <a:defRPr/>
            </a:lvl1pPr>
          </a:lstStyle>
          <a:p>
            <a:pPr>
              <a:defRPr/>
            </a:pPr>
            <a:endParaRPr lang="ru-RU"/>
          </a:p>
        </p:txBody>
      </p:sp>
      <p:sp>
        <p:nvSpPr>
          <p:cNvPr id="5" name="Rectangle 46"/>
          <p:cNvSpPr>
            <a:spLocks noGrp="1" noChangeArrowheads="1"/>
          </p:cNvSpPr>
          <p:nvPr>
            <p:ph type="sldNum" sz="quarter" idx="12"/>
          </p:nvPr>
        </p:nvSpPr>
        <p:spPr>
          <a:ln/>
        </p:spPr>
        <p:txBody>
          <a:bodyPr/>
          <a:lstStyle>
            <a:lvl1pPr>
              <a:defRPr/>
            </a:lvl1pPr>
          </a:lstStyle>
          <a:p>
            <a:fld id="{12A94399-00D0-41CC-9EA8-B9438E356266}" type="slidenum">
              <a:rPr lang="ru-RU" altLang="ru-RU"/>
              <a:pPr/>
              <a:t>‹#›</a:t>
            </a:fld>
            <a:endParaRPr lang="ru-RU" altLang="ru-RU"/>
          </a:p>
        </p:txBody>
      </p:sp>
    </p:spTree>
    <p:extLst>
      <p:ext uri="{BB962C8B-B14F-4D97-AF65-F5344CB8AC3E}">
        <p14:creationId xmlns:p14="http://schemas.microsoft.com/office/powerpoint/2010/main" val="163027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578ACC-22D6-47C1-A373-4FD133E34F3C}"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3901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2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22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CE99F462-093F-4566-844B-4C71F2739DA5}" type="datetimeFigureOut">
              <a:rPr lang="en-US" smtClean="0"/>
              <a:t>9/16/2014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632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24A7AC-904D-4781-85BA-7D10C17ED021}" type="datetimeFigureOut">
              <a:rPr lang="en-US" smtClean="0"/>
              <a:t>9/16/2014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055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E331444B-B92B-4E27-8C94-BB93EAF5CB18}" type="datetimeFigureOut">
              <a:rPr lang="en-US" smtClean="0"/>
              <a:t>9/16/2014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924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smtClean="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879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6E9DEC-419B-4CC5-A080-3B06BD5A8291}" type="datetimeFigureOut">
              <a:rPr lang="en-US" smtClean="0"/>
              <a:t>9/16/2014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3127500"/>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7" r:id="rId20"/>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6.xml"/><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0.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98474" y="131743"/>
            <a:ext cx="8057047" cy="2378560"/>
          </a:xfrm>
        </p:spPr>
        <p:txBody>
          <a:bodyPr>
            <a:normAutofit fontScale="90000"/>
          </a:bodyPr>
          <a:lstStyle/>
          <a:p>
            <a:pPr algn="ctr"/>
            <a:r>
              <a:rPr lang="ru-RU" sz="8000" dirty="0" err="1" smtClean="0">
                <a:latin typeface="Monotype Corsiva" panose="03010101010201010101" pitchFamily="66" charset="0"/>
              </a:rPr>
              <a:t>Олександр</a:t>
            </a:r>
            <a:r>
              <a:rPr lang="ru-RU" sz="8000" dirty="0">
                <a:latin typeface="Monotype Corsiva" panose="03010101010201010101" pitchFamily="66" charset="0"/>
              </a:rPr>
              <a:t> </a:t>
            </a:r>
            <a:r>
              <a:rPr lang="ru-RU" sz="8000" dirty="0" smtClean="0">
                <a:latin typeface="Monotype Corsiva" panose="03010101010201010101" pitchFamily="66" charset="0"/>
              </a:rPr>
              <a:t>Довженко</a:t>
            </a:r>
            <a:endParaRPr lang="ru-RU" sz="8000" dirty="0">
              <a:latin typeface="Monotype Corsiva" panose="03010101010201010101" pitchFamily="66" charset="0"/>
            </a:endParaRPr>
          </a:p>
        </p:txBody>
      </p:sp>
      <p:sp>
        <p:nvSpPr>
          <p:cNvPr id="3" name="Подзаголовок 2"/>
          <p:cNvSpPr>
            <a:spLocks noGrp="1"/>
          </p:cNvSpPr>
          <p:nvPr>
            <p:ph type="subTitle" idx="1"/>
          </p:nvPr>
        </p:nvSpPr>
        <p:spPr>
          <a:xfrm>
            <a:off x="7260471" y="2980223"/>
            <a:ext cx="4931529" cy="1659031"/>
          </a:xfrm>
        </p:spPr>
        <p:txBody>
          <a:bodyPr>
            <a:noAutofit/>
          </a:bodyPr>
          <a:lstStyle/>
          <a:p>
            <a:pPr algn="l">
              <a:lnSpc>
                <a:spcPct val="100000"/>
              </a:lnSpc>
            </a:pPr>
            <a:r>
              <a:rPr lang="ru-RU" sz="2800" dirty="0" err="1" smtClean="0">
                <a:latin typeface="Monotype Corsiva" panose="03010101010201010101" pitchFamily="66" charset="0"/>
              </a:rPr>
              <a:t>Виконала</a:t>
            </a:r>
            <a:r>
              <a:rPr lang="ru-RU" sz="2800" dirty="0" smtClean="0">
                <a:latin typeface="Monotype Corsiva" panose="03010101010201010101" pitchFamily="66" charset="0"/>
              </a:rPr>
              <a:t>: </a:t>
            </a:r>
          </a:p>
          <a:p>
            <a:pPr algn="l">
              <a:lnSpc>
                <a:spcPct val="100000"/>
              </a:lnSpc>
            </a:pPr>
            <a:r>
              <a:rPr lang="ru-RU" sz="2800" dirty="0" smtClean="0">
                <a:latin typeface="Monotype Corsiva" panose="03010101010201010101" pitchFamily="66" charset="0"/>
              </a:rPr>
              <a:t>Студентка </a:t>
            </a:r>
            <a:r>
              <a:rPr lang="uk-UA" sz="2800" dirty="0" smtClean="0">
                <a:latin typeface="Monotype Corsiva" panose="03010101010201010101" pitchFamily="66" charset="0"/>
              </a:rPr>
              <a:t>ІІ курсу</a:t>
            </a:r>
          </a:p>
          <a:p>
            <a:pPr algn="l">
              <a:lnSpc>
                <a:spcPct val="100000"/>
              </a:lnSpc>
            </a:pPr>
            <a:r>
              <a:rPr lang="uk-UA" sz="2800" dirty="0" smtClean="0">
                <a:latin typeface="Monotype Corsiva" panose="03010101010201010101" pitchFamily="66" charset="0"/>
              </a:rPr>
              <a:t>Коледжу КНУТД</a:t>
            </a:r>
          </a:p>
          <a:p>
            <a:pPr algn="l">
              <a:lnSpc>
                <a:spcPct val="100000"/>
              </a:lnSpc>
            </a:pPr>
            <a:r>
              <a:rPr lang="uk-UA" sz="2800" dirty="0" smtClean="0">
                <a:latin typeface="Monotype Corsiva" panose="03010101010201010101" pitchFamily="66" charset="0"/>
              </a:rPr>
              <a:t>Групи Б-9-4</a:t>
            </a:r>
          </a:p>
          <a:p>
            <a:pPr algn="l">
              <a:lnSpc>
                <a:spcPct val="100000"/>
              </a:lnSpc>
            </a:pPr>
            <a:r>
              <a:rPr lang="uk-UA" sz="2800" dirty="0" smtClean="0">
                <a:latin typeface="Monotype Corsiva" panose="03010101010201010101" pitchFamily="66" charset="0"/>
              </a:rPr>
              <a:t>Тарасюк Марія</a:t>
            </a:r>
          </a:p>
          <a:p>
            <a:pPr algn="l">
              <a:lnSpc>
                <a:spcPct val="100000"/>
              </a:lnSpc>
            </a:pPr>
            <a:endParaRPr lang="ru-RU" sz="2800" dirty="0">
              <a:latin typeface="Monotype Corsiva" panose="03010101010201010101"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21" y="2678804"/>
            <a:ext cx="5488396" cy="34028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5290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639" y="198102"/>
            <a:ext cx="10959922" cy="2294384"/>
          </a:xfrm>
        </p:spPr>
        <p:txBody>
          <a:bodyPr>
            <a:noAutofit/>
          </a:bodyPr>
          <a:lstStyle/>
          <a:p>
            <a:pPr indent="457200" algn="just"/>
            <a:r>
              <a:rPr lang="ru-RU" sz="3200" dirty="0" err="1">
                <a:solidFill>
                  <a:schemeClr val="tx1"/>
                </a:solidFill>
                <a:latin typeface="Monotype Corsiva" panose="03010101010201010101" pitchFamily="66" charset="0"/>
              </a:rPr>
              <a:t>Згодом</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було</a:t>
            </a:r>
            <a:r>
              <a:rPr lang="ru-RU" sz="3200" dirty="0">
                <a:solidFill>
                  <a:schemeClr val="tx1"/>
                </a:solidFill>
                <a:latin typeface="Monotype Corsiva" panose="03010101010201010101" pitchFamily="66" charset="0"/>
              </a:rPr>
              <a:t> направлено на роботу за кордон — </a:t>
            </a:r>
            <a:r>
              <a:rPr lang="ru-RU" sz="3200" dirty="0" err="1">
                <a:solidFill>
                  <a:schemeClr val="tx1"/>
                </a:solidFill>
                <a:latin typeface="Monotype Corsiva" panose="03010101010201010101" pitchFamily="66" charset="0"/>
              </a:rPr>
              <a:t>спочатку</a:t>
            </a:r>
            <a:r>
              <a:rPr lang="ru-RU" sz="3200" dirty="0">
                <a:solidFill>
                  <a:schemeClr val="tx1"/>
                </a:solidFill>
                <a:latin typeface="Monotype Corsiva" panose="03010101010201010101" pitchFamily="66" charset="0"/>
              </a:rPr>
              <a:t> до консульства у Варшаву, а </a:t>
            </a:r>
            <a:r>
              <a:rPr lang="ru-RU" sz="3200" dirty="0" err="1">
                <a:solidFill>
                  <a:schemeClr val="tx1"/>
                </a:solidFill>
                <a:latin typeface="Monotype Corsiva" panose="03010101010201010101" pitchFamily="66" charset="0"/>
              </a:rPr>
              <a:t>потім</a:t>
            </a:r>
            <a:r>
              <a:rPr lang="ru-RU" sz="3200" dirty="0">
                <a:solidFill>
                  <a:schemeClr val="tx1"/>
                </a:solidFill>
                <a:latin typeface="Monotype Corsiva" panose="03010101010201010101" pitchFamily="66" charset="0"/>
              </a:rPr>
              <a:t> у </a:t>
            </a:r>
            <a:r>
              <a:rPr lang="ru-RU" sz="3200" dirty="0" err="1">
                <a:solidFill>
                  <a:schemeClr val="tx1"/>
                </a:solidFill>
                <a:latin typeface="Monotype Corsiva" panose="03010101010201010101" pitchFamily="66" charset="0"/>
              </a:rPr>
              <a:t>Берлін</a:t>
            </a:r>
            <a:r>
              <a:rPr lang="ru-RU" sz="3200" dirty="0">
                <a:solidFill>
                  <a:schemeClr val="tx1"/>
                </a:solidFill>
                <a:latin typeface="Monotype Corsiva" panose="03010101010201010101" pitchFamily="66" charset="0"/>
              </a:rPr>
              <a:t>. Там </a:t>
            </a:r>
            <a:r>
              <a:rPr lang="ru-RU" sz="3200" dirty="0" err="1">
                <a:solidFill>
                  <a:schemeClr val="tx1"/>
                </a:solidFill>
                <a:latin typeface="Monotype Corsiva" panose="03010101010201010101" pitchFamily="66" charset="0"/>
              </a:rPr>
              <a:t>він</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продовжує</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малювати</a:t>
            </a:r>
            <a:r>
              <a:rPr lang="ru-RU" sz="3200" dirty="0">
                <a:solidFill>
                  <a:schemeClr val="tx1"/>
                </a:solidFill>
                <a:latin typeface="Monotype Corsiva" panose="03010101010201010101" pitchFamily="66" charset="0"/>
              </a:rPr>
              <a:t> й </a:t>
            </a:r>
            <a:r>
              <a:rPr lang="ru-RU" sz="3200" dirty="0" err="1">
                <a:solidFill>
                  <a:schemeClr val="tx1"/>
                </a:solidFill>
                <a:latin typeface="Monotype Corsiva" panose="03010101010201010101" pitchFamily="66" charset="0"/>
              </a:rPr>
              <a:t>студіювати</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малярство</a:t>
            </a:r>
            <a:r>
              <a:rPr lang="ru-RU" sz="3200" dirty="0">
                <a:solidFill>
                  <a:schemeClr val="tx1"/>
                </a:solidFill>
                <a:latin typeface="Monotype Corsiva" panose="03010101010201010101" pitchFamily="66" charset="0"/>
              </a:rPr>
              <a:t>. У 1923 </a:t>
            </a:r>
            <a:r>
              <a:rPr lang="ru-RU" sz="3200" dirty="0" err="1">
                <a:solidFill>
                  <a:schemeClr val="tx1"/>
                </a:solidFill>
                <a:latin typeface="Monotype Corsiva" panose="03010101010201010101" pitchFamily="66" charset="0"/>
              </a:rPr>
              <a:t>році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О.Довженко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повертається</a:t>
            </a:r>
            <a:r>
              <a:rPr lang="ru-RU" sz="3200" dirty="0">
                <a:solidFill>
                  <a:schemeClr val="tx1"/>
                </a:solidFill>
                <a:latin typeface="Monotype Corsiva" panose="03010101010201010101" pitchFamily="66" charset="0"/>
              </a:rPr>
              <a:t> в </a:t>
            </a:r>
            <a:r>
              <a:rPr lang="ru-RU" sz="3200" dirty="0" err="1">
                <a:solidFill>
                  <a:schemeClr val="tx1"/>
                </a:solidFill>
                <a:latin typeface="Monotype Corsiva" panose="03010101010201010101" pitchFamily="66" charset="0"/>
              </a:rPr>
              <a:t>Україну</a:t>
            </a:r>
            <a:r>
              <a:rPr lang="ru-RU" sz="3200" dirty="0">
                <a:solidFill>
                  <a:schemeClr val="tx1"/>
                </a:solidFill>
                <a:latin typeface="Monotype Corsiva" panose="03010101010201010101" pitchFamily="66" charset="0"/>
              </a:rPr>
              <a:t>. Доля заносить </a:t>
            </a:r>
            <a:r>
              <a:rPr lang="ru-RU" sz="3200" dirty="0" err="1">
                <a:solidFill>
                  <a:schemeClr val="tx1"/>
                </a:solidFill>
                <a:latin typeface="Monotype Corsiva" panose="03010101010201010101" pitchFamily="66" charset="0"/>
              </a:rPr>
              <a:t>його</a:t>
            </a:r>
            <a:r>
              <a:rPr lang="ru-RU" sz="3200" dirty="0">
                <a:solidFill>
                  <a:schemeClr val="tx1"/>
                </a:solidFill>
                <a:latin typeface="Monotype Corsiva" panose="03010101010201010101" pitchFamily="66" charset="0"/>
              </a:rPr>
              <a:t> до </a:t>
            </a:r>
            <a:r>
              <a:rPr lang="ru-RU" sz="3200" dirty="0" err="1">
                <a:solidFill>
                  <a:schemeClr val="tx1"/>
                </a:solidFill>
                <a:latin typeface="Monotype Corsiva" panose="03010101010201010101" pitchFamily="66" charset="0"/>
              </a:rPr>
              <a:t>Харкова</a:t>
            </a:r>
            <a:r>
              <a:rPr lang="ru-RU" sz="3200" dirty="0">
                <a:solidFill>
                  <a:schemeClr val="tx1"/>
                </a:solidFill>
                <a:latin typeface="Monotype Corsiva" panose="03010101010201010101" pitchFamily="66" charset="0"/>
              </a:rPr>
              <a:t>, на той час </a:t>
            </a:r>
            <a:r>
              <a:rPr lang="ru-RU" sz="3200" dirty="0" err="1">
                <a:solidFill>
                  <a:schemeClr val="tx1"/>
                </a:solidFill>
                <a:latin typeface="Monotype Corsiva" panose="03010101010201010101" pitchFamily="66" charset="0"/>
              </a:rPr>
              <a:t>столиці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України</a:t>
            </a:r>
            <a:r>
              <a:rPr lang="ru-RU" sz="3200" dirty="0">
                <a:solidFill>
                  <a:schemeClr val="tx1"/>
                </a:solidFill>
                <a:latin typeface="Monotype Corsiva" panose="03010101010201010101" pitchFamily="66" charset="0"/>
              </a:rPr>
              <a:t>, де </a:t>
            </a:r>
            <a:r>
              <a:rPr lang="ru-RU" sz="3200" dirty="0" err="1">
                <a:solidFill>
                  <a:schemeClr val="tx1"/>
                </a:solidFill>
                <a:latin typeface="Monotype Corsiva" panose="03010101010201010101" pitchFamily="66" charset="0"/>
              </a:rPr>
              <a:t>він</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влаштовується</a:t>
            </a:r>
            <a:r>
              <a:rPr lang="ru-RU" sz="3200" dirty="0">
                <a:solidFill>
                  <a:schemeClr val="tx1"/>
                </a:solidFill>
                <a:latin typeface="Monotype Corsiva" panose="03010101010201010101" pitchFamily="66" charset="0"/>
              </a:rPr>
              <a:t> на роботу в газету «</a:t>
            </a:r>
            <a:r>
              <a:rPr lang="ru-RU" sz="3200" dirty="0" err="1">
                <a:solidFill>
                  <a:schemeClr val="tx1"/>
                </a:solidFill>
                <a:latin typeface="Monotype Corsiva" panose="03010101010201010101" pitchFamily="66" charset="0"/>
              </a:rPr>
              <a:t>Вісті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працюючи</a:t>
            </a:r>
            <a:r>
              <a:rPr lang="ru-RU" sz="3200" dirty="0">
                <a:solidFill>
                  <a:schemeClr val="tx1"/>
                </a:solidFill>
                <a:latin typeface="Monotype Corsiva" panose="03010101010201010101" pitchFamily="66" charset="0"/>
              </a:rPr>
              <a:t> там карикатуристом та художником-</a:t>
            </a:r>
            <a:r>
              <a:rPr lang="ru-RU" sz="3200" dirty="0" err="1">
                <a:solidFill>
                  <a:schemeClr val="tx1"/>
                </a:solidFill>
                <a:latin typeface="Monotype Corsiva" panose="03010101010201010101" pitchFamily="66" charset="0"/>
              </a:rPr>
              <a:t>ілюстратором</a:t>
            </a:r>
            <a:r>
              <a:rPr lang="ru-RU" sz="3200" dirty="0">
                <a:solidFill>
                  <a:schemeClr val="tx1"/>
                </a:solidFill>
                <a:latin typeface="Monotype Corsiva" panose="03010101010201010101" pitchFamily="66" charset="0"/>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21872">
            <a:off x="7856005" y="3258073"/>
            <a:ext cx="3128344" cy="346754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334" y="3125691"/>
            <a:ext cx="2858219" cy="369378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956" y="3125691"/>
            <a:ext cx="3664524" cy="3732309"/>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544" y="3421681"/>
            <a:ext cx="4992155" cy="2911310"/>
          </a:xfrm>
          <a:prstGeom prst="rect">
            <a:avLst/>
          </a:prstGeom>
        </p:spPr>
      </p:pic>
    </p:spTree>
    <p:extLst>
      <p:ext uri="{BB962C8B-B14F-4D97-AF65-F5344CB8AC3E}">
        <p14:creationId xmlns:p14="http://schemas.microsoft.com/office/powerpoint/2010/main" val="200661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2" name="Rectangle 8"/>
          <p:cNvSpPr>
            <a:spLocks noGrp="1" noChangeArrowheads="1"/>
          </p:cNvSpPr>
          <p:nvPr>
            <p:ph type="title"/>
          </p:nvPr>
        </p:nvSpPr>
        <p:spPr>
          <a:xfrm>
            <a:off x="1793638" y="6513"/>
            <a:ext cx="11427852" cy="740429"/>
          </a:xfrm>
        </p:spPr>
        <p:txBody>
          <a:bodyPr>
            <a:noAutofit/>
          </a:bodyPr>
          <a:lstStyle/>
          <a:p>
            <a:r>
              <a:rPr lang="uk-UA" altLang="ru-RU" sz="4800" dirty="0">
                <a:solidFill>
                  <a:srgbClr val="FF0000"/>
                </a:solidFill>
                <a:latin typeface="Monotype Corsiva" panose="03010101010201010101" pitchFamily="66" charset="0"/>
              </a:rPr>
              <a:t>Суспільно-політична діяльність</a:t>
            </a:r>
            <a:endParaRPr lang="ru-RU" altLang="ru-RU" sz="4800" dirty="0">
              <a:solidFill>
                <a:srgbClr val="FF0000"/>
              </a:solidFill>
              <a:latin typeface="Monotype Corsiva" panose="03010101010201010101" pitchFamily="66" charset="0"/>
            </a:endParaRPr>
          </a:p>
        </p:txBody>
      </p:sp>
      <p:sp>
        <p:nvSpPr>
          <p:cNvPr id="26627" name="Rectangle 3"/>
          <p:cNvSpPr>
            <a:spLocks noGrp="1" noChangeArrowheads="1"/>
          </p:cNvSpPr>
          <p:nvPr>
            <p:ph sz="half" idx="1"/>
          </p:nvPr>
        </p:nvSpPr>
        <p:spPr>
          <a:xfrm>
            <a:off x="201705" y="712694"/>
            <a:ext cx="7634195" cy="5850031"/>
          </a:xfrm>
        </p:spPr>
        <p:txBody>
          <a:bodyPr>
            <a:noAutofit/>
          </a:bodyPr>
          <a:lstStyle/>
          <a:p>
            <a:pPr marL="0" indent="457200" algn="just">
              <a:lnSpc>
                <a:spcPct val="90000"/>
              </a:lnSpc>
              <a:buNone/>
            </a:pPr>
            <a:r>
              <a:rPr lang="uk-UA" altLang="ru-RU" sz="3200" dirty="0" smtClean="0">
                <a:latin typeface="Monotype Corsiva" panose="03010101010201010101" pitchFamily="66" charset="0"/>
              </a:rPr>
              <a:t>Починаючи </a:t>
            </a:r>
            <a:r>
              <a:rPr lang="uk-UA" altLang="ru-RU" sz="3200" b="1" dirty="0" smtClean="0">
                <a:solidFill>
                  <a:srgbClr val="FF0000"/>
                </a:solidFill>
                <a:effectLst>
                  <a:outerShdw blurRad="38100" dist="38100" dir="2700000" algn="tl">
                    <a:srgbClr val="000000">
                      <a:alpha val="43137"/>
                    </a:srgbClr>
                  </a:outerShdw>
                </a:effectLst>
                <a:latin typeface="Monotype Corsiva" panose="03010101010201010101" pitchFamily="66" charset="0"/>
              </a:rPr>
              <a:t>з 1920 року</a:t>
            </a:r>
            <a:r>
              <a:rPr lang="uk-UA" altLang="ru-RU" sz="3200" dirty="0" smtClean="0">
                <a:latin typeface="Monotype Corsiva" panose="03010101010201010101" pitchFamily="66" charset="0"/>
              </a:rPr>
              <a:t>, він уже в лавах більшовицької партії. Живе в Житомирі, де очолює міську партійну школу. Згодом працює секретарем відділу міської освіти, комісаром театру Шевченка.</a:t>
            </a:r>
          </a:p>
          <a:p>
            <a:pPr marL="0" indent="457200" algn="just">
              <a:lnSpc>
                <a:spcPct val="90000"/>
              </a:lnSpc>
              <a:buNone/>
            </a:pPr>
            <a:endParaRPr lang="uk-UA" altLang="ru-RU" sz="3200" dirty="0" smtClean="0">
              <a:latin typeface="Monotype Corsiva" panose="03010101010201010101" pitchFamily="66" charset="0"/>
            </a:endParaRPr>
          </a:p>
          <a:p>
            <a:pPr marL="0" indent="457200" algn="just">
              <a:lnSpc>
                <a:spcPct val="90000"/>
              </a:lnSpc>
              <a:buNone/>
            </a:pPr>
            <a:r>
              <a:rPr lang="uk-UA" altLang="ru-RU" sz="3200" dirty="0" smtClean="0">
                <a:latin typeface="Monotype Corsiva" panose="03010101010201010101" pitchFamily="66" charset="0"/>
              </a:rPr>
              <a:t>Художник Довженко зближається з української організацією ВУФКУ (Все-українське фото-кіноуправління), на замовлення якого робить плакати, портрети, шаржі з підписом «Сашко»</a:t>
            </a:r>
            <a:endParaRPr lang="ru-RU" altLang="ru-RU" sz="3200" dirty="0">
              <a:latin typeface="Monotype Corsiva" panose="03010101010201010101" pitchFamily="66" charset="0"/>
            </a:endParaRPr>
          </a:p>
        </p:txBody>
      </p:sp>
      <p:pic>
        <p:nvPicPr>
          <p:cNvPr id="26630" name="Picture 6" descr="3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900" y="1521619"/>
            <a:ext cx="4356100" cy="4356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1164523"/>
      </p:ext>
    </p:extLst>
  </p:cSld>
  <p:clrMapOvr>
    <a:masterClrMapping/>
  </p:clrMapOvr>
  <p:transition advTm="242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500" fill="hold"/>
                                        <p:tgtEl>
                                          <p:spTgt spid="26632"/>
                                        </p:tgtEl>
                                        <p:attrNameLst>
                                          <p:attrName>ppt_w</p:attrName>
                                        </p:attrNameLst>
                                      </p:cBhvr>
                                      <p:tavLst>
                                        <p:tav tm="0">
                                          <p:val>
                                            <p:fltVal val="0"/>
                                          </p:val>
                                        </p:tav>
                                        <p:tav tm="100000">
                                          <p:val>
                                            <p:strVal val="#ppt_w"/>
                                          </p:val>
                                        </p:tav>
                                      </p:tavLst>
                                    </p:anim>
                                    <p:anim calcmode="lin" valueType="num">
                                      <p:cBhvr>
                                        <p:cTn id="8" dur="500" fill="hold"/>
                                        <p:tgtEl>
                                          <p:spTgt spid="26632"/>
                                        </p:tgtEl>
                                        <p:attrNameLst>
                                          <p:attrName>ppt_h</p:attrName>
                                        </p:attrNameLst>
                                      </p:cBhvr>
                                      <p:tavLst>
                                        <p:tav tm="0">
                                          <p:val>
                                            <p:fltVal val="0"/>
                                          </p:val>
                                        </p:tav>
                                        <p:tav tm="100000">
                                          <p:val>
                                            <p:strVal val="#ppt_h"/>
                                          </p:val>
                                        </p:tav>
                                      </p:tavLst>
                                    </p:anim>
                                    <p:anim calcmode="lin" valueType="num">
                                      <p:cBhvr>
                                        <p:cTn id="9" dur="500" fill="hold"/>
                                        <p:tgtEl>
                                          <p:spTgt spid="26632"/>
                                        </p:tgtEl>
                                        <p:attrNameLst>
                                          <p:attrName>style.rotation</p:attrName>
                                        </p:attrNameLst>
                                      </p:cBhvr>
                                      <p:tavLst>
                                        <p:tav tm="0">
                                          <p:val>
                                            <p:fltVal val="360"/>
                                          </p:val>
                                        </p:tav>
                                        <p:tav tm="100000">
                                          <p:val>
                                            <p:fltVal val="0"/>
                                          </p:val>
                                        </p:tav>
                                      </p:tavLst>
                                    </p:anim>
                                    <p:animEffect transition="in" filter="fade">
                                      <p:cBhvr>
                                        <p:cTn id="10"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571388" cy="1400530"/>
          </a:xfrm>
        </p:spPr>
        <p:txBody>
          <a:bodyPr>
            <a:noAutofit/>
          </a:bodyPr>
          <a:lstStyle/>
          <a:p>
            <a:pPr indent="457200" algn="just"/>
            <a:r>
              <a:rPr lang="ru-RU" sz="3200" dirty="0" err="1">
                <a:solidFill>
                  <a:schemeClr val="tx1"/>
                </a:solidFill>
                <a:latin typeface="Monotype Corsiva" panose="03010101010201010101" pitchFamily="66" charset="0"/>
              </a:rPr>
              <a:t>Він</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приїжджає</a:t>
            </a:r>
            <a:r>
              <a:rPr lang="ru-RU" sz="3200" dirty="0">
                <a:solidFill>
                  <a:schemeClr val="tx1"/>
                </a:solidFill>
                <a:latin typeface="Monotype Corsiva" panose="03010101010201010101" pitchFamily="66" charset="0"/>
              </a:rPr>
              <a:t> до </a:t>
            </a:r>
            <a:r>
              <a:rPr lang="ru-RU" sz="3200" dirty="0" err="1">
                <a:solidFill>
                  <a:schemeClr val="tx1"/>
                </a:solidFill>
                <a:latin typeface="Monotype Corsiva" panose="03010101010201010101" pitchFamily="66" charset="0"/>
              </a:rPr>
              <a:t>Одеси</a:t>
            </a:r>
            <a:r>
              <a:rPr lang="ru-RU" sz="3200" dirty="0">
                <a:solidFill>
                  <a:schemeClr val="tx1"/>
                </a:solidFill>
                <a:latin typeface="Monotype Corsiva" panose="03010101010201010101" pitchFamily="66" charset="0"/>
              </a:rPr>
              <a:t>, де </a:t>
            </a:r>
            <a:r>
              <a:rPr lang="ru-RU" sz="3200" dirty="0" err="1">
                <a:solidFill>
                  <a:schemeClr val="tx1"/>
                </a:solidFill>
                <a:latin typeface="Monotype Corsiva" panose="03010101010201010101" pitchFamily="66" charset="0"/>
              </a:rPr>
              <a:t>починає</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працювати</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режисером</a:t>
            </a:r>
            <a:r>
              <a:rPr lang="ru-RU" sz="3200" dirty="0">
                <a:solidFill>
                  <a:schemeClr val="tx1"/>
                </a:solidFill>
                <a:latin typeface="Monotype Corsiva" panose="03010101010201010101" pitchFamily="66" charset="0"/>
              </a:rPr>
              <a:t> на </a:t>
            </a:r>
            <a:r>
              <a:rPr lang="ru-RU" sz="3200" dirty="0" err="1">
                <a:solidFill>
                  <a:schemeClr val="tx1"/>
                </a:solidFill>
                <a:latin typeface="Monotype Corsiva" panose="03010101010201010101" pitchFamily="66" charset="0"/>
              </a:rPr>
              <a:t>кіностудії</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Першою</a:t>
            </a:r>
            <a:r>
              <a:rPr lang="ru-RU" sz="3200" dirty="0">
                <a:solidFill>
                  <a:schemeClr val="tx1"/>
                </a:solidFill>
                <a:latin typeface="Monotype Corsiva" panose="03010101010201010101" pitchFamily="66" charset="0"/>
              </a:rPr>
              <a:t> пробою став </a:t>
            </a:r>
            <a:r>
              <a:rPr lang="ru-RU" sz="3200" dirty="0" err="1">
                <a:solidFill>
                  <a:schemeClr val="tx1"/>
                </a:solidFill>
                <a:latin typeface="Monotype Corsiva" panose="03010101010201010101" pitchFamily="66" charset="0"/>
              </a:rPr>
              <a:t>фільм</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Ягідка</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кохання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що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мав</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комедійний</a:t>
            </a:r>
            <a:r>
              <a:rPr lang="ru-RU" sz="3200" dirty="0">
                <a:solidFill>
                  <a:schemeClr val="tx1"/>
                </a:solidFill>
                <a:latin typeface="Monotype Corsiva" panose="03010101010201010101" pitchFamily="66" charset="0"/>
              </a:rPr>
              <a:t> характер, але </a:t>
            </a:r>
            <a:r>
              <a:rPr lang="ru-RU" sz="3200" dirty="0" err="1">
                <a:solidFill>
                  <a:schemeClr val="tx1"/>
                </a:solidFill>
                <a:latin typeface="Monotype Corsiva" panose="03010101010201010101" pitchFamily="66" charset="0"/>
              </a:rPr>
              <a:t>Олександр</a:t>
            </a:r>
            <a:r>
              <a:rPr lang="ru-RU" sz="3200" dirty="0">
                <a:solidFill>
                  <a:schemeClr val="tx1"/>
                </a:solidFill>
                <a:latin typeface="Monotype Corsiva" panose="03010101010201010101" pitchFamily="66" charset="0"/>
              </a:rPr>
              <a:t> Петрович </a:t>
            </a:r>
            <a:r>
              <a:rPr lang="ru-RU" sz="3200" dirty="0" err="1">
                <a:solidFill>
                  <a:schemeClr val="tx1"/>
                </a:solidFill>
                <a:latin typeface="Monotype Corsiva" panose="03010101010201010101" pitchFamily="66" charset="0"/>
              </a:rPr>
              <a:t>ніколи</a:t>
            </a:r>
            <a:r>
              <a:rPr lang="ru-RU" sz="3200" dirty="0">
                <a:solidFill>
                  <a:schemeClr val="tx1"/>
                </a:solidFill>
                <a:latin typeface="Monotype Corsiva" panose="03010101010201010101" pitchFamily="66" charset="0"/>
              </a:rPr>
              <a:t> не </a:t>
            </a:r>
            <a:r>
              <a:rPr lang="ru-RU" sz="3200" dirty="0" err="1">
                <a:solidFill>
                  <a:schemeClr val="tx1"/>
                </a:solidFill>
                <a:latin typeface="Monotype Corsiva" panose="03010101010201010101" pitchFamily="66" charset="0"/>
              </a:rPr>
              <a:t>зараховував</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його</a:t>
            </a:r>
            <a:r>
              <a:rPr lang="ru-RU" sz="3200" dirty="0">
                <a:solidFill>
                  <a:schemeClr val="tx1"/>
                </a:solidFill>
                <a:latin typeface="Monotype Corsiva" panose="03010101010201010101" pitchFamily="66" charset="0"/>
              </a:rPr>
              <a:t> до </a:t>
            </a:r>
            <a:r>
              <a:rPr lang="ru-RU" sz="3200" dirty="0" err="1">
                <a:solidFill>
                  <a:schemeClr val="tx1"/>
                </a:solidFill>
                <a:latin typeface="Monotype Corsiva" panose="03010101010201010101" pitchFamily="66" charset="0"/>
              </a:rPr>
              <a:t>свого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творчого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доробку</a:t>
            </a:r>
            <a:r>
              <a:rPr lang="ru-RU" sz="3200" dirty="0">
                <a:solidFill>
                  <a:schemeClr val="tx1"/>
                </a:solidFill>
                <a:latin typeface="Monotype Corsiva" panose="03010101010201010101" pitchFamily="66" charset="0"/>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621" y="2477669"/>
            <a:ext cx="5040560" cy="4032448"/>
          </a:xfrm>
          <a:prstGeom prst="rect">
            <a:avLst/>
          </a:prstGeom>
        </p:spPr>
      </p:pic>
      <p:sp>
        <p:nvSpPr>
          <p:cNvPr id="5" name="Прямоугольник 4"/>
          <p:cNvSpPr/>
          <p:nvPr/>
        </p:nvSpPr>
        <p:spPr>
          <a:xfrm>
            <a:off x="1066660" y="4176076"/>
            <a:ext cx="3183368" cy="707886"/>
          </a:xfrm>
          <a:prstGeom prst="rect">
            <a:avLst/>
          </a:prstGeom>
        </p:spPr>
        <p:txBody>
          <a:bodyPr wrap="square">
            <a:spAutoFit/>
          </a:bodyPr>
          <a:lstStyle/>
          <a:p>
            <a:pPr algn="ctr"/>
            <a:r>
              <a:rPr lang="uk-UA" dirty="0"/>
              <a:t>Кадр з фільму </a:t>
            </a:r>
            <a:r>
              <a:rPr lang="uk-UA" sz="2000" dirty="0"/>
              <a:t>«Ягідка кохання»</a:t>
            </a:r>
            <a:endParaRPr lang="ru-RU" dirty="0"/>
          </a:p>
        </p:txBody>
      </p:sp>
    </p:spTree>
    <p:extLst>
      <p:ext uri="{BB962C8B-B14F-4D97-AF65-F5344CB8AC3E}">
        <p14:creationId xmlns:p14="http://schemas.microsoft.com/office/powerpoint/2010/main" val="266939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5" name="Rectangle 7"/>
          <p:cNvSpPr>
            <a:spLocks noGrp="1" noChangeArrowheads="1"/>
          </p:cNvSpPr>
          <p:nvPr>
            <p:ph type="title"/>
          </p:nvPr>
        </p:nvSpPr>
        <p:spPr>
          <a:xfrm>
            <a:off x="2515888" y="0"/>
            <a:ext cx="10353761" cy="914400"/>
          </a:xfrm>
        </p:spPr>
        <p:txBody>
          <a:bodyPr>
            <a:normAutofit/>
          </a:bodyPr>
          <a:lstStyle/>
          <a:p>
            <a:r>
              <a:rPr lang="uk-UA" altLang="ru-RU" sz="4800" dirty="0">
                <a:solidFill>
                  <a:srgbClr val="FF0000"/>
                </a:solidFill>
                <a:latin typeface="Monotype Corsiva" panose="03010101010201010101" pitchFamily="66" charset="0"/>
              </a:rPr>
              <a:t>Кінорежисер</a:t>
            </a:r>
            <a:endParaRPr lang="ru-RU" altLang="ru-RU" sz="4800" dirty="0">
              <a:solidFill>
                <a:srgbClr val="FF0000"/>
              </a:solidFill>
              <a:latin typeface="Monotype Corsiva" panose="03010101010201010101" pitchFamily="66" charset="0"/>
            </a:endParaRPr>
          </a:p>
        </p:txBody>
      </p:sp>
      <p:sp>
        <p:nvSpPr>
          <p:cNvPr id="27651" name="Rectangle 3"/>
          <p:cNvSpPr>
            <a:spLocks noGrp="1" noChangeArrowheads="1"/>
          </p:cNvSpPr>
          <p:nvPr>
            <p:ph sz="half" idx="1"/>
          </p:nvPr>
        </p:nvSpPr>
        <p:spPr>
          <a:xfrm>
            <a:off x="630983" y="815742"/>
            <a:ext cx="6442170" cy="5438775"/>
          </a:xfrm>
        </p:spPr>
        <p:txBody>
          <a:bodyPr>
            <a:noAutofit/>
          </a:bodyPr>
          <a:lstStyle/>
          <a:p>
            <a:pPr marL="0" indent="457200" algn="just">
              <a:lnSpc>
                <a:spcPct val="80000"/>
              </a:lnSpc>
              <a:buNone/>
            </a:pPr>
            <a:r>
              <a:rPr lang="uk-UA" altLang="ru-RU" sz="3200" dirty="0">
                <a:latin typeface="Monotype Corsiva" panose="03010101010201010101" pitchFamily="66" charset="0"/>
              </a:rPr>
              <a:t>Довженко – людина -творець. Він був видатним у сфері двох мистецтв – </a:t>
            </a:r>
            <a:r>
              <a:rPr lang="uk-UA" altLang="ru-RU" sz="3200" dirty="0">
                <a:solidFill>
                  <a:srgbClr val="FF0000"/>
                </a:solidFill>
                <a:effectLst>
                  <a:outerShdw blurRad="38100" dist="38100" dir="2700000" algn="tl">
                    <a:srgbClr val="000000">
                      <a:alpha val="43137"/>
                    </a:srgbClr>
                  </a:outerShdw>
                </a:effectLst>
                <a:latin typeface="Monotype Corsiva" panose="03010101010201010101" pitchFamily="66" charset="0"/>
              </a:rPr>
              <a:t>кіно і літератури</a:t>
            </a:r>
            <a:r>
              <a:rPr lang="uk-UA" altLang="ru-RU" sz="3200" dirty="0">
                <a:latin typeface="Monotype Corsiva" panose="03010101010201010101" pitchFamily="66" charset="0"/>
              </a:rPr>
              <a:t>.</a:t>
            </a:r>
          </a:p>
          <a:p>
            <a:pPr marL="0" indent="457200" algn="just">
              <a:lnSpc>
                <a:spcPct val="80000"/>
              </a:lnSpc>
              <a:buNone/>
            </a:pPr>
            <a:r>
              <a:rPr lang="uk-UA" altLang="ru-RU" sz="3200" dirty="0">
                <a:latin typeface="Monotype Corsiva" panose="03010101010201010101" pitchFamily="66" charset="0"/>
              </a:rPr>
              <a:t>У </a:t>
            </a:r>
            <a:r>
              <a:rPr lang="uk-UA" altLang="ru-RU" sz="3200" dirty="0">
                <a:solidFill>
                  <a:srgbClr val="FF0000"/>
                </a:solidFill>
                <a:effectLst>
                  <a:outerShdw blurRad="38100" dist="38100" dir="2700000" algn="tl">
                    <a:srgbClr val="000000">
                      <a:alpha val="43137"/>
                    </a:srgbClr>
                  </a:outerShdw>
                </a:effectLst>
                <a:latin typeface="Monotype Corsiva" panose="03010101010201010101" pitchFamily="66" charset="0"/>
              </a:rPr>
              <a:t>червні 1926 року </a:t>
            </a:r>
            <a:r>
              <a:rPr lang="uk-UA" altLang="ru-RU" sz="3200" dirty="0">
                <a:latin typeface="Monotype Corsiva" panose="03010101010201010101" pitchFamily="66" charset="0"/>
              </a:rPr>
              <a:t>він стає кінорежисером. Маючи природний дар сатирика, робить перші спроби у жанрі легких комедійок. Так з’явилась  кінокомедія «Вася-реформатор», «Ягідка кохання». На екранах країнах з’являються його німі фільми. Найкращі серед них «Арсенал» і «Земля». Перший свій звуковий фільм «Іван» (1932р.) Довженко присвятив </a:t>
            </a:r>
            <a:r>
              <a:rPr lang="uk-UA" altLang="ru-RU" sz="3200" dirty="0" err="1" smtClean="0">
                <a:latin typeface="Monotype Corsiva" panose="03010101010201010101" pitchFamily="66" charset="0"/>
              </a:rPr>
              <a:t>робітни</a:t>
            </a:r>
            <a:r>
              <a:rPr lang="uk-UA" altLang="ru-RU" sz="3200" dirty="0" smtClean="0">
                <a:latin typeface="Monotype Corsiva" panose="03010101010201010101" pitchFamily="66" charset="0"/>
              </a:rPr>
              <a:t>-чому </a:t>
            </a:r>
            <a:r>
              <a:rPr lang="uk-UA" altLang="ru-RU" sz="3200" dirty="0">
                <a:latin typeface="Monotype Corsiva" panose="03010101010201010101" pitchFamily="66" charset="0"/>
              </a:rPr>
              <a:t>класу України. </a:t>
            </a:r>
            <a:endParaRPr lang="ru-RU" altLang="ru-RU" sz="3200" dirty="0">
              <a:latin typeface="Monotype Corsiva" panose="03010101010201010101" pitchFamily="66" charset="0"/>
            </a:endParaRPr>
          </a:p>
        </p:txBody>
      </p:sp>
      <p:pic>
        <p:nvPicPr>
          <p:cNvPr id="27654" name="Picture 6" descr="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1230872"/>
            <a:ext cx="4464050" cy="4608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7679392"/>
      </p:ext>
    </p:extLst>
  </p:cSld>
  <p:clrMapOvr>
    <a:masterClrMapping/>
  </p:clrMapOvr>
  <p:transition advTm="2113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p:cTn id="7" dur="500" fill="hold"/>
                                        <p:tgtEl>
                                          <p:spTgt spid="27655"/>
                                        </p:tgtEl>
                                        <p:attrNameLst>
                                          <p:attrName>ppt_w</p:attrName>
                                        </p:attrNameLst>
                                      </p:cBhvr>
                                      <p:tavLst>
                                        <p:tav tm="0">
                                          <p:val>
                                            <p:fltVal val="0"/>
                                          </p:val>
                                        </p:tav>
                                        <p:tav tm="100000">
                                          <p:val>
                                            <p:strVal val="#ppt_w"/>
                                          </p:val>
                                        </p:tav>
                                      </p:tavLst>
                                    </p:anim>
                                    <p:anim calcmode="lin" valueType="num">
                                      <p:cBhvr>
                                        <p:cTn id="8" dur="500" fill="hold"/>
                                        <p:tgtEl>
                                          <p:spTgt spid="27655"/>
                                        </p:tgtEl>
                                        <p:attrNameLst>
                                          <p:attrName>ppt_h</p:attrName>
                                        </p:attrNameLst>
                                      </p:cBhvr>
                                      <p:tavLst>
                                        <p:tav tm="0">
                                          <p:val>
                                            <p:fltVal val="0"/>
                                          </p:val>
                                        </p:tav>
                                        <p:tav tm="100000">
                                          <p:val>
                                            <p:strVal val="#ppt_h"/>
                                          </p:val>
                                        </p:tav>
                                      </p:tavLst>
                                    </p:anim>
                                    <p:anim calcmode="lin" valueType="num">
                                      <p:cBhvr>
                                        <p:cTn id="9" dur="500" fill="hold"/>
                                        <p:tgtEl>
                                          <p:spTgt spid="27655"/>
                                        </p:tgtEl>
                                        <p:attrNameLst>
                                          <p:attrName>style.rotation</p:attrName>
                                        </p:attrNameLst>
                                      </p:cBhvr>
                                      <p:tavLst>
                                        <p:tav tm="0">
                                          <p:val>
                                            <p:fltVal val="360"/>
                                          </p:val>
                                        </p:tav>
                                        <p:tav tm="100000">
                                          <p:val>
                                            <p:fltVal val="0"/>
                                          </p:val>
                                        </p:tav>
                                      </p:tavLst>
                                    </p:anim>
                                    <p:animEffect transition="in" filter="fade">
                                      <p:cBhvr>
                                        <p:cTn id="10"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8" name="Rectangle 6"/>
          <p:cNvSpPr>
            <a:spLocks noGrp="1" noChangeArrowheads="1"/>
          </p:cNvSpPr>
          <p:nvPr>
            <p:ph type="title"/>
          </p:nvPr>
        </p:nvSpPr>
        <p:spPr>
          <a:xfrm>
            <a:off x="2484894" y="299683"/>
            <a:ext cx="9404723" cy="1400530"/>
          </a:xfrm>
        </p:spPr>
        <p:txBody>
          <a:bodyPr/>
          <a:lstStyle/>
          <a:p>
            <a:r>
              <a:rPr lang="uk-UA" altLang="ru-RU" sz="4800" dirty="0" smtClean="0">
                <a:solidFill>
                  <a:srgbClr val="FF0000"/>
                </a:solidFill>
                <a:latin typeface="Monotype Corsiva" panose="03010101010201010101" pitchFamily="66" charset="0"/>
              </a:rPr>
              <a:t>Роки війни</a:t>
            </a:r>
            <a:endParaRPr lang="ru-RU" altLang="ru-RU" sz="4800" dirty="0">
              <a:solidFill>
                <a:srgbClr val="FF0000"/>
              </a:solidFill>
              <a:latin typeface="Monotype Corsiva" panose="03010101010201010101" pitchFamily="66" charset="0"/>
            </a:endParaRPr>
          </a:p>
        </p:txBody>
      </p:sp>
      <p:sp>
        <p:nvSpPr>
          <p:cNvPr id="28675" name="Rectangle 3"/>
          <p:cNvSpPr>
            <a:spLocks noGrp="1" noChangeArrowheads="1"/>
          </p:cNvSpPr>
          <p:nvPr>
            <p:ph sz="half" idx="1"/>
          </p:nvPr>
        </p:nvSpPr>
        <p:spPr>
          <a:xfrm>
            <a:off x="579550" y="1196975"/>
            <a:ext cx="6761408" cy="4933950"/>
          </a:xfrm>
        </p:spPr>
        <p:txBody>
          <a:bodyPr>
            <a:noAutofit/>
          </a:bodyPr>
          <a:lstStyle/>
          <a:p>
            <a:pPr indent="457200" algn="just">
              <a:lnSpc>
                <a:spcPct val="90000"/>
              </a:lnSpc>
              <a:buNone/>
            </a:pPr>
            <a:r>
              <a:rPr lang="uk-UA" altLang="ru-RU" sz="3200" dirty="0">
                <a:latin typeface="Monotype Corsiva" panose="03010101010201010101" pitchFamily="66" charset="0"/>
              </a:rPr>
              <a:t>Війна поламала творчі плани Довженка. Він схвильованим словом кликав народ на боротьбу. Героям, захисникам рідної землі, присвятив багато творів. Один з таких творів - кіноповість </a:t>
            </a:r>
            <a:r>
              <a:rPr lang="uk-UA" altLang="ru-RU" sz="3200" b="1" dirty="0">
                <a:solidFill>
                  <a:srgbClr val="FF0000"/>
                </a:solidFill>
                <a:effectLst>
                  <a:outerShdw blurRad="38100" dist="38100" dir="2700000" algn="tl">
                    <a:srgbClr val="000000">
                      <a:alpha val="43137"/>
                    </a:srgbClr>
                  </a:outerShdw>
                </a:effectLst>
                <a:latin typeface="Monotype Corsiva" panose="03010101010201010101" pitchFamily="66" charset="0"/>
              </a:rPr>
              <a:t>«Україна в </a:t>
            </a:r>
            <a:r>
              <a:rPr lang="uk-UA" altLang="ru-RU" sz="3200" b="1" dirty="0" err="1">
                <a:solidFill>
                  <a:srgbClr val="FF0000"/>
                </a:solidFill>
                <a:effectLst>
                  <a:outerShdw blurRad="38100" dist="38100" dir="2700000" algn="tl">
                    <a:srgbClr val="000000">
                      <a:alpha val="43137"/>
                    </a:srgbClr>
                  </a:outerShdw>
                </a:effectLst>
                <a:latin typeface="Monotype Corsiva" panose="03010101010201010101" pitchFamily="66" charset="0"/>
              </a:rPr>
              <a:t>огні</a:t>
            </a:r>
            <a:r>
              <a:rPr lang="uk-UA" altLang="ru-RU" sz="3200" b="1" dirty="0">
                <a:solidFill>
                  <a:srgbClr val="FF0000"/>
                </a:solidFill>
                <a:effectLst>
                  <a:outerShdw blurRad="38100" dist="38100" dir="2700000" algn="tl">
                    <a:srgbClr val="000000">
                      <a:alpha val="43137"/>
                    </a:srgbClr>
                  </a:outerShdw>
                </a:effectLst>
                <a:latin typeface="Monotype Corsiva" panose="03010101010201010101" pitchFamily="66" charset="0"/>
              </a:rPr>
              <a:t>»</a:t>
            </a:r>
          </a:p>
          <a:p>
            <a:pPr indent="457200" algn="just">
              <a:lnSpc>
                <a:spcPct val="90000"/>
              </a:lnSpc>
              <a:buNone/>
            </a:pPr>
            <a:r>
              <a:rPr lang="uk-UA" altLang="ru-RU" sz="3200" dirty="0">
                <a:latin typeface="Monotype Corsiva" panose="03010101010201010101" pitchFamily="66" charset="0"/>
              </a:rPr>
              <a:t>Полковника Довженка часто можна було бачити на фронті в оточенні бійців. Його записні книжки і щоденники воєнних літ «тріщать од жаху, страждань і гніву» у боротьби з фашистами</a:t>
            </a:r>
            <a:r>
              <a:rPr lang="uk-UA" altLang="ru-RU" sz="3200" dirty="0"/>
              <a:t>.</a:t>
            </a:r>
            <a:r>
              <a:rPr lang="ru-RU" altLang="ru-RU" sz="3200" dirty="0"/>
              <a:t> </a:t>
            </a:r>
          </a:p>
        </p:txBody>
      </p:sp>
      <p:pic>
        <p:nvPicPr>
          <p:cNvPr id="28679" name="Picture 7" descr="Dovzhenko_front_1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657" y="1499398"/>
            <a:ext cx="4303960" cy="43156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3723312"/>
      </p:ext>
    </p:extLst>
  </p:cSld>
  <p:clrMapOvr>
    <a:masterClrMapping/>
  </p:clrMapOvr>
  <p:transition advTm="1809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500" fill="hold"/>
                                        <p:tgtEl>
                                          <p:spTgt spid="28678"/>
                                        </p:tgtEl>
                                        <p:attrNameLst>
                                          <p:attrName>ppt_w</p:attrName>
                                        </p:attrNameLst>
                                      </p:cBhvr>
                                      <p:tavLst>
                                        <p:tav tm="0">
                                          <p:val>
                                            <p:fltVal val="0"/>
                                          </p:val>
                                        </p:tav>
                                        <p:tav tm="100000">
                                          <p:val>
                                            <p:strVal val="#ppt_w"/>
                                          </p:val>
                                        </p:tav>
                                      </p:tavLst>
                                    </p:anim>
                                    <p:anim calcmode="lin" valueType="num">
                                      <p:cBhvr>
                                        <p:cTn id="8" dur="500" fill="hold"/>
                                        <p:tgtEl>
                                          <p:spTgt spid="28678"/>
                                        </p:tgtEl>
                                        <p:attrNameLst>
                                          <p:attrName>ppt_h</p:attrName>
                                        </p:attrNameLst>
                                      </p:cBhvr>
                                      <p:tavLst>
                                        <p:tav tm="0">
                                          <p:val>
                                            <p:fltVal val="0"/>
                                          </p:val>
                                        </p:tav>
                                        <p:tav tm="100000">
                                          <p:val>
                                            <p:strVal val="#ppt_h"/>
                                          </p:val>
                                        </p:tav>
                                      </p:tavLst>
                                    </p:anim>
                                    <p:anim calcmode="lin" valueType="num">
                                      <p:cBhvr>
                                        <p:cTn id="9" dur="500" fill="hold"/>
                                        <p:tgtEl>
                                          <p:spTgt spid="28678"/>
                                        </p:tgtEl>
                                        <p:attrNameLst>
                                          <p:attrName>style.rotation</p:attrName>
                                        </p:attrNameLst>
                                      </p:cBhvr>
                                      <p:tavLst>
                                        <p:tav tm="0">
                                          <p:val>
                                            <p:fltVal val="360"/>
                                          </p:val>
                                        </p:tav>
                                        <p:tav tm="100000">
                                          <p:val>
                                            <p:fltVal val="0"/>
                                          </p:val>
                                        </p:tav>
                                      </p:tavLst>
                                    </p:anim>
                                    <p:animEffect transition="in" filter="fade">
                                      <p:cBhvr>
                                        <p:cTn id="10"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1094704" y="607834"/>
            <a:ext cx="5427372" cy="5797550"/>
          </a:xfrm>
        </p:spPr>
        <p:txBody>
          <a:bodyPr>
            <a:noAutofit/>
          </a:bodyPr>
          <a:lstStyle/>
          <a:p>
            <a:pPr marL="0" indent="457200" algn="just">
              <a:lnSpc>
                <a:spcPct val="90000"/>
              </a:lnSpc>
              <a:buNone/>
            </a:pPr>
            <a:r>
              <a:rPr lang="uk-UA" altLang="ru-RU" sz="3200" dirty="0">
                <a:latin typeface="Monotype Corsiva" panose="03010101010201010101" pitchFamily="66" charset="0"/>
              </a:rPr>
              <a:t>У </a:t>
            </a:r>
            <a:r>
              <a:rPr lang="uk-UA" altLang="ru-RU" sz="3200" dirty="0">
                <a:solidFill>
                  <a:srgbClr val="FF0000"/>
                </a:solidFill>
                <a:effectLst>
                  <a:outerShdw blurRad="38100" dist="38100" dir="2700000" algn="tl">
                    <a:srgbClr val="000000">
                      <a:alpha val="43137"/>
                    </a:srgbClr>
                  </a:outerShdw>
                </a:effectLst>
                <a:latin typeface="Monotype Corsiva" panose="03010101010201010101" pitchFamily="66" charset="0"/>
              </a:rPr>
              <a:t>1948 році </a:t>
            </a:r>
            <a:r>
              <a:rPr lang="uk-UA" altLang="ru-RU" sz="3200" dirty="0">
                <a:latin typeface="Monotype Corsiva" panose="03010101010201010101" pitchFamily="66" charset="0"/>
              </a:rPr>
              <a:t>на екранах кінотеатрів з’явився кольоровий фільм «Мічурін». Це була остання робота Довженка як кінорежисера. </a:t>
            </a:r>
          </a:p>
          <a:p>
            <a:pPr marL="0" indent="457200" algn="just">
              <a:lnSpc>
                <a:spcPct val="90000"/>
              </a:lnSpc>
              <a:buNone/>
            </a:pPr>
            <a:r>
              <a:rPr lang="uk-UA" altLang="ru-RU" sz="3200" dirty="0">
                <a:latin typeface="Monotype Corsiva" panose="03010101010201010101" pitchFamily="66" charset="0"/>
              </a:rPr>
              <a:t>У </a:t>
            </a:r>
            <a:r>
              <a:rPr lang="uk-UA" altLang="ru-RU" sz="3200" dirty="0">
                <a:solidFill>
                  <a:srgbClr val="FF0000"/>
                </a:solidFill>
                <a:effectLst>
                  <a:outerShdw blurRad="38100" dist="38100" dir="2700000" algn="tl">
                    <a:srgbClr val="000000">
                      <a:alpha val="43137"/>
                    </a:srgbClr>
                  </a:outerShdw>
                </a:effectLst>
                <a:latin typeface="Monotype Corsiva" panose="03010101010201010101" pitchFamily="66" charset="0"/>
              </a:rPr>
              <a:t>1950 </a:t>
            </a:r>
            <a:r>
              <a:rPr lang="uk-UA" altLang="ru-RU" sz="3200" dirty="0">
                <a:latin typeface="Monotype Corsiva" panose="03010101010201010101" pitchFamily="66" charset="0"/>
              </a:rPr>
              <a:t>році почалась пора приниження таланту режисера. І письменник звертається до незабутнього дитинства, до «незайманої красуні» Десни. Він пише найпрекрасніший свій твір – кіноповість «Зачарована Десна» (1955р.)</a:t>
            </a:r>
            <a:endParaRPr lang="ru-RU" altLang="ru-RU" sz="3200" dirty="0">
              <a:latin typeface="Monotype Corsiva" panose="03010101010201010101" pitchFamily="66" charset="0"/>
            </a:endParaRPr>
          </a:p>
        </p:txBody>
      </p:sp>
      <p:pic>
        <p:nvPicPr>
          <p:cNvPr id="29702" name="Picture 6" descr="dovjen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179" y="517682"/>
            <a:ext cx="4032250" cy="57896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3885789"/>
      </p:ext>
    </p:extLst>
  </p:cSld>
  <p:clrMapOvr>
    <a:masterClrMapping/>
  </p:clrMapOvr>
  <p:transition advTm="1692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03059" y="727470"/>
            <a:ext cx="9613861" cy="1080938"/>
          </a:xfrm>
        </p:spPr>
        <p:txBody>
          <a:bodyPr>
            <a:normAutofit/>
          </a:bodyPr>
          <a:lstStyle/>
          <a:p>
            <a:r>
              <a:rPr lang="uk-UA" altLang="ru-RU" sz="4800" b="1" dirty="0">
                <a:solidFill>
                  <a:srgbClr val="C00000"/>
                </a:solidFill>
                <a:effectLst>
                  <a:outerShdw blurRad="38100" dist="38100" dir="2700000" algn="tl">
                    <a:srgbClr val="000000">
                      <a:alpha val="43137"/>
                    </a:srgbClr>
                  </a:outerShdw>
                </a:effectLst>
                <a:latin typeface="Monotype Corsiva" panose="03010101010201010101" pitchFamily="66" charset="0"/>
              </a:rPr>
              <a:t>Н а й к р а щ і    ф і л ь м и</a:t>
            </a:r>
            <a:endParaRPr lang="ru-RU" altLang="ru-RU" sz="4800" b="1" dirty="0">
              <a:solidFill>
                <a:srgbClr val="C00000"/>
              </a:solidFill>
              <a:effectLst>
                <a:outerShdw blurRad="38100" dist="38100" dir="2700000" algn="tl">
                  <a:srgbClr val="000000">
                    <a:alpha val="43137"/>
                  </a:srgbClr>
                </a:outerShdw>
              </a:effectLst>
              <a:latin typeface="Monotype Corsiva" panose="03010101010201010101" pitchFamily="66" charset="0"/>
            </a:endParaRPr>
          </a:p>
        </p:txBody>
      </p:sp>
      <p:sp>
        <p:nvSpPr>
          <p:cNvPr id="18435" name="Rectangle 3"/>
          <p:cNvSpPr>
            <a:spLocks noGrp="1" noChangeArrowheads="1"/>
          </p:cNvSpPr>
          <p:nvPr>
            <p:ph sz="half" idx="1"/>
          </p:nvPr>
        </p:nvSpPr>
        <p:spPr>
          <a:xfrm>
            <a:off x="1944709" y="2323565"/>
            <a:ext cx="8529777" cy="3562081"/>
          </a:xfrm>
        </p:spPr>
        <p:txBody>
          <a:bodyPr numCol="2">
            <a:normAutofit/>
          </a:bodyPr>
          <a:lstStyle/>
          <a:p>
            <a:r>
              <a:rPr lang="uk-UA" altLang="ru-RU" sz="2800" dirty="0">
                <a:latin typeface="Monotype Corsiva" panose="03010101010201010101" pitchFamily="66" charset="0"/>
              </a:rPr>
              <a:t>«Вася-реформатор»  (1926)</a:t>
            </a:r>
          </a:p>
          <a:p>
            <a:r>
              <a:rPr lang="uk-UA" altLang="ru-RU" sz="2800" dirty="0">
                <a:latin typeface="Monotype Corsiva" panose="03010101010201010101" pitchFamily="66" charset="0"/>
              </a:rPr>
              <a:t>«Ягідка-кохання» (1926)</a:t>
            </a:r>
          </a:p>
          <a:p>
            <a:r>
              <a:rPr lang="uk-UA" altLang="ru-RU" sz="2800" dirty="0">
                <a:latin typeface="Monotype Corsiva" panose="03010101010201010101" pitchFamily="66" charset="0"/>
              </a:rPr>
              <a:t>«Звенигора»  (1928)</a:t>
            </a:r>
          </a:p>
          <a:p>
            <a:r>
              <a:rPr lang="uk-UA" altLang="ru-RU" sz="2800" dirty="0">
                <a:latin typeface="Monotype Corsiva" panose="03010101010201010101" pitchFamily="66" charset="0"/>
              </a:rPr>
              <a:t>«Арсенал»  (1929)</a:t>
            </a:r>
          </a:p>
          <a:p>
            <a:r>
              <a:rPr lang="uk-UA" altLang="ru-RU" sz="2800" dirty="0">
                <a:latin typeface="Monotype Corsiva" panose="03010101010201010101" pitchFamily="66" charset="0"/>
              </a:rPr>
              <a:t>«Земля»  (1930)</a:t>
            </a:r>
          </a:p>
          <a:p>
            <a:r>
              <a:rPr lang="uk-UA" altLang="ru-RU" sz="2800" dirty="0">
                <a:latin typeface="Monotype Corsiva" panose="03010101010201010101" pitchFamily="66" charset="0"/>
              </a:rPr>
              <a:t>«Іван»  (1930</a:t>
            </a:r>
            <a:r>
              <a:rPr lang="uk-UA" altLang="ru-RU" sz="2800" dirty="0" smtClean="0">
                <a:latin typeface="Monotype Corsiva" panose="03010101010201010101" pitchFamily="66" charset="0"/>
              </a:rPr>
              <a:t>)</a:t>
            </a:r>
            <a:endParaRPr lang="uk-UA" altLang="ru-RU" sz="2800" dirty="0">
              <a:latin typeface="Monotype Corsiva" panose="03010101010201010101" pitchFamily="66" charset="0"/>
            </a:endParaRPr>
          </a:p>
          <a:p>
            <a:r>
              <a:rPr lang="uk-UA" altLang="ru-RU" sz="2800" dirty="0">
                <a:latin typeface="Monotype Corsiva" panose="03010101010201010101" pitchFamily="66" charset="0"/>
              </a:rPr>
              <a:t>«Аероград» (1935)</a:t>
            </a:r>
          </a:p>
          <a:p>
            <a:r>
              <a:rPr lang="uk-UA" altLang="ru-RU" sz="2800" dirty="0">
                <a:latin typeface="Monotype Corsiva" panose="03010101010201010101" pitchFamily="66" charset="0"/>
              </a:rPr>
              <a:t>«Щорс»  (1939)</a:t>
            </a:r>
          </a:p>
          <a:p>
            <a:r>
              <a:rPr lang="uk-UA" altLang="ru-RU" sz="2800" dirty="0">
                <a:latin typeface="Monotype Corsiva" panose="03010101010201010101" pitchFamily="66" charset="0"/>
              </a:rPr>
              <a:t>«Визволення» (1940)</a:t>
            </a:r>
          </a:p>
          <a:p>
            <a:r>
              <a:rPr lang="uk-UA" altLang="ru-RU" sz="2800" dirty="0">
                <a:latin typeface="Monotype Corsiva" panose="03010101010201010101" pitchFamily="66" charset="0"/>
              </a:rPr>
              <a:t>«Тарас Бульба»  (1941)</a:t>
            </a:r>
          </a:p>
          <a:p>
            <a:r>
              <a:rPr lang="uk-UA" altLang="ru-RU" sz="2800" dirty="0">
                <a:latin typeface="Monotype Corsiva" panose="03010101010201010101" pitchFamily="66" charset="0"/>
              </a:rPr>
              <a:t>«Мічурін» (1946)</a:t>
            </a:r>
          </a:p>
          <a:p>
            <a:r>
              <a:rPr lang="uk-UA" altLang="ru-RU" sz="2800" dirty="0">
                <a:latin typeface="Monotype Corsiva" panose="03010101010201010101" pitchFamily="66" charset="0"/>
              </a:rPr>
              <a:t>«Антарктида» (1952)</a:t>
            </a:r>
            <a:endParaRPr lang="ru-RU" altLang="ru-RU" sz="2800" dirty="0">
              <a:latin typeface="Monotype Corsiva" panose="03010101010201010101" pitchFamily="66" charset="0"/>
            </a:endParaRPr>
          </a:p>
        </p:txBody>
      </p:sp>
    </p:spTree>
    <p:custDataLst>
      <p:tags r:id="rId1"/>
    </p:custDataLst>
    <p:extLst>
      <p:ext uri="{BB962C8B-B14F-4D97-AF65-F5344CB8AC3E}">
        <p14:creationId xmlns:p14="http://schemas.microsoft.com/office/powerpoint/2010/main" val="124553177"/>
      </p:ext>
    </p:extLst>
  </p:cSld>
  <p:clrMapOvr>
    <a:masterClrMapping/>
  </p:clrMapOvr>
  <p:transition advTm="1511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stCondLst>
                                            <p:cond delay="0"/>
                                          </p:stCondLst>
                                        </p:cTn>
                                        <p:tgtEl>
                                          <p:spTgt spid="18434"/>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8434"/>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8434"/>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8434"/>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8434"/>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8435">
                                            <p:txEl>
                                              <p:pRg st="0" end="0"/>
                                            </p:txEl>
                                          </p:spTgt>
                                        </p:tgtEl>
                                        <p:attrNameLst>
                                          <p:attrName>style.visibility</p:attrName>
                                        </p:attrNameLst>
                                      </p:cBhvr>
                                      <p:to>
                                        <p:strVal val="visible"/>
                                      </p:to>
                                    </p:set>
                                    <p:anim calcmode="lin" valueType="num">
                                      <p:cBhvr>
                                        <p:cTn id="16" dur="500" fill="hold"/>
                                        <p:tgtEl>
                                          <p:spTgt spid="1843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843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843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843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843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 calcmode="lin" valueType="num">
                                      <p:cBhvr>
                                        <p:cTn id="25" dur="500" fill="hold"/>
                                        <p:tgtEl>
                                          <p:spTgt spid="18435">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8435">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8435">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843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8435">
                                            <p:txEl>
                                              <p:pRg st="2" end="2"/>
                                            </p:txEl>
                                          </p:spTgt>
                                        </p:tgtEl>
                                        <p:attrNameLst>
                                          <p:attrName>style.visibility</p:attrName>
                                        </p:attrNameLst>
                                      </p:cBhvr>
                                      <p:to>
                                        <p:strVal val="visible"/>
                                      </p:to>
                                    </p:set>
                                    <p:anim calcmode="lin" valueType="num">
                                      <p:cBhvr>
                                        <p:cTn id="34" dur="500" fill="hold"/>
                                        <p:tgtEl>
                                          <p:spTgt spid="18435">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18435">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18435">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18435">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18435">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8435">
                                            <p:txEl>
                                              <p:pRg st="3" end="3"/>
                                            </p:txEl>
                                          </p:spTgt>
                                        </p:tgtEl>
                                        <p:attrNameLst>
                                          <p:attrName>style.visibility</p:attrName>
                                        </p:attrNameLst>
                                      </p:cBhvr>
                                      <p:to>
                                        <p:strVal val="visible"/>
                                      </p:to>
                                    </p:set>
                                    <p:anim calcmode="lin" valueType="num">
                                      <p:cBhvr>
                                        <p:cTn id="43" dur="500" fill="hold"/>
                                        <p:tgtEl>
                                          <p:spTgt spid="18435">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18435">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18435">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18435">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18435">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8435">
                                            <p:txEl>
                                              <p:pRg st="4" end="4"/>
                                            </p:txEl>
                                          </p:spTgt>
                                        </p:tgtEl>
                                        <p:attrNameLst>
                                          <p:attrName>style.visibility</p:attrName>
                                        </p:attrNameLst>
                                      </p:cBhvr>
                                      <p:to>
                                        <p:strVal val="visible"/>
                                      </p:to>
                                    </p:set>
                                    <p:anim calcmode="lin" valueType="num">
                                      <p:cBhvr>
                                        <p:cTn id="52" dur="500" fill="hold"/>
                                        <p:tgtEl>
                                          <p:spTgt spid="18435">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18435">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18435">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18435">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18435">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8435">
                                            <p:txEl>
                                              <p:pRg st="5" end="5"/>
                                            </p:txEl>
                                          </p:spTgt>
                                        </p:tgtEl>
                                        <p:attrNameLst>
                                          <p:attrName>style.visibility</p:attrName>
                                        </p:attrNameLst>
                                      </p:cBhvr>
                                      <p:to>
                                        <p:strVal val="visible"/>
                                      </p:to>
                                    </p:set>
                                    <p:anim calcmode="lin" valueType="num">
                                      <p:cBhvr>
                                        <p:cTn id="61" dur="500" fill="hold"/>
                                        <p:tgtEl>
                                          <p:spTgt spid="18435">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18435">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18435">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18435">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18435">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18435">
                                            <p:txEl>
                                              <p:pRg st="6" end="6"/>
                                            </p:txEl>
                                          </p:spTgt>
                                        </p:tgtEl>
                                        <p:attrNameLst>
                                          <p:attrName>style.visibility</p:attrName>
                                        </p:attrNameLst>
                                      </p:cBhvr>
                                      <p:to>
                                        <p:strVal val="visible"/>
                                      </p:to>
                                    </p:set>
                                    <p:anim calcmode="lin" valueType="num">
                                      <p:cBhvr>
                                        <p:cTn id="70" dur="500" fill="hold"/>
                                        <p:tgtEl>
                                          <p:spTgt spid="18435">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18435">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18435">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18435">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18435">
                                            <p:txEl>
                                              <p:pRg st="6" end="6"/>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18435">
                                            <p:txEl>
                                              <p:pRg st="7" end="7"/>
                                            </p:txEl>
                                          </p:spTgt>
                                        </p:tgtEl>
                                        <p:attrNameLst>
                                          <p:attrName>style.visibility</p:attrName>
                                        </p:attrNameLst>
                                      </p:cBhvr>
                                      <p:to>
                                        <p:strVal val="visible"/>
                                      </p:to>
                                    </p:set>
                                    <p:anim calcmode="lin" valueType="num">
                                      <p:cBhvr>
                                        <p:cTn id="79" dur="500" fill="hold"/>
                                        <p:tgtEl>
                                          <p:spTgt spid="18435">
                                            <p:txEl>
                                              <p:pRg st="7" end="7"/>
                                            </p:txEl>
                                          </p:spTgt>
                                        </p:tgtEl>
                                        <p:attrNameLst>
                                          <p:attrName>ppt_w</p:attrName>
                                        </p:attrNameLst>
                                      </p:cBhvr>
                                      <p:tavLst>
                                        <p:tav tm="0">
                                          <p:val>
                                            <p:strVal val="#ppt_w*0.05"/>
                                          </p:val>
                                        </p:tav>
                                        <p:tav tm="100000">
                                          <p:val>
                                            <p:strVal val="#ppt_w"/>
                                          </p:val>
                                        </p:tav>
                                      </p:tavLst>
                                    </p:anim>
                                    <p:anim calcmode="lin" valueType="num">
                                      <p:cBhvr>
                                        <p:cTn id="80" dur="500" fill="hold"/>
                                        <p:tgtEl>
                                          <p:spTgt spid="18435">
                                            <p:txEl>
                                              <p:pRg st="7" end="7"/>
                                            </p:txEl>
                                          </p:spTgt>
                                        </p:tgtEl>
                                        <p:attrNameLst>
                                          <p:attrName>ppt_h</p:attrName>
                                        </p:attrNameLst>
                                      </p:cBhvr>
                                      <p:tavLst>
                                        <p:tav tm="0">
                                          <p:val>
                                            <p:strVal val="#ppt_h"/>
                                          </p:val>
                                        </p:tav>
                                        <p:tav tm="100000">
                                          <p:val>
                                            <p:strVal val="#ppt_h"/>
                                          </p:val>
                                        </p:tav>
                                      </p:tavLst>
                                    </p:anim>
                                    <p:anim calcmode="lin" valueType="num">
                                      <p:cBhvr>
                                        <p:cTn id="81" dur="500" fill="hold"/>
                                        <p:tgtEl>
                                          <p:spTgt spid="18435">
                                            <p:txEl>
                                              <p:pRg st="7" end="7"/>
                                            </p:txEl>
                                          </p:spTgt>
                                        </p:tgtEl>
                                        <p:attrNameLst>
                                          <p:attrName>ppt_x</p:attrName>
                                        </p:attrNameLst>
                                      </p:cBhvr>
                                      <p:tavLst>
                                        <p:tav tm="0">
                                          <p:val>
                                            <p:strVal val="#ppt_x-.2"/>
                                          </p:val>
                                        </p:tav>
                                        <p:tav tm="100000">
                                          <p:val>
                                            <p:strVal val="#ppt_x"/>
                                          </p:val>
                                        </p:tav>
                                      </p:tavLst>
                                    </p:anim>
                                    <p:anim calcmode="lin" valueType="num">
                                      <p:cBhvr>
                                        <p:cTn id="82" dur="500" fill="hold"/>
                                        <p:tgtEl>
                                          <p:spTgt spid="18435">
                                            <p:txEl>
                                              <p:pRg st="7" end="7"/>
                                            </p:txEl>
                                          </p:spTgt>
                                        </p:tgtEl>
                                        <p:attrNameLst>
                                          <p:attrName>ppt_y</p:attrName>
                                        </p:attrNameLst>
                                      </p:cBhvr>
                                      <p:tavLst>
                                        <p:tav tm="0">
                                          <p:val>
                                            <p:strVal val="#ppt_y"/>
                                          </p:val>
                                        </p:tav>
                                        <p:tav tm="100000">
                                          <p:val>
                                            <p:strVal val="#ppt_y"/>
                                          </p:val>
                                        </p:tav>
                                      </p:tavLst>
                                    </p:anim>
                                    <p:animEffect transition="in" filter="fade">
                                      <p:cBhvr>
                                        <p:cTn id="83" dur="500"/>
                                        <p:tgtEl>
                                          <p:spTgt spid="18435">
                                            <p:txEl>
                                              <p:pRg st="7" end="7"/>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4" presetClass="entr" presetSubtype="0" accel="100000" fill="hold" grpId="0" nodeType="clickEffect">
                                  <p:stCondLst>
                                    <p:cond delay="0"/>
                                  </p:stCondLst>
                                  <p:childTnLst>
                                    <p:set>
                                      <p:cBhvr>
                                        <p:cTn id="87" dur="1" fill="hold">
                                          <p:stCondLst>
                                            <p:cond delay="0"/>
                                          </p:stCondLst>
                                        </p:cTn>
                                        <p:tgtEl>
                                          <p:spTgt spid="18435">
                                            <p:txEl>
                                              <p:pRg st="8" end="8"/>
                                            </p:txEl>
                                          </p:spTgt>
                                        </p:tgtEl>
                                        <p:attrNameLst>
                                          <p:attrName>style.visibility</p:attrName>
                                        </p:attrNameLst>
                                      </p:cBhvr>
                                      <p:to>
                                        <p:strVal val="visible"/>
                                      </p:to>
                                    </p:set>
                                    <p:anim calcmode="lin" valueType="num">
                                      <p:cBhvr>
                                        <p:cTn id="88" dur="500" fill="hold"/>
                                        <p:tgtEl>
                                          <p:spTgt spid="18435">
                                            <p:txEl>
                                              <p:pRg st="8" end="8"/>
                                            </p:txEl>
                                          </p:spTgt>
                                        </p:tgtEl>
                                        <p:attrNameLst>
                                          <p:attrName>ppt_w</p:attrName>
                                        </p:attrNameLst>
                                      </p:cBhvr>
                                      <p:tavLst>
                                        <p:tav tm="0">
                                          <p:val>
                                            <p:strVal val="#ppt_w*0.05"/>
                                          </p:val>
                                        </p:tav>
                                        <p:tav tm="100000">
                                          <p:val>
                                            <p:strVal val="#ppt_w"/>
                                          </p:val>
                                        </p:tav>
                                      </p:tavLst>
                                    </p:anim>
                                    <p:anim calcmode="lin" valueType="num">
                                      <p:cBhvr>
                                        <p:cTn id="89" dur="500" fill="hold"/>
                                        <p:tgtEl>
                                          <p:spTgt spid="18435">
                                            <p:txEl>
                                              <p:pRg st="8" end="8"/>
                                            </p:txEl>
                                          </p:spTgt>
                                        </p:tgtEl>
                                        <p:attrNameLst>
                                          <p:attrName>ppt_h</p:attrName>
                                        </p:attrNameLst>
                                      </p:cBhvr>
                                      <p:tavLst>
                                        <p:tav tm="0">
                                          <p:val>
                                            <p:strVal val="#ppt_h"/>
                                          </p:val>
                                        </p:tav>
                                        <p:tav tm="100000">
                                          <p:val>
                                            <p:strVal val="#ppt_h"/>
                                          </p:val>
                                        </p:tav>
                                      </p:tavLst>
                                    </p:anim>
                                    <p:anim calcmode="lin" valueType="num">
                                      <p:cBhvr>
                                        <p:cTn id="90" dur="500" fill="hold"/>
                                        <p:tgtEl>
                                          <p:spTgt spid="18435">
                                            <p:txEl>
                                              <p:pRg st="8" end="8"/>
                                            </p:txEl>
                                          </p:spTgt>
                                        </p:tgtEl>
                                        <p:attrNameLst>
                                          <p:attrName>ppt_x</p:attrName>
                                        </p:attrNameLst>
                                      </p:cBhvr>
                                      <p:tavLst>
                                        <p:tav tm="0">
                                          <p:val>
                                            <p:strVal val="#ppt_x-.2"/>
                                          </p:val>
                                        </p:tav>
                                        <p:tav tm="100000">
                                          <p:val>
                                            <p:strVal val="#ppt_x"/>
                                          </p:val>
                                        </p:tav>
                                      </p:tavLst>
                                    </p:anim>
                                    <p:anim calcmode="lin" valueType="num">
                                      <p:cBhvr>
                                        <p:cTn id="91" dur="500" fill="hold"/>
                                        <p:tgtEl>
                                          <p:spTgt spid="18435">
                                            <p:txEl>
                                              <p:pRg st="8" end="8"/>
                                            </p:txEl>
                                          </p:spTgt>
                                        </p:tgtEl>
                                        <p:attrNameLst>
                                          <p:attrName>ppt_y</p:attrName>
                                        </p:attrNameLst>
                                      </p:cBhvr>
                                      <p:tavLst>
                                        <p:tav tm="0">
                                          <p:val>
                                            <p:strVal val="#ppt_y"/>
                                          </p:val>
                                        </p:tav>
                                        <p:tav tm="100000">
                                          <p:val>
                                            <p:strVal val="#ppt_y"/>
                                          </p:val>
                                        </p:tav>
                                      </p:tavLst>
                                    </p:anim>
                                    <p:animEffect transition="in" filter="fade">
                                      <p:cBhvr>
                                        <p:cTn id="92" dur="500"/>
                                        <p:tgtEl>
                                          <p:spTgt spid="18435">
                                            <p:txEl>
                                              <p:pRg st="8" end="8"/>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4" presetClass="entr" presetSubtype="0" accel="100000" fill="hold" grpId="0" nodeType="clickEffect">
                                  <p:stCondLst>
                                    <p:cond delay="0"/>
                                  </p:stCondLst>
                                  <p:childTnLst>
                                    <p:set>
                                      <p:cBhvr>
                                        <p:cTn id="96" dur="1" fill="hold">
                                          <p:stCondLst>
                                            <p:cond delay="0"/>
                                          </p:stCondLst>
                                        </p:cTn>
                                        <p:tgtEl>
                                          <p:spTgt spid="18435">
                                            <p:txEl>
                                              <p:pRg st="9" end="9"/>
                                            </p:txEl>
                                          </p:spTgt>
                                        </p:tgtEl>
                                        <p:attrNameLst>
                                          <p:attrName>style.visibility</p:attrName>
                                        </p:attrNameLst>
                                      </p:cBhvr>
                                      <p:to>
                                        <p:strVal val="visible"/>
                                      </p:to>
                                    </p:set>
                                    <p:anim calcmode="lin" valueType="num">
                                      <p:cBhvr>
                                        <p:cTn id="97" dur="500" fill="hold"/>
                                        <p:tgtEl>
                                          <p:spTgt spid="18435">
                                            <p:txEl>
                                              <p:pRg st="9" end="9"/>
                                            </p:txEl>
                                          </p:spTgt>
                                        </p:tgtEl>
                                        <p:attrNameLst>
                                          <p:attrName>ppt_w</p:attrName>
                                        </p:attrNameLst>
                                      </p:cBhvr>
                                      <p:tavLst>
                                        <p:tav tm="0">
                                          <p:val>
                                            <p:strVal val="#ppt_w*0.05"/>
                                          </p:val>
                                        </p:tav>
                                        <p:tav tm="100000">
                                          <p:val>
                                            <p:strVal val="#ppt_w"/>
                                          </p:val>
                                        </p:tav>
                                      </p:tavLst>
                                    </p:anim>
                                    <p:anim calcmode="lin" valueType="num">
                                      <p:cBhvr>
                                        <p:cTn id="98" dur="500" fill="hold"/>
                                        <p:tgtEl>
                                          <p:spTgt spid="18435">
                                            <p:txEl>
                                              <p:pRg st="9" end="9"/>
                                            </p:txEl>
                                          </p:spTgt>
                                        </p:tgtEl>
                                        <p:attrNameLst>
                                          <p:attrName>ppt_h</p:attrName>
                                        </p:attrNameLst>
                                      </p:cBhvr>
                                      <p:tavLst>
                                        <p:tav tm="0">
                                          <p:val>
                                            <p:strVal val="#ppt_h"/>
                                          </p:val>
                                        </p:tav>
                                        <p:tav tm="100000">
                                          <p:val>
                                            <p:strVal val="#ppt_h"/>
                                          </p:val>
                                        </p:tav>
                                      </p:tavLst>
                                    </p:anim>
                                    <p:anim calcmode="lin" valueType="num">
                                      <p:cBhvr>
                                        <p:cTn id="99" dur="500" fill="hold"/>
                                        <p:tgtEl>
                                          <p:spTgt spid="18435">
                                            <p:txEl>
                                              <p:pRg st="9" end="9"/>
                                            </p:txEl>
                                          </p:spTgt>
                                        </p:tgtEl>
                                        <p:attrNameLst>
                                          <p:attrName>ppt_x</p:attrName>
                                        </p:attrNameLst>
                                      </p:cBhvr>
                                      <p:tavLst>
                                        <p:tav tm="0">
                                          <p:val>
                                            <p:strVal val="#ppt_x-.2"/>
                                          </p:val>
                                        </p:tav>
                                        <p:tav tm="100000">
                                          <p:val>
                                            <p:strVal val="#ppt_x"/>
                                          </p:val>
                                        </p:tav>
                                      </p:tavLst>
                                    </p:anim>
                                    <p:anim calcmode="lin" valueType="num">
                                      <p:cBhvr>
                                        <p:cTn id="100" dur="500" fill="hold"/>
                                        <p:tgtEl>
                                          <p:spTgt spid="18435">
                                            <p:txEl>
                                              <p:pRg st="9" end="9"/>
                                            </p:txEl>
                                          </p:spTgt>
                                        </p:tgtEl>
                                        <p:attrNameLst>
                                          <p:attrName>ppt_y</p:attrName>
                                        </p:attrNameLst>
                                      </p:cBhvr>
                                      <p:tavLst>
                                        <p:tav tm="0">
                                          <p:val>
                                            <p:strVal val="#ppt_y"/>
                                          </p:val>
                                        </p:tav>
                                        <p:tav tm="100000">
                                          <p:val>
                                            <p:strVal val="#ppt_y"/>
                                          </p:val>
                                        </p:tav>
                                      </p:tavLst>
                                    </p:anim>
                                    <p:animEffect transition="in" filter="fade">
                                      <p:cBhvr>
                                        <p:cTn id="101" dur="500"/>
                                        <p:tgtEl>
                                          <p:spTgt spid="18435">
                                            <p:txEl>
                                              <p:pRg st="9" end="9"/>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4" presetClass="entr" presetSubtype="0" accel="100000" fill="hold" grpId="0" nodeType="clickEffect">
                                  <p:stCondLst>
                                    <p:cond delay="0"/>
                                  </p:stCondLst>
                                  <p:childTnLst>
                                    <p:set>
                                      <p:cBhvr>
                                        <p:cTn id="105" dur="1" fill="hold">
                                          <p:stCondLst>
                                            <p:cond delay="0"/>
                                          </p:stCondLst>
                                        </p:cTn>
                                        <p:tgtEl>
                                          <p:spTgt spid="18435">
                                            <p:txEl>
                                              <p:pRg st="10" end="10"/>
                                            </p:txEl>
                                          </p:spTgt>
                                        </p:tgtEl>
                                        <p:attrNameLst>
                                          <p:attrName>style.visibility</p:attrName>
                                        </p:attrNameLst>
                                      </p:cBhvr>
                                      <p:to>
                                        <p:strVal val="visible"/>
                                      </p:to>
                                    </p:set>
                                    <p:anim calcmode="lin" valueType="num">
                                      <p:cBhvr>
                                        <p:cTn id="106" dur="500" fill="hold"/>
                                        <p:tgtEl>
                                          <p:spTgt spid="18435">
                                            <p:txEl>
                                              <p:pRg st="10" end="10"/>
                                            </p:txEl>
                                          </p:spTgt>
                                        </p:tgtEl>
                                        <p:attrNameLst>
                                          <p:attrName>ppt_w</p:attrName>
                                        </p:attrNameLst>
                                      </p:cBhvr>
                                      <p:tavLst>
                                        <p:tav tm="0">
                                          <p:val>
                                            <p:strVal val="#ppt_w*0.05"/>
                                          </p:val>
                                        </p:tav>
                                        <p:tav tm="100000">
                                          <p:val>
                                            <p:strVal val="#ppt_w"/>
                                          </p:val>
                                        </p:tav>
                                      </p:tavLst>
                                    </p:anim>
                                    <p:anim calcmode="lin" valueType="num">
                                      <p:cBhvr>
                                        <p:cTn id="107" dur="500" fill="hold"/>
                                        <p:tgtEl>
                                          <p:spTgt spid="18435">
                                            <p:txEl>
                                              <p:pRg st="10" end="10"/>
                                            </p:txEl>
                                          </p:spTgt>
                                        </p:tgtEl>
                                        <p:attrNameLst>
                                          <p:attrName>ppt_h</p:attrName>
                                        </p:attrNameLst>
                                      </p:cBhvr>
                                      <p:tavLst>
                                        <p:tav tm="0">
                                          <p:val>
                                            <p:strVal val="#ppt_h"/>
                                          </p:val>
                                        </p:tav>
                                        <p:tav tm="100000">
                                          <p:val>
                                            <p:strVal val="#ppt_h"/>
                                          </p:val>
                                        </p:tav>
                                      </p:tavLst>
                                    </p:anim>
                                    <p:anim calcmode="lin" valueType="num">
                                      <p:cBhvr>
                                        <p:cTn id="108" dur="500" fill="hold"/>
                                        <p:tgtEl>
                                          <p:spTgt spid="18435">
                                            <p:txEl>
                                              <p:pRg st="10" end="10"/>
                                            </p:txEl>
                                          </p:spTgt>
                                        </p:tgtEl>
                                        <p:attrNameLst>
                                          <p:attrName>ppt_x</p:attrName>
                                        </p:attrNameLst>
                                      </p:cBhvr>
                                      <p:tavLst>
                                        <p:tav tm="0">
                                          <p:val>
                                            <p:strVal val="#ppt_x-.2"/>
                                          </p:val>
                                        </p:tav>
                                        <p:tav tm="100000">
                                          <p:val>
                                            <p:strVal val="#ppt_x"/>
                                          </p:val>
                                        </p:tav>
                                      </p:tavLst>
                                    </p:anim>
                                    <p:anim calcmode="lin" valueType="num">
                                      <p:cBhvr>
                                        <p:cTn id="109" dur="500" fill="hold"/>
                                        <p:tgtEl>
                                          <p:spTgt spid="18435">
                                            <p:txEl>
                                              <p:pRg st="10" end="10"/>
                                            </p:txEl>
                                          </p:spTgt>
                                        </p:tgtEl>
                                        <p:attrNameLst>
                                          <p:attrName>ppt_y</p:attrName>
                                        </p:attrNameLst>
                                      </p:cBhvr>
                                      <p:tavLst>
                                        <p:tav tm="0">
                                          <p:val>
                                            <p:strVal val="#ppt_y"/>
                                          </p:val>
                                        </p:tav>
                                        <p:tav tm="100000">
                                          <p:val>
                                            <p:strVal val="#ppt_y"/>
                                          </p:val>
                                        </p:tav>
                                      </p:tavLst>
                                    </p:anim>
                                    <p:animEffect transition="in" filter="fade">
                                      <p:cBhvr>
                                        <p:cTn id="110" dur="500"/>
                                        <p:tgtEl>
                                          <p:spTgt spid="18435">
                                            <p:txEl>
                                              <p:pRg st="10" end="1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4" presetClass="entr" presetSubtype="0" accel="100000" fill="hold" grpId="0" nodeType="clickEffect">
                                  <p:stCondLst>
                                    <p:cond delay="0"/>
                                  </p:stCondLst>
                                  <p:childTnLst>
                                    <p:set>
                                      <p:cBhvr>
                                        <p:cTn id="114" dur="1" fill="hold">
                                          <p:stCondLst>
                                            <p:cond delay="0"/>
                                          </p:stCondLst>
                                        </p:cTn>
                                        <p:tgtEl>
                                          <p:spTgt spid="18435">
                                            <p:txEl>
                                              <p:pRg st="11" end="11"/>
                                            </p:txEl>
                                          </p:spTgt>
                                        </p:tgtEl>
                                        <p:attrNameLst>
                                          <p:attrName>style.visibility</p:attrName>
                                        </p:attrNameLst>
                                      </p:cBhvr>
                                      <p:to>
                                        <p:strVal val="visible"/>
                                      </p:to>
                                    </p:set>
                                    <p:anim calcmode="lin" valueType="num">
                                      <p:cBhvr>
                                        <p:cTn id="115" dur="500" fill="hold"/>
                                        <p:tgtEl>
                                          <p:spTgt spid="18435">
                                            <p:txEl>
                                              <p:pRg st="11" end="11"/>
                                            </p:txEl>
                                          </p:spTgt>
                                        </p:tgtEl>
                                        <p:attrNameLst>
                                          <p:attrName>ppt_w</p:attrName>
                                        </p:attrNameLst>
                                      </p:cBhvr>
                                      <p:tavLst>
                                        <p:tav tm="0">
                                          <p:val>
                                            <p:strVal val="#ppt_w*0.05"/>
                                          </p:val>
                                        </p:tav>
                                        <p:tav tm="100000">
                                          <p:val>
                                            <p:strVal val="#ppt_w"/>
                                          </p:val>
                                        </p:tav>
                                      </p:tavLst>
                                    </p:anim>
                                    <p:anim calcmode="lin" valueType="num">
                                      <p:cBhvr>
                                        <p:cTn id="116" dur="500" fill="hold"/>
                                        <p:tgtEl>
                                          <p:spTgt spid="18435">
                                            <p:txEl>
                                              <p:pRg st="11" end="11"/>
                                            </p:txEl>
                                          </p:spTgt>
                                        </p:tgtEl>
                                        <p:attrNameLst>
                                          <p:attrName>ppt_h</p:attrName>
                                        </p:attrNameLst>
                                      </p:cBhvr>
                                      <p:tavLst>
                                        <p:tav tm="0">
                                          <p:val>
                                            <p:strVal val="#ppt_h"/>
                                          </p:val>
                                        </p:tav>
                                        <p:tav tm="100000">
                                          <p:val>
                                            <p:strVal val="#ppt_h"/>
                                          </p:val>
                                        </p:tav>
                                      </p:tavLst>
                                    </p:anim>
                                    <p:anim calcmode="lin" valueType="num">
                                      <p:cBhvr>
                                        <p:cTn id="117" dur="500" fill="hold"/>
                                        <p:tgtEl>
                                          <p:spTgt spid="18435">
                                            <p:txEl>
                                              <p:pRg st="11" end="11"/>
                                            </p:txEl>
                                          </p:spTgt>
                                        </p:tgtEl>
                                        <p:attrNameLst>
                                          <p:attrName>ppt_x</p:attrName>
                                        </p:attrNameLst>
                                      </p:cBhvr>
                                      <p:tavLst>
                                        <p:tav tm="0">
                                          <p:val>
                                            <p:strVal val="#ppt_x-.2"/>
                                          </p:val>
                                        </p:tav>
                                        <p:tav tm="100000">
                                          <p:val>
                                            <p:strVal val="#ppt_x"/>
                                          </p:val>
                                        </p:tav>
                                      </p:tavLst>
                                    </p:anim>
                                    <p:anim calcmode="lin" valueType="num">
                                      <p:cBhvr>
                                        <p:cTn id="118" dur="500" fill="hold"/>
                                        <p:tgtEl>
                                          <p:spTgt spid="18435">
                                            <p:txEl>
                                              <p:pRg st="11" end="11"/>
                                            </p:txEl>
                                          </p:spTgt>
                                        </p:tgtEl>
                                        <p:attrNameLst>
                                          <p:attrName>ppt_y</p:attrName>
                                        </p:attrNameLst>
                                      </p:cBhvr>
                                      <p:tavLst>
                                        <p:tav tm="0">
                                          <p:val>
                                            <p:strVal val="#ppt_y"/>
                                          </p:val>
                                        </p:tav>
                                        <p:tav tm="100000">
                                          <p:val>
                                            <p:strVal val="#ppt_y"/>
                                          </p:val>
                                        </p:tav>
                                      </p:tavLst>
                                    </p:anim>
                                    <p:animEffect transition="in" filter="fade">
                                      <p:cBhvr>
                                        <p:cTn id="119" dur="500"/>
                                        <p:tgtEl>
                                          <p:spTgt spid="18435">
                                            <p:txEl>
                                              <p:pRg st="11" end="11"/>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5" presetClass="exit" presetSubtype="0" fill="hold" grpId="1" nodeType="clickEffect">
                                  <p:stCondLst>
                                    <p:cond delay="0"/>
                                  </p:stCondLst>
                                  <p:childTnLst>
                                    <p:anim calcmode="lin" valueType="num">
                                      <p:cBhvr>
                                        <p:cTn id="123" dur="2000" fill="hold"/>
                                        <p:tgtEl>
                                          <p:spTgt spid="18434"/>
                                        </p:tgtEl>
                                        <p:attrNameLst>
                                          <p:attrName>style.rotation</p:attrName>
                                        </p:attrNameLst>
                                      </p:cBhvr>
                                      <p:tavLst>
                                        <p:tav tm="0">
                                          <p:val>
                                            <p:fltVal val="0"/>
                                          </p:val>
                                        </p:tav>
                                        <p:tav tm="100000">
                                          <p:val>
                                            <p:fltVal val="-90"/>
                                          </p:val>
                                        </p:tav>
                                      </p:tavLst>
                                    </p:anim>
                                    <p:anim calcmode="lin" valueType="num">
                                      <p:cBhvr>
                                        <p:cTn id="124" dur="2000" fill="hold"/>
                                        <p:tgtEl>
                                          <p:spTgt spid="18434"/>
                                        </p:tgtEl>
                                        <p:attrNameLst>
                                          <p:attrName>ppt_w</p:attrName>
                                        </p:attrNameLst>
                                      </p:cBhvr>
                                      <p:tavLst>
                                        <p:tav tm="0">
                                          <p:val>
                                            <p:strVal val="ppt_w"/>
                                          </p:val>
                                        </p:tav>
                                        <p:tav tm="50000">
                                          <p:val>
                                            <p:strVal val="ppt_w-.5"/>
                                          </p:val>
                                        </p:tav>
                                        <p:tav tm="100000">
                                          <p:val>
                                            <p:strVal val="ppt_w-.5"/>
                                          </p:val>
                                        </p:tav>
                                      </p:tavLst>
                                    </p:anim>
                                    <p:anim calcmode="lin" valueType="num">
                                      <p:cBhvr>
                                        <p:cTn id="125" dur="2000" fill="hold"/>
                                        <p:tgtEl>
                                          <p:spTgt spid="18434"/>
                                        </p:tgtEl>
                                        <p:attrNameLst>
                                          <p:attrName>ppt_h</p:attrName>
                                        </p:attrNameLst>
                                      </p:cBhvr>
                                      <p:tavLst>
                                        <p:tav tm="0">
                                          <p:val>
                                            <p:strVal val="ppt_h"/>
                                          </p:val>
                                        </p:tav>
                                        <p:tav tm="100000">
                                          <p:val>
                                            <p:strVal val="ppt_h"/>
                                          </p:val>
                                        </p:tav>
                                      </p:tavLst>
                                    </p:anim>
                                    <p:anim calcmode="lin" valueType="num">
                                      <p:cBhvr>
                                        <p:cTn id="126" dur="2000" fill="hold"/>
                                        <p:tgtEl>
                                          <p:spTgt spid="18434"/>
                                        </p:tgtEl>
                                        <p:attrNameLst>
                                          <p:attrName>ppt_x</p:attrName>
                                        </p:attrNameLst>
                                      </p:cBhvr>
                                      <p:tavLst>
                                        <p:tav tm="0">
                                          <p:val>
                                            <p:strVal val="ppt_x"/>
                                          </p:val>
                                        </p:tav>
                                        <p:tav tm="100000">
                                          <p:val>
                                            <p:strVal val="ppt_x+.4"/>
                                          </p:val>
                                        </p:tav>
                                      </p:tavLst>
                                    </p:anim>
                                    <p:anim calcmode="lin" valueType="num">
                                      <p:cBhvr>
                                        <p:cTn id="127" dur="2000" fill="hold"/>
                                        <p:tgtEl>
                                          <p:spTgt spid="18434"/>
                                        </p:tgtEl>
                                        <p:attrNameLst>
                                          <p:attrName>ppt_y</p:attrName>
                                        </p:attrNameLst>
                                      </p:cBhvr>
                                      <p:tavLst>
                                        <p:tav tm="0">
                                          <p:val>
                                            <p:strVal val="ppt_y"/>
                                          </p:val>
                                        </p:tav>
                                        <p:tav tm="50000">
                                          <p:val>
                                            <p:strVal val="ppt_y+.1"/>
                                          </p:val>
                                        </p:tav>
                                        <p:tav tm="100000">
                                          <p:val>
                                            <p:strVal val="ppt_y-.2"/>
                                          </p:val>
                                        </p:tav>
                                      </p:tavLst>
                                    </p:anim>
                                    <p:set>
                                      <p:cBhvr>
                                        <p:cTn id="128" dur="1" fill="hold">
                                          <p:stCondLst>
                                            <p:cond delay="1998"/>
                                          </p:stCondLst>
                                        </p:cTn>
                                        <p:tgtEl>
                                          <p:spTgt spid="18434"/>
                                        </p:tgtEl>
                                        <p:attrNameLst>
                                          <p:attrName>style.visibility</p:attrName>
                                        </p:attrNameLst>
                                      </p:cBhvr>
                                      <p:to>
                                        <p:strVal val="hidden"/>
                                      </p:to>
                                    </p:set>
                                  </p:childTnLst>
                                </p:cTn>
                              </p:par>
                              <p:par>
                                <p:cTn id="129" presetID="22" presetClass="exit" presetSubtype="8" fill="hold" grpId="1" nodeType="withEffect">
                                  <p:stCondLst>
                                    <p:cond delay="0"/>
                                  </p:stCondLst>
                                  <p:childTnLst>
                                    <p:animEffect transition="out" filter="wipe(left)">
                                      <p:cBhvr>
                                        <p:cTn id="130" dur="500"/>
                                        <p:tgtEl>
                                          <p:spTgt spid="18435">
                                            <p:txEl>
                                              <p:pRg st="0" end="0"/>
                                            </p:txEl>
                                          </p:spTgt>
                                        </p:tgtEl>
                                      </p:cBhvr>
                                    </p:animEffect>
                                    <p:set>
                                      <p:cBhvr>
                                        <p:cTn id="131" dur="1" fill="hold">
                                          <p:stCondLst>
                                            <p:cond delay="499"/>
                                          </p:stCondLst>
                                        </p:cTn>
                                        <p:tgtEl>
                                          <p:spTgt spid="18435">
                                            <p:txEl>
                                              <p:pRg st="0" end="0"/>
                                            </p:txEl>
                                          </p:spTgt>
                                        </p:tgtEl>
                                        <p:attrNameLst>
                                          <p:attrName>style.visibility</p:attrName>
                                        </p:attrNameLst>
                                      </p:cBhvr>
                                      <p:to>
                                        <p:strVal val="hidden"/>
                                      </p:to>
                                    </p:set>
                                  </p:childTnLst>
                                </p:cTn>
                              </p:par>
                              <p:par>
                                <p:cTn id="132" presetID="22" presetClass="exit" presetSubtype="8" fill="hold" grpId="1" nodeType="withEffect">
                                  <p:stCondLst>
                                    <p:cond delay="0"/>
                                  </p:stCondLst>
                                  <p:childTnLst>
                                    <p:animEffect transition="out" filter="wipe(left)">
                                      <p:cBhvr>
                                        <p:cTn id="133" dur="500"/>
                                        <p:tgtEl>
                                          <p:spTgt spid="18435">
                                            <p:txEl>
                                              <p:pRg st="1" end="1"/>
                                            </p:txEl>
                                          </p:spTgt>
                                        </p:tgtEl>
                                      </p:cBhvr>
                                    </p:animEffect>
                                    <p:set>
                                      <p:cBhvr>
                                        <p:cTn id="134" dur="1" fill="hold">
                                          <p:stCondLst>
                                            <p:cond delay="499"/>
                                          </p:stCondLst>
                                        </p:cTn>
                                        <p:tgtEl>
                                          <p:spTgt spid="18435">
                                            <p:txEl>
                                              <p:pRg st="1" end="1"/>
                                            </p:txEl>
                                          </p:spTgt>
                                        </p:tgtEl>
                                        <p:attrNameLst>
                                          <p:attrName>style.visibility</p:attrName>
                                        </p:attrNameLst>
                                      </p:cBhvr>
                                      <p:to>
                                        <p:strVal val="hidden"/>
                                      </p:to>
                                    </p:set>
                                  </p:childTnLst>
                                </p:cTn>
                              </p:par>
                              <p:par>
                                <p:cTn id="135" presetID="22" presetClass="exit" presetSubtype="8" fill="hold" grpId="1" nodeType="withEffect">
                                  <p:stCondLst>
                                    <p:cond delay="0"/>
                                  </p:stCondLst>
                                  <p:childTnLst>
                                    <p:animEffect transition="out" filter="wipe(left)">
                                      <p:cBhvr>
                                        <p:cTn id="136" dur="500"/>
                                        <p:tgtEl>
                                          <p:spTgt spid="18435">
                                            <p:txEl>
                                              <p:pRg st="2" end="2"/>
                                            </p:txEl>
                                          </p:spTgt>
                                        </p:tgtEl>
                                      </p:cBhvr>
                                    </p:animEffect>
                                    <p:set>
                                      <p:cBhvr>
                                        <p:cTn id="137" dur="1" fill="hold">
                                          <p:stCondLst>
                                            <p:cond delay="499"/>
                                          </p:stCondLst>
                                        </p:cTn>
                                        <p:tgtEl>
                                          <p:spTgt spid="18435">
                                            <p:txEl>
                                              <p:pRg st="2" end="2"/>
                                            </p:txEl>
                                          </p:spTgt>
                                        </p:tgtEl>
                                        <p:attrNameLst>
                                          <p:attrName>style.visibility</p:attrName>
                                        </p:attrNameLst>
                                      </p:cBhvr>
                                      <p:to>
                                        <p:strVal val="hidden"/>
                                      </p:to>
                                    </p:set>
                                  </p:childTnLst>
                                </p:cTn>
                              </p:par>
                              <p:par>
                                <p:cTn id="138" presetID="22" presetClass="exit" presetSubtype="8" fill="hold" grpId="1" nodeType="withEffect">
                                  <p:stCondLst>
                                    <p:cond delay="0"/>
                                  </p:stCondLst>
                                  <p:childTnLst>
                                    <p:animEffect transition="out" filter="wipe(left)">
                                      <p:cBhvr>
                                        <p:cTn id="139" dur="500"/>
                                        <p:tgtEl>
                                          <p:spTgt spid="18435">
                                            <p:txEl>
                                              <p:pRg st="3" end="3"/>
                                            </p:txEl>
                                          </p:spTgt>
                                        </p:tgtEl>
                                      </p:cBhvr>
                                    </p:animEffect>
                                    <p:set>
                                      <p:cBhvr>
                                        <p:cTn id="140" dur="1" fill="hold">
                                          <p:stCondLst>
                                            <p:cond delay="499"/>
                                          </p:stCondLst>
                                        </p:cTn>
                                        <p:tgtEl>
                                          <p:spTgt spid="18435">
                                            <p:txEl>
                                              <p:pRg st="3" end="3"/>
                                            </p:txEl>
                                          </p:spTgt>
                                        </p:tgtEl>
                                        <p:attrNameLst>
                                          <p:attrName>style.visibility</p:attrName>
                                        </p:attrNameLst>
                                      </p:cBhvr>
                                      <p:to>
                                        <p:strVal val="hidden"/>
                                      </p:to>
                                    </p:set>
                                  </p:childTnLst>
                                </p:cTn>
                              </p:par>
                              <p:par>
                                <p:cTn id="141" presetID="22" presetClass="exit" presetSubtype="8" fill="hold" grpId="1" nodeType="withEffect">
                                  <p:stCondLst>
                                    <p:cond delay="0"/>
                                  </p:stCondLst>
                                  <p:childTnLst>
                                    <p:animEffect transition="out" filter="wipe(left)">
                                      <p:cBhvr>
                                        <p:cTn id="142" dur="500"/>
                                        <p:tgtEl>
                                          <p:spTgt spid="18435">
                                            <p:txEl>
                                              <p:pRg st="4" end="4"/>
                                            </p:txEl>
                                          </p:spTgt>
                                        </p:tgtEl>
                                      </p:cBhvr>
                                    </p:animEffect>
                                    <p:set>
                                      <p:cBhvr>
                                        <p:cTn id="143" dur="1" fill="hold">
                                          <p:stCondLst>
                                            <p:cond delay="499"/>
                                          </p:stCondLst>
                                        </p:cTn>
                                        <p:tgtEl>
                                          <p:spTgt spid="18435">
                                            <p:txEl>
                                              <p:pRg st="4" end="4"/>
                                            </p:txEl>
                                          </p:spTgt>
                                        </p:tgtEl>
                                        <p:attrNameLst>
                                          <p:attrName>style.visibility</p:attrName>
                                        </p:attrNameLst>
                                      </p:cBhvr>
                                      <p:to>
                                        <p:strVal val="hidden"/>
                                      </p:to>
                                    </p:set>
                                  </p:childTnLst>
                                </p:cTn>
                              </p:par>
                              <p:par>
                                <p:cTn id="144" presetID="22" presetClass="exit" presetSubtype="8" fill="hold" grpId="1" nodeType="withEffect">
                                  <p:stCondLst>
                                    <p:cond delay="0"/>
                                  </p:stCondLst>
                                  <p:childTnLst>
                                    <p:animEffect transition="out" filter="wipe(left)">
                                      <p:cBhvr>
                                        <p:cTn id="145" dur="500"/>
                                        <p:tgtEl>
                                          <p:spTgt spid="18435">
                                            <p:txEl>
                                              <p:pRg st="5" end="5"/>
                                            </p:txEl>
                                          </p:spTgt>
                                        </p:tgtEl>
                                      </p:cBhvr>
                                    </p:animEffect>
                                    <p:set>
                                      <p:cBhvr>
                                        <p:cTn id="146" dur="1" fill="hold">
                                          <p:stCondLst>
                                            <p:cond delay="499"/>
                                          </p:stCondLst>
                                        </p:cTn>
                                        <p:tgtEl>
                                          <p:spTgt spid="18435">
                                            <p:txEl>
                                              <p:pRg st="5" end="5"/>
                                            </p:txEl>
                                          </p:spTgt>
                                        </p:tgtEl>
                                        <p:attrNameLst>
                                          <p:attrName>style.visibility</p:attrName>
                                        </p:attrNameLst>
                                      </p:cBhvr>
                                      <p:to>
                                        <p:strVal val="hidden"/>
                                      </p:to>
                                    </p:set>
                                  </p:childTnLst>
                                </p:cTn>
                              </p:par>
                              <p:par>
                                <p:cTn id="147" presetID="22" presetClass="exit" presetSubtype="8" fill="hold" grpId="1" nodeType="withEffect">
                                  <p:stCondLst>
                                    <p:cond delay="0"/>
                                  </p:stCondLst>
                                  <p:childTnLst>
                                    <p:animEffect transition="out" filter="wipe(left)">
                                      <p:cBhvr>
                                        <p:cTn id="148" dur="500"/>
                                        <p:tgtEl>
                                          <p:spTgt spid="18435">
                                            <p:txEl>
                                              <p:pRg st="6" end="6"/>
                                            </p:txEl>
                                          </p:spTgt>
                                        </p:tgtEl>
                                      </p:cBhvr>
                                    </p:animEffect>
                                    <p:set>
                                      <p:cBhvr>
                                        <p:cTn id="149" dur="1" fill="hold">
                                          <p:stCondLst>
                                            <p:cond delay="499"/>
                                          </p:stCondLst>
                                        </p:cTn>
                                        <p:tgtEl>
                                          <p:spTgt spid="18435">
                                            <p:txEl>
                                              <p:pRg st="6" end="6"/>
                                            </p:txEl>
                                          </p:spTgt>
                                        </p:tgtEl>
                                        <p:attrNameLst>
                                          <p:attrName>style.visibility</p:attrName>
                                        </p:attrNameLst>
                                      </p:cBhvr>
                                      <p:to>
                                        <p:strVal val="hidden"/>
                                      </p:to>
                                    </p:set>
                                  </p:childTnLst>
                                </p:cTn>
                              </p:par>
                              <p:par>
                                <p:cTn id="150" presetID="22" presetClass="exit" presetSubtype="8" fill="hold" grpId="1" nodeType="withEffect">
                                  <p:stCondLst>
                                    <p:cond delay="0"/>
                                  </p:stCondLst>
                                  <p:childTnLst>
                                    <p:animEffect transition="out" filter="wipe(left)">
                                      <p:cBhvr>
                                        <p:cTn id="151" dur="500"/>
                                        <p:tgtEl>
                                          <p:spTgt spid="18435">
                                            <p:txEl>
                                              <p:pRg st="7" end="7"/>
                                            </p:txEl>
                                          </p:spTgt>
                                        </p:tgtEl>
                                      </p:cBhvr>
                                    </p:animEffect>
                                    <p:set>
                                      <p:cBhvr>
                                        <p:cTn id="152" dur="1" fill="hold">
                                          <p:stCondLst>
                                            <p:cond delay="499"/>
                                          </p:stCondLst>
                                        </p:cTn>
                                        <p:tgtEl>
                                          <p:spTgt spid="18435">
                                            <p:txEl>
                                              <p:pRg st="7" end="7"/>
                                            </p:txEl>
                                          </p:spTgt>
                                        </p:tgtEl>
                                        <p:attrNameLst>
                                          <p:attrName>style.visibility</p:attrName>
                                        </p:attrNameLst>
                                      </p:cBhvr>
                                      <p:to>
                                        <p:strVal val="hidden"/>
                                      </p:to>
                                    </p:set>
                                  </p:childTnLst>
                                </p:cTn>
                              </p:par>
                              <p:par>
                                <p:cTn id="153" presetID="22" presetClass="exit" presetSubtype="8" fill="hold" grpId="1" nodeType="withEffect">
                                  <p:stCondLst>
                                    <p:cond delay="0"/>
                                  </p:stCondLst>
                                  <p:childTnLst>
                                    <p:animEffect transition="out" filter="wipe(left)">
                                      <p:cBhvr>
                                        <p:cTn id="154" dur="500"/>
                                        <p:tgtEl>
                                          <p:spTgt spid="18435">
                                            <p:txEl>
                                              <p:pRg st="8" end="8"/>
                                            </p:txEl>
                                          </p:spTgt>
                                        </p:tgtEl>
                                      </p:cBhvr>
                                    </p:animEffect>
                                    <p:set>
                                      <p:cBhvr>
                                        <p:cTn id="155" dur="1" fill="hold">
                                          <p:stCondLst>
                                            <p:cond delay="499"/>
                                          </p:stCondLst>
                                        </p:cTn>
                                        <p:tgtEl>
                                          <p:spTgt spid="18435">
                                            <p:txEl>
                                              <p:pRg st="8" end="8"/>
                                            </p:txEl>
                                          </p:spTgt>
                                        </p:tgtEl>
                                        <p:attrNameLst>
                                          <p:attrName>style.visibility</p:attrName>
                                        </p:attrNameLst>
                                      </p:cBhvr>
                                      <p:to>
                                        <p:strVal val="hidden"/>
                                      </p:to>
                                    </p:set>
                                  </p:childTnLst>
                                </p:cTn>
                              </p:par>
                              <p:par>
                                <p:cTn id="156" presetID="22" presetClass="exit" presetSubtype="8" fill="hold" grpId="1" nodeType="withEffect">
                                  <p:stCondLst>
                                    <p:cond delay="0"/>
                                  </p:stCondLst>
                                  <p:childTnLst>
                                    <p:animEffect transition="out" filter="wipe(left)">
                                      <p:cBhvr>
                                        <p:cTn id="157" dur="500"/>
                                        <p:tgtEl>
                                          <p:spTgt spid="18435">
                                            <p:txEl>
                                              <p:pRg st="9" end="9"/>
                                            </p:txEl>
                                          </p:spTgt>
                                        </p:tgtEl>
                                      </p:cBhvr>
                                    </p:animEffect>
                                    <p:set>
                                      <p:cBhvr>
                                        <p:cTn id="158" dur="1" fill="hold">
                                          <p:stCondLst>
                                            <p:cond delay="499"/>
                                          </p:stCondLst>
                                        </p:cTn>
                                        <p:tgtEl>
                                          <p:spTgt spid="18435">
                                            <p:txEl>
                                              <p:pRg st="9" end="9"/>
                                            </p:txEl>
                                          </p:spTgt>
                                        </p:tgtEl>
                                        <p:attrNameLst>
                                          <p:attrName>style.visibility</p:attrName>
                                        </p:attrNameLst>
                                      </p:cBhvr>
                                      <p:to>
                                        <p:strVal val="hidden"/>
                                      </p:to>
                                    </p:set>
                                  </p:childTnLst>
                                </p:cTn>
                              </p:par>
                              <p:par>
                                <p:cTn id="159" presetID="22" presetClass="exit" presetSubtype="8" fill="hold" grpId="1" nodeType="withEffect">
                                  <p:stCondLst>
                                    <p:cond delay="0"/>
                                  </p:stCondLst>
                                  <p:childTnLst>
                                    <p:animEffect transition="out" filter="wipe(left)">
                                      <p:cBhvr>
                                        <p:cTn id="160" dur="500"/>
                                        <p:tgtEl>
                                          <p:spTgt spid="18435">
                                            <p:txEl>
                                              <p:pRg st="10" end="10"/>
                                            </p:txEl>
                                          </p:spTgt>
                                        </p:tgtEl>
                                      </p:cBhvr>
                                    </p:animEffect>
                                    <p:set>
                                      <p:cBhvr>
                                        <p:cTn id="161" dur="1" fill="hold">
                                          <p:stCondLst>
                                            <p:cond delay="499"/>
                                          </p:stCondLst>
                                        </p:cTn>
                                        <p:tgtEl>
                                          <p:spTgt spid="18435">
                                            <p:txEl>
                                              <p:pRg st="10" end="10"/>
                                            </p:txEl>
                                          </p:spTgt>
                                        </p:tgtEl>
                                        <p:attrNameLst>
                                          <p:attrName>style.visibility</p:attrName>
                                        </p:attrNameLst>
                                      </p:cBhvr>
                                      <p:to>
                                        <p:strVal val="hidden"/>
                                      </p:to>
                                    </p:set>
                                  </p:childTnLst>
                                </p:cTn>
                              </p:par>
                              <p:par>
                                <p:cTn id="162" presetID="22" presetClass="exit" presetSubtype="8" fill="hold" grpId="1" nodeType="withEffect">
                                  <p:stCondLst>
                                    <p:cond delay="0"/>
                                  </p:stCondLst>
                                  <p:childTnLst>
                                    <p:animEffect transition="out" filter="wipe(left)">
                                      <p:cBhvr>
                                        <p:cTn id="163" dur="500"/>
                                        <p:tgtEl>
                                          <p:spTgt spid="18435">
                                            <p:txEl>
                                              <p:pRg st="11" end="11"/>
                                            </p:txEl>
                                          </p:spTgt>
                                        </p:tgtEl>
                                      </p:cBhvr>
                                    </p:animEffect>
                                    <p:set>
                                      <p:cBhvr>
                                        <p:cTn id="164" dur="1" fill="hold">
                                          <p:stCondLst>
                                            <p:cond delay="499"/>
                                          </p:stCondLst>
                                        </p:cTn>
                                        <p:tgtEl>
                                          <p:spTgt spid="18435">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18435" grpId="0" build="p"/>
      <p:bldP spid="18435" grpI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6864" y="216701"/>
            <a:ext cx="8363272" cy="1574304"/>
          </a:xfrm>
        </p:spPr>
        <p:txBody>
          <a:bodyPr>
            <a:noAutofit/>
          </a:bodyPr>
          <a:lstStyle/>
          <a:p>
            <a:pPr indent="457200" algn="just"/>
            <a:r>
              <a:rPr lang="ru-RU" sz="3200" dirty="0">
                <a:solidFill>
                  <a:schemeClr val="tx1"/>
                </a:solidFill>
                <a:latin typeface="Monotype Corsiva" panose="03010101010201010101" pitchFamily="66" charset="0"/>
              </a:rPr>
              <a:t>Точкою </a:t>
            </a:r>
            <a:r>
              <a:rPr lang="ru-RU" sz="3200" dirty="0" err="1">
                <a:solidFill>
                  <a:schemeClr val="tx1"/>
                </a:solidFill>
                <a:latin typeface="Monotype Corsiva" panose="03010101010201010101" pitchFamily="66" charset="0"/>
              </a:rPr>
              <a:t>відліку</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свого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кінематографічного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життя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він</a:t>
            </a:r>
            <a:r>
              <a:rPr lang="ru-RU" sz="3200" dirty="0">
                <a:solidFill>
                  <a:schemeClr val="tx1"/>
                </a:solidFill>
                <a:latin typeface="Monotype Corsiva" panose="03010101010201010101" pitchFamily="66" charset="0"/>
              </a:rPr>
              <a:t> справедливо </a:t>
            </a:r>
            <a:r>
              <a:rPr lang="ru-RU" sz="3200" dirty="0" err="1">
                <a:solidFill>
                  <a:schemeClr val="tx1"/>
                </a:solidFill>
                <a:latin typeface="Monotype Corsiva" panose="03010101010201010101" pitchFamily="66" charset="0"/>
              </a:rPr>
              <a:t>розпочинав</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зі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стрічки</a:t>
            </a:r>
            <a:r>
              <a:rPr lang="ru-RU" sz="3200" dirty="0">
                <a:solidFill>
                  <a:schemeClr val="tx1"/>
                </a:solidFill>
                <a:latin typeface="Monotype Corsiva" panose="03010101010201010101" pitchFamily="66" charset="0"/>
              </a:rPr>
              <a:t> «Сумка </a:t>
            </a:r>
            <a:r>
              <a:rPr lang="ru-RU" sz="3200" dirty="0" err="1">
                <a:solidFill>
                  <a:schemeClr val="tx1"/>
                </a:solidFill>
                <a:latin typeface="Monotype Corsiva" panose="03010101010201010101" pitchFamily="66" charset="0"/>
              </a:rPr>
              <a:t>дипкур’єра</a:t>
            </a:r>
            <a:r>
              <a:rPr lang="ru-RU" sz="3200" dirty="0">
                <a:solidFill>
                  <a:schemeClr val="tx1"/>
                </a:solidFill>
                <a:latin typeface="Monotype Corsiva" panose="03010101010201010101" pitchFamily="66" charset="0"/>
              </a:rPr>
              <a:t>», в </a:t>
            </a:r>
            <a:r>
              <a:rPr lang="ru-RU" sz="3200" dirty="0" err="1">
                <a:solidFill>
                  <a:schemeClr val="tx1"/>
                </a:solidFill>
                <a:latin typeface="Monotype Corsiva" panose="03010101010201010101" pitchFamily="66" charset="0"/>
              </a:rPr>
              <a:t>якій</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окрім</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всього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ще</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знявся</a:t>
            </a:r>
            <a:r>
              <a:rPr lang="ru-RU" sz="3200" dirty="0">
                <a:solidFill>
                  <a:schemeClr val="tx1"/>
                </a:solidFill>
                <a:latin typeface="Monotype Corsiva" panose="03010101010201010101" pitchFamily="66" charset="0"/>
              </a:rPr>
              <a:t> і в </a:t>
            </a:r>
            <a:r>
              <a:rPr lang="ru-RU" sz="3200" dirty="0" err="1">
                <a:solidFill>
                  <a:schemeClr val="tx1"/>
                </a:solidFill>
                <a:latin typeface="Monotype Corsiva" panose="03010101010201010101" pitchFamily="66" charset="0"/>
              </a:rPr>
              <a:t>ролі</a:t>
            </a:r>
            <a:r>
              <a:rPr lang="ru-RU" sz="3200" dirty="0">
                <a:solidFill>
                  <a:schemeClr val="tx1"/>
                </a:solidFill>
                <a:latin typeface="Monotype Corsiva" panose="03010101010201010101" pitchFamily="66" charset="0"/>
              </a:rPr>
              <a:t> кочегара.</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21" y="2348880"/>
            <a:ext cx="2725069" cy="223914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054" y="4293096"/>
            <a:ext cx="5580892" cy="228309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928" y="2204865"/>
            <a:ext cx="4514850" cy="3362325"/>
          </a:xfrm>
          <a:prstGeom prst="rect">
            <a:avLst/>
          </a:prstGeom>
        </p:spPr>
      </p:pic>
    </p:spTree>
    <p:extLst>
      <p:ext uri="{BB962C8B-B14F-4D97-AF65-F5344CB8AC3E}">
        <p14:creationId xmlns:p14="http://schemas.microsoft.com/office/powerpoint/2010/main" val="11468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60" y="373281"/>
            <a:ext cx="9688031" cy="2438400"/>
          </a:xfrm>
        </p:spPr>
        <p:txBody>
          <a:bodyPr>
            <a:noAutofit/>
          </a:bodyPr>
          <a:lstStyle/>
          <a:p>
            <a:pPr indent="457200" algn="just"/>
            <a:r>
              <a:rPr lang="ru-RU" sz="3200" dirty="0" err="1">
                <a:solidFill>
                  <a:schemeClr val="tx1"/>
                </a:solidFill>
                <a:latin typeface="Monotype Corsiva" panose="03010101010201010101" pitchFamily="66" charset="0"/>
              </a:rPr>
              <a:t>Мрією</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О.Довженка</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було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національне</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кіно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наближення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його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естетики</a:t>
            </a:r>
            <a:r>
              <a:rPr lang="ru-RU" sz="3200" dirty="0">
                <a:solidFill>
                  <a:schemeClr val="tx1"/>
                </a:solidFill>
                <a:latin typeface="Monotype Corsiva" panose="03010101010201010101" pitchFamily="66" charset="0"/>
              </a:rPr>
              <a:t> до народного </a:t>
            </a:r>
            <a:r>
              <a:rPr lang="ru-RU" sz="3200" dirty="0" err="1">
                <a:solidFill>
                  <a:schemeClr val="tx1"/>
                </a:solidFill>
                <a:latin typeface="Monotype Corsiva" panose="03010101010201010101" pitchFamily="66" charset="0"/>
              </a:rPr>
              <a:t>мистецтва</a:t>
            </a:r>
            <a:r>
              <a:rPr lang="ru-RU" sz="3200" dirty="0">
                <a:solidFill>
                  <a:schemeClr val="tx1"/>
                </a:solidFill>
                <a:latin typeface="Monotype Corsiva" panose="03010101010201010101" pitchFamily="66" charset="0"/>
              </a:rPr>
              <a:t>. У 1928 </a:t>
            </a:r>
            <a:r>
              <a:rPr lang="ru-RU" sz="3200" dirty="0" err="1">
                <a:solidFill>
                  <a:schemeClr val="tx1"/>
                </a:solidFill>
                <a:latin typeface="Monotype Corsiva" panose="03010101010201010101" pitchFamily="66" charset="0"/>
              </a:rPr>
              <a:t>році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він</a:t>
            </a:r>
            <a:r>
              <a:rPr lang="ru-RU" sz="3200" dirty="0">
                <a:solidFill>
                  <a:schemeClr val="tx1"/>
                </a:solidFill>
                <a:latin typeface="Monotype Corsiva" panose="03010101010201010101" pitchFamily="66" charset="0"/>
              </a:rPr>
              <a:t> за сто </a:t>
            </a:r>
            <a:r>
              <a:rPr lang="ru-RU" sz="3200" dirty="0" err="1">
                <a:solidFill>
                  <a:schemeClr val="tx1"/>
                </a:solidFill>
                <a:latin typeface="Monotype Corsiva" panose="03010101010201010101" pitchFamily="66" charset="0"/>
              </a:rPr>
              <a:t>днів</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знімає</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фільм</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Звенигора</a:t>
            </a:r>
            <a:r>
              <a:rPr lang="ru-RU" sz="3200" dirty="0">
                <a:solidFill>
                  <a:schemeClr val="tx1"/>
                </a:solidFill>
                <a:latin typeface="Monotype Corsiva" panose="03010101010201010101" pitchFamily="66" charset="0"/>
              </a:rPr>
              <a:t>» — </a:t>
            </a:r>
            <a:r>
              <a:rPr lang="ru-RU" sz="3200" dirty="0" err="1">
                <a:solidFill>
                  <a:schemeClr val="tx1"/>
                </a:solidFill>
                <a:latin typeface="Monotype Corsiva" panose="03010101010201010101" pitchFamily="66" charset="0"/>
              </a:rPr>
              <a:t>історію</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українського</a:t>
            </a:r>
            <a:r>
              <a:rPr lang="ru-RU" sz="3200" dirty="0">
                <a:solidFill>
                  <a:schemeClr val="tx1"/>
                </a:solidFill>
                <a:latin typeface="Monotype Corsiva" panose="03010101010201010101" pitchFamily="66" charset="0"/>
              </a:rPr>
              <a:t> народу </a:t>
            </a:r>
            <a:r>
              <a:rPr lang="ru-RU" sz="3200" dirty="0" err="1">
                <a:solidFill>
                  <a:schemeClr val="tx1"/>
                </a:solidFill>
                <a:latin typeface="Monotype Corsiva" panose="03010101010201010101" pitchFamily="66" charset="0"/>
              </a:rPr>
              <a:t>від</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сивої</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давнини</a:t>
            </a:r>
            <a:r>
              <a:rPr lang="ru-RU" sz="3200" dirty="0">
                <a:solidFill>
                  <a:schemeClr val="tx1"/>
                </a:solidFill>
                <a:latin typeface="Monotype Corsiva" panose="03010101010201010101" pitchFamily="66" charset="0"/>
              </a:rPr>
              <a:t> до </a:t>
            </a:r>
            <a:r>
              <a:rPr lang="ru-RU" sz="3200" dirty="0" err="1">
                <a:solidFill>
                  <a:schemeClr val="tx1"/>
                </a:solidFill>
                <a:latin typeface="Monotype Corsiva" panose="03010101010201010101" pitchFamily="66" charset="0"/>
              </a:rPr>
              <a:t>сучасності</a:t>
            </a:r>
            <a:r>
              <a:rPr lang="ru-RU" sz="3200" dirty="0">
                <a:solidFill>
                  <a:schemeClr val="tx1"/>
                </a:solidFill>
                <a:latin typeface="Monotype Corsiva" panose="03010101010201010101" pitchFamily="66" charset="0"/>
              </a:rPr>
              <a:t>. «Картину я не </a:t>
            </a:r>
            <a:r>
              <a:rPr lang="ru-RU" sz="3200" dirty="0" err="1">
                <a:solidFill>
                  <a:schemeClr val="tx1"/>
                </a:solidFill>
                <a:latin typeface="Monotype Corsiva" panose="03010101010201010101" pitchFamily="66" charset="0"/>
              </a:rPr>
              <a:t>зробив</a:t>
            </a:r>
            <a:r>
              <a:rPr lang="ru-RU" sz="3200" dirty="0">
                <a:solidFill>
                  <a:schemeClr val="tx1"/>
                </a:solidFill>
                <a:latin typeface="Monotype Corsiva" panose="03010101010201010101" pitchFamily="66" charset="0"/>
              </a:rPr>
              <a:t>, а </a:t>
            </a:r>
            <a:r>
              <a:rPr lang="ru-RU" sz="3200" dirty="0" err="1">
                <a:solidFill>
                  <a:schemeClr val="tx1"/>
                </a:solidFill>
                <a:latin typeface="Monotype Corsiva" panose="03010101010201010101" pitchFamily="66" charset="0"/>
              </a:rPr>
              <a:t>проспівав</a:t>
            </a:r>
            <a:r>
              <a:rPr lang="ru-RU" sz="3200" dirty="0">
                <a:solidFill>
                  <a:schemeClr val="tx1"/>
                </a:solidFill>
                <a:latin typeface="Monotype Corsiva" panose="03010101010201010101" pitchFamily="66" charset="0"/>
              </a:rPr>
              <a:t>, як птах», — казав </a:t>
            </a:r>
            <a:r>
              <a:rPr lang="ru-RU" sz="3200" dirty="0" err="1">
                <a:solidFill>
                  <a:schemeClr val="tx1"/>
                </a:solidFill>
                <a:latin typeface="Monotype Corsiva" panose="03010101010201010101" pitchFamily="66" charset="0"/>
              </a:rPr>
              <a:t>митець</a:t>
            </a:r>
            <a:r>
              <a:rPr lang="ru-RU" sz="3200" dirty="0">
                <a:solidFill>
                  <a:schemeClr val="tx1"/>
                </a:solidFill>
                <a:latin typeface="Monotype Corsiva" panose="03010101010201010101" pitchFamily="66" charset="0"/>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60" y="3013558"/>
            <a:ext cx="3590646" cy="208489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106" y="3682461"/>
            <a:ext cx="3854319" cy="298906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425" y="2472535"/>
            <a:ext cx="3775968" cy="2831976"/>
          </a:xfrm>
          <a:prstGeom prst="rect">
            <a:avLst/>
          </a:prstGeom>
        </p:spPr>
      </p:pic>
    </p:spTree>
    <p:extLst>
      <p:ext uri="{BB962C8B-B14F-4D97-AF65-F5344CB8AC3E}">
        <p14:creationId xmlns:p14="http://schemas.microsoft.com/office/powerpoint/2010/main" val="12560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62119">
            <a:off x="9083859" y="1495948"/>
            <a:ext cx="3169794" cy="2359735"/>
          </a:xfrm>
          <a:prstGeom prst="rect">
            <a:avLst/>
          </a:prstGeom>
        </p:spPr>
      </p:pic>
      <p:sp>
        <p:nvSpPr>
          <p:cNvPr id="2" name="Заголовок 1"/>
          <p:cNvSpPr>
            <a:spLocks noGrp="1"/>
          </p:cNvSpPr>
          <p:nvPr>
            <p:ph type="title"/>
          </p:nvPr>
        </p:nvSpPr>
        <p:spPr>
          <a:xfrm>
            <a:off x="383975" y="156244"/>
            <a:ext cx="10005121" cy="914400"/>
          </a:xfrm>
        </p:spPr>
        <p:txBody>
          <a:bodyPr>
            <a:noAutofit/>
          </a:bodyPr>
          <a:lstStyle/>
          <a:p>
            <a:pPr indent="457200" algn="just"/>
            <a:r>
              <a:rPr lang="ru-RU" sz="3200" dirty="0">
                <a:solidFill>
                  <a:schemeClr val="tx1"/>
                </a:solidFill>
                <a:latin typeface="Monotype Corsiva" panose="03010101010201010101" pitchFamily="66" charset="0"/>
              </a:rPr>
              <a:t>На початку 1933 року </a:t>
            </a:r>
            <a:r>
              <a:rPr lang="ru-RU" sz="3200" dirty="0" err="1">
                <a:solidFill>
                  <a:schemeClr val="tx1"/>
                </a:solidFill>
                <a:latin typeface="Monotype Corsiva" panose="03010101010201010101" pitchFamily="66" charset="0"/>
              </a:rPr>
              <a:t>залишає</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Київську</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кінофабрику</a:t>
            </a:r>
            <a:r>
              <a:rPr lang="ru-RU" sz="3200" dirty="0">
                <a:solidFill>
                  <a:schemeClr val="tx1"/>
                </a:solidFill>
                <a:latin typeface="Monotype Corsiva" panose="03010101010201010101" pitchFamily="66" charset="0"/>
              </a:rPr>
              <a:t> і </a:t>
            </a:r>
            <a:r>
              <a:rPr lang="ru-RU" sz="3200" dirty="0" err="1">
                <a:solidFill>
                  <a:schemeClr val="tx1"/>
                </a:solidFill>
                <a:latin typeface="Monotype Corsiva" panose="03010101010201010101" pitchFamily="66" charset="0"/>
              </a:rPr>
              <a:t>переїздить</a:t>
            </a:r>
            <a:r>
              <a:rPr lang="ru-RU" sz="3200" dirty="0">
                <a:solidFill>
                  <a:schemeClr val="tx1"/>
                </a:solidFill>
                <a:latin typeface="Monotype Corsiva" panose="03010101010201010101" pitchFamily="66" charset="0"/>
              </a:rPr>
              <a:t> до </a:t>
            </a:r>
            <a:r>
              <a:rPr lang="ru-RU" sz="3200" dirty="0" err="1">
                <a:solidFill>
                  <a:schemeClr val="tx1"/>
                </a:solidFill>
                <a:latin typeface="Monotype Corsiva" panose="03010101010201010101" pitchFamily="66" charset="0"/>
              </a:rPr>
              <a:t>Москви</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Згодом</a:t>
            </a:r>
            <a:r>
              <a:rPr lang="ru-RU" sz="3200" dirty="0">
                <a:solidFill>
                  <a:schemeClr val="tx1"/>
                </a:solidFill>
                <a:latin typeface="Monotype Corsiva" panose="03010101010201010101" pitchFamily="66" charset="0"/>
              </a:rPr>
              <a:t> разом з дружиною </a:t>
            </a:r>
            <a:r>
              <a:rPr lang="ru-RU" sz="3200" dirty="0" err="1">
                <a:solidFill>
                  <a:schemeClr val="tx1"/>
                </a:solidFill>
                <a:latin typeface="Monotype Corsiva" panose="03010101010201010101" pitchFamily="66" charset="0"/>
              </a:rPr>
              <a:t>Ю.Солнцевою</a:t>
            </a:r>
            <a:r>
              <a:rPr lang="ru-RU" sz="3200" dirty="0">
                <a:solidFill>
                  <a:schemeClr val="tx1"/>
                </a:solidFill>
                <a:latin typeface="Monotype Corsiva" panose="03010101010201010101" pitchFamily="66" charset="0"/>
              </a:rPr>
              <a:t> та </a:t>
            </a:r>
            <a:r>
              <a:rPr lang="ru-RU" sz="3200" dirty="0" err="1">
                <a:solidFill>
                  <a:schemeClr val="tx1"/>
                </a:solidFill>
                <a:latin typeface="Monotype Corsiva" panose="03010101010201010101" pitchFamily="66" charset="0"/>
              </a:rPr>
              <a:t>письменником</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О.Фадєєвим</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вирушає</a:t>
            </a:r>
            <a:r>
              <a:rPr lang="ru-RU" sz="3200" dirty="0">
                <a:solidFill>
                  <a:schemeClr val="tx1"/>
                </a:solidFill>
                <a:latin typeface="Monotype Corsiva" panose="03010101010201010101" pitchFamily="66" charset="0"/>
              </a:rPr>
              <a:t> на Далекий </a:t>
            </a:r>
            <a:r>
              <a:rPr lang="ru-RU" sz="3200" dirty="0" err="1">
                <a:solidFill>
                  <a:schemeClr val="tx1"/>
                </a:solidFill>
                <a:latin typeface="Monotype Corsiva" panose="03010101010201010101" pitchFamily="66" charset="0"/>
              </a:rPr>
              <a:t>Схід</a:t>
            </a:r>
            <a:r>
              <a:rPr lang="ru-RU" sz="3200" dirty="0">
                <a:solidFill>
                  <a:schemeClr val="tx1"/>
                </a:solidFill>
                <a:latin typeface="Monotype Corsiva" panose="03010101010201010101" pitchFamily="66" charset="0"/>
              </a:rPr>
              <a:t>. Мета </a:t>
            </a:r>
            <a:r>
              <a:rPr lang="ru-RU" sz="3200" dirty="0" err="1">
                <a:solidFill>
                  <a:schemeClr val="tx1"/>
                </a:solidFill>
                <a:latin typeface="Monotype Corsiva" panose="03010101010201010101" pitchFamily="66" charset="0"/>
              </a:rPr>
              <a:t>поїздки</a:t>
            </a:r>
            <a:r>
              <a:rPr lang="ru-RU" sz="3200" dirty="0">
                <a:solidFill>
                  <a:schemeClr val="tx1"/>
                </a:solidFill>
                <a:latin typeface="Monotype Corsiva" panose="03010101010201010101" pitchFamily="66" charset="0"/>
              </a:rPr>
              <a:t> — </a:t>
            </a:r>
            <a:r>
              <a:rPr lang="ru-RU" sz="3200" dirty="0" err="1">
                <a:solidFill>
                  <a:schemeClr val="tx1"/>
                </a:solidFill>
                <a:latin typeface="Monotype Corsiva" panose="03010101010201010101" pitchFamily="66" charset="0"/>
              </a:rPr>
              <a:t>створення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сценарію</a:t>
            </a:r>
            <a:r>
              <a:rPr lang="ru-RU" sz="3200" dirty="0">
                <a:solidFill>
                  <a:schemeClr val="tx1"/>
                </a:solidFill>
                <a:latin typeface="Monotype Corsiva" panose="03010101010201010101" pitchFamily="66" charset="0"/>
              </a:rPr>
              <a:t> про </a:t>
            </a:r>
            <a:r>
              <a:rPr lang="ru-RU" sz="3200" dirty="0" err="1">
                <a:solidFill>
                  <a:schemeClr val="tx1"/>
                </a:solidFill>
                <a:latin typeface="Monotype Corsiva" panose="03010101010201010101" pitchFamily="66" charset="0"/>
              </a:rPr>
              <a:t>східні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рубежі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країни</a:t>
            </a:r>
            <a:r>
              <a:rPr lang="ru-RU" sz="3200" dirty="0">
                <a:solidFill>
                  <a:schemeClr val="tx1"/>
                </a:solidFill>
                <a:latin typeface="Monotype Corsiva" panose="03010101010201010101" pitchFamily="66" charset="0"/>
              </a:rPr>
              <a:t>. Результатом </a:t>
            </a:r>
            <a:r>
              <a:rPr lang="ru-RU" sz="3200" dirty="0" err="1">
                <a:solidFill>
                  <a:schemeClr val="tx1"/>
                </a:solidFill>
                <a:latin typeface="Monotype Corsiva" panose="03010101010201010101" pitchFamily="66" charset="0"/>
              </a:rPr>
              <a:t>творчого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відрядження</a:t>
            </a:r>
            <a:r>
              <a:rPr lang="ru-RU" sz="3200" dirty="0">
                <a:solidFill>
                  <a:schemeClr val="tx1"/>
                </a:solidFill>
                <a:latin typeface="Monotype Corsiva" panose="03010101010201010101" pitchFamily="66" charset="0"/>
              </a:rPr>
              <a:t> став </a:t>
            </a:r>
            <a:r>
              <a:rPr lang="ru-RU" sz="3200" dirty="0" err="1">
                <a:solidFill>
                  <a:schemeClr val="tx1"/>
                </a:solidFill>
                <a:latin typeface="Monotype Corsiva" panose="03010101010201010101" pitchFamily="66" charset="0"/>
              </a:rPr>
              <a:t>фільм</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Аероград</a:t>
            </a:r>
            <a:r>
              <a:rPr lang="ru-RU" sz="3200" dirty="0">
                <a:solidFill>
                  <a:schemeClr val="tx1"/>
                </a:solidFill>
                <a:latin typeface="Monotype Corsiva" panose="03010101010201010101" pitchFamily="66" charset="0"/>
              </a:rPr>
              <a:t>». </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324" y="2565899"/>
            <a:ext cx="3323861" cy="2492896"/>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162" y="4280986"/>
            <a:ext cx="3429000" cy="2552700"/>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12099"/>
            <a:ext cx="4320480" cy="3145901"/>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3478" y="3637715"/>
            <a:ext cx="4293095" cy="3195971"/>
          </a:xfrm>
          <a:prstGeom prst="rect">
            <a:avLst/>
          </a:prstGeom>
        </p:spPr>
      </p:pic>
    </p:spTree>
    <p:extLst>
      <p:ext uri="{BB962C8B-B14F-4D97-AF65-F5344CB8AC3E}">
        <p14:creationId xmlns:p14="http://schemas.microsoft.com/office/powerpoint/2010/main" val="26763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krcenter.com/%21FilesRepository/Photogallery/_NETGAL1/3bf9feb8-98aa-440e-a660-ff49eeca7a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78" y="290512"/>
            <a:ext cx="4319588"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5293217" y="1677655"/>
            <a:ext cx="5991895" cy="3647152"/>
          </a:xfrm>
          <a:prstGeom prst="rect">
            <a:avLst/>
          </a:prstGeom>
        </p:spPr>
        <p:txBody>
          <a:bodyPr wrap="square">
            <a:spAutoFit/>
          </a:bodyPr>
          <a:lstStyle/>
          <a:p>
            <a:pPr algn="just" fontAlgn="auto">
              <a:spcBef>
                <a:spcPts val="0"/>
              </a:spcBef>
              <a:spcAft>
                <a:spcPts val="0"/>
              </a:spcAft>
              <a:defRPr/>
            </a:pPr>
            <a:r>
              <a:rPr lang="uk-UA" sz="3300" dirty="0">
                <a:effectLst>
                  <a:outerShdw blurRad="38100" dist="38100" dir="2700000" algn="tl">
                    <a:srgbClr val="000000">
                      <a:alpha val="43137"/>
                    </a:srgbClr>
                  </a:outerShdw>
                </a:effectLst>
                <a:latin typeface="Monotype Corsiva" pitchFamily="66" charset="0"/>
              </a:rPr>
              <a:t>Хлопчик, зачарований Десною, </a:t>
            </a:r>
          </a:p>
          <a:p>
            <a:pPr algn="just" fontAlgn="auto">
              <a:spcBef>
                <a:spcPts val="0"/>
              </a:spcBef>
              <a:spcAft>
                <a:spcPts val="0"/>
              </a:spcAft>
              <a:defRPr/>
            </a:pPr>
            <a:r>
              <a:rPr lang="uk-UA" sz="3300" dirty="0">
                <a:effectLst>
                  <a:outerShdw blurRad="38100" dist="38100" dir="2700000" algn="tl">
                    <a:srgbClr val="000000">
                      <a:alpha val="43137"/>
                    </a:srgbClr>
                  </a:outerShdw>
                </a:effectLst>
                <a:latin typeface="Monotype Corsiva" pitchFamily="66" charset="0"/>
              </a:rPr>
              <a:t>Виріс, щоб усіх нас </a:t>
            </a:r>
            <a:r>
              <a:rPr lang="uk-UA" sz="3300" dirty="0" err="1">
                <a:effectLst>
                  <a:outerShdw blurRad="38100" dist="38100" dir="2700000" algn="tl">
                    <a:srgbClr val="000000">
                      <a:alpha val="43137"/>
                    </a:srgbClr>
                  </a:outerShdw>
                </a:effectLst>
                <a:latin typeface="Monotype Corsiva" pitchFamily="66" charset="0"/>
              </a:rPr>
              <a:t>чарувать</a:t>
            </a:r>
            <a:r>
              <a:rPr lang="uk-UA" sz="3300" dirty="0">
                <a:effectLst>
                  <a:outerShdw blurRad="38100" dist="38100" dir="2700000" algn="tl">
                    <a:srgbClr val="000000">
                      <a:alpha val="43137"/>
                    </a:srgbClr>
                  </a:outerShdw>
                </a:effectLst>
                <a:latin typeface="Monotype Corsiva" pitchFamily="66" charset="0"/>
              </a:rPr>
              <a:t>.</a:t>
            </a:r>
          </a:p>
          <a:p>
            <a:pPr algn="just" fontAlgn="auto">
              <a:spcBef>
                <a:spcPts val="0"/>
              </a:spcBef>
              <a:spcAft>
                <a:spcPts val="0"/>
              </a:spcAft>
              <a:defRPr/>
            </a:pPr>
            <a:r>
              <a:rPr lang="uk-UA" sz="3300" dirty="0">
                <a:effectLst>
                  <a:outerShdw blurRad="38100" dist="38100" dir="2700000" algn="tl">
                    <a:srgbClr val="000000">
                      <a:alpha val="43137"/>
                    </a:srgbClr>
                  </a:outerShdw>
                </a:effectLst>
                <a:latin typeface="Monotype Corsiva" pitchFamily="66" charset="0"/>
              </a:rPr>
              <a:t>Щоб усе, що в душі, в серці, в мислі</a:t>
            </a:r>
          </a:p>
          <a:p>
            <a:pPr algn="just" fontAlgn="auto">
              <a:spcBef>
                <a:spcPts val="0"/>
              </a:spcBef>
              <a:spcAft>
                <a:spcPts val="0"/>
              </a:spcAft>
              <a:defRPr/>
            </a:pPr>
            <a:r>
              <a:rPr lang="uk-UA" sz="3300" dirty="0">
                <a:effectLst>
                  <a:outerShdw blurRad="38100" dist="38100" dir="2700000" algn="tl">
                    <a:srgbClr val="000000">
                      <a:alpha val="43137"/>
                    </a:srgbClr>
                  </a:outerShdw>
                </a:effectLst>
                <a:latin typeface="Monotype Corsiva" pitchFamily="66" charset="0"/>
              </a:rPr>
              <a:t>Визріло з дитячих давніх літ, </a:t>
            </a:r>
          </a:p>
          <a:p>
            <a:pPr algn="just" fontAlgn="auto">
              <a:spcBef>
                <a:spcPts val="0"/>
              </a:spcBef>
              <a:spcAft>
                <a:spcPts val="0"/>
              </a:spcAft>
              <a:defRPr/>
            </a:pPr>
            <a:r>
              <a:rPr lang="uk-UA" sz="3300" dirty="0">
                <a:effectLst>
                  <a:outerShdw blurRad="38100" dist="38100" dir="2700000" algn="tl">
                    <a:srgbClr val="000000">
                      <a:alpha val="43137"/>
                    </a:srgbClr>
                  </a:outerShdw>
                </a:effectLst>
                <a:latin typeface="Monotype Corsiva" pitchFamily="66" charset="0"/>
              </a:rPr>
              <a:t>Повернуть народові, як </a:t>
            </a:r>
            <a:r>
              <a:rPr lang="uk-UA" sz="3300" dirty="0" smtClean="0">
                <a:effectLst>
                  <a:outerShdw blurRad="38100" dist="38100" dir="2700000" algn="tl">
                    <a:srgbClr val="000000">
                      <a:alpha val="43137"/>
                    </a:srgbClr>
                  </a:outerShdw>
                </a:effectLst>
                <a:latin typeface="Monotype Corsiva" pitchFamily="66" charset="0"/>
              </a:rPr>
              <a:t>пісню,</a:t>
            </a:r>
          </a:p>
          <a:p>
            <a:pPr algn="just" fontAlgn="auto">
              <a:spcBef>
                <a:spcPts val="0"/>
              </a:spcBef>
              <a:spcAft>
                <a:spcPts val="0"/>
              </a:spcAft>
              <a:defRPr/>
            </a:pPr>
            <a:r>
              <a:rPr lang="uk-UA" sz="3300" dirty="0" smtClean="0">
                <a:effectLst>
                  <a:outerShdw blurRad="38100" dist="38100" dir="2700000" algn="tl">
                    <a:srgbClr val="000000">
                      <a:alpha val="43137"/>
                    </a:srgbClr>
                  </a:outerShdw>
                </a:effectLst>
                <a:latin typeface="Monotype Corsiva" pitchFamily="66" charset="0"/>
              </a:rPr>
              <a:t>Як </a:t>
            </a:r>
            <a:r>
              <a:rPr lang="uk-UA" sz="3300" dirty="0">
                <a:effectLst>
                  <a:outerShdw blurRad="38100" dist="38100" dir="2700000" algn="tl">
                    <a:srgbClr val="000000">
                      <a:alpha val="43137"/>
                    </a:srgbClr>
                  </a:outerShdw>
                </a:effectLst>
                <a:latin typeface="Monotype Corsiva" pitchFamily="66" charset="0"/>
              </a:rPr>
              <a:t>надії слово, мрії зліт.</a:t>
            </a:r>
          </a:p>
          <a:p>
            <a:pPr algn="r" fontAlgn="auto">
              <a:spcBef>
                <a:spcPts val="0"/>
              </a:spcBef>
              <a:spcAft>
                <a:spcPts val="0"/>
              </a:spcAft>
              <a:defRPr/>
            </a:pPr>
            <a:r>
              <a:rPr lang="uk-UA" sz="3300" dirty="0">
                <a:effectLst>
                  <a:outerShdw blurRad="38100" dist="38100" dir="2700000" algn="tl">
                    <a:srgbClr val="000000">
                      <a:alpha val="43137"/>
                    </a:srgbClr>
                  </a:outerShdw>
                </a:effectLst>
                <a:latin typeface="Monotype Corsiva" pitchFamily="66" charset="0"/>
              </a:rPr>
              <a:t>Петро Дорошенко.</a:t>
            </a:r>
            <a:endParaRPr lang="ru-RU" sz="3300"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26432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400" decel="100000"/>
                                        <p:tgtEl>
                                          <p:spTgt spid="2"/>
                                        </p:tgtEl>
                                      </p:cBhvr>
                                    </p:animEffect>
                                    <p:anim calcmode="lin" valueType="num">
                                      <p:cBhvr>
                                        <p:cTn id="8" dur="2400" decel="100000" fill="hold"/>
                                        <p:tgtEl>
                                          <p:spTgt spid="2"/>
                                        </p:tgtEl>
                                        <p:attrNameLst>
                                          <p:attrName>style.rotation</p:attrName>
                                        </p:attrNameLst>
                                      </p:cBhvr>
                                      <p:tavLst>
                                        <p:tav tm="0">
                                          <p:val>
                                            <p:fltVal val="-90"/>
                                          </p:val>
                                        </p:tav>
                                        <p:tav tm="100000">
                                          <p:val>
                                            <p:fltVal val="0"/>
                                          </p:val>
                                        </p:tav>
                                      </p:tavLst>
                                    </p:anim>
                                    <p:anim calcmode="lin" valueType="num">
                                      <p:cBhvr>
                                        <p:cTn id="9" dur="2400" decel="100000" fill="hold"/>
                                        <p:tgtEl>
                                          <p:spTgt spid="2"/>
                                        </p:tgtEl>
                                        <p:attrNameLst>
                                          <p:attrName>ppt_x</p:attrName>
                                        </p:attrNameLst>
                                      </p:cBhvr>
                                      <p:tavLst>
                                        <p:tav tm="0">
                                          <p:val>
                                            <p:strVal val="#ppt_x+0.4"/>
                                          </p:val>
                                        </p:tav>
                                        <p:tav tm="100000">
                                          <p:val>
                                            <p:strVal val="#ppt_x-0.05"/>
                                          </p:val>
                                        </p:tav>
                                      </p:tavLst>
                                    </p:anim>
                                    <p:anim calcmode="lin" valueType="num">
                                      <p:cBhvr>
                                        <p:cTn id="10" dur="2400" decel="100000" fill="hold"/>
                                        <p:tgtEl>
                                          <p:spTgt spid="2"/>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3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400" decel="100000"/>
                                        <p:tgtEl>
                                          <p:spTgt spid="3"/>
                                        </p:tgtEl>
                                      </p:cBhvr>
                                    </p:animEffect>
                                    <p:anim calcmode="lin" valueType="num">
                                      <p:cBhvr>
                                        <p:cTn id="17" dur="2400" decel="100000" fill="hold"/>
                                        <p:tgtEl>
                                          <p:spTgt spid="3"/>
                                        </p:tgtEl>
                                        <p:attrNameLst>
                                          <p:attrName>style.rotation</p:attrName>
                                        </p:attrNameLst>
                                      </p:cBhvr>
                                      <p:tavLst>
                                        <p:tav tm="0">
                                          <p:val>
                                            <p:fltVal val="-90"/>
                                          </p:val>
                                        </p:tav>
                                        <p:tav tm="100000">
                                          <p:val>
                                            <p:fltVal val="0"/>
                                          </p:val>
                                        </p:tav>
                                      </p:tavLst>
                                    </p:anim>
                                    <p:anim calcmode="lin" valueType="num">
                                      <p:cBhvr>
                                        <p:cTn id="18" dur="2400" decel="100000" fill="hold"/>
                                        <p:tgtEl>
                                          <p:spTgt spid="3"/>
                                        </p:tgtEl>
                                        <p:attrNameLst>
                                          <p:attrName>ppt_x</p:attrName>
                                        </p:attrNameLst>
                                      </p:cBhvr>
                                      <p:tavLst>
                                        <p:tav tm="0">
                                          <p:val>
                                            <p:strVal val="#ppt_x+0.4"/>
                                          </p:val>
                                        </p:tav>
                                        <p:tav tm="100000">
                                          <p:val>
                                            <p:strVal val="#ppt_x-0.05"/>
                                          </p:val>
                                        </p:tav>
                                      </p:tavLst>
                                    </p:anim>
                                    <p:anim calcmode="lin" valueType="num">
                                      <p:cBhvr>
                                        <p:cTn id="19" dur="2400" decel="100000" fill="hold"/>
                                        <p:tgtEl>
                                          <p:spTgt spid="3"/>
                                        </p:tgtEl>
                                        <p:attrNameLst>
                                          <p:attrName>ppt_y</p:attrName>
                                        </p:attrNameLst>
                                      </p:cBhvr>
                                      <p:tavLst>
                                        <p:tav tm="0">
                                          <p:val>
                                            <p:strVal val="#ppt_y-0.4"/>
                                          </p:val>
                                        </p:tav>
                                        <p:tav tm="100000">
                                          <p:val>
                                            <p:strVal val="#ppt_y+0.1"/>
                                          </p:val>
                                        </p:tav>
                                      </p:tavLst>
                                    </p:anim>
                                    <p:anim calcmode="lin" valueType="num">
                                      <p:cBhvr>
                                        <p:cTn id="20" dur="600" accel="100000" fill="hold">
                                          <p:stCondLst>
                                            <p:cond delay="2400"/>
                                          </p:stCondLst>
                                        </p:cTn>
                                        <p:tgtEl>
                                          <p:spTgt spid="3"/>
                                        </p:tgtEl>
                                        <p:attrNameLst>
                                          <p:attrName>ppt_x</p:attrName>
                                        </p:attrNameLst>
                                      </p:cBhvr>
                                      <p:tavLst>
                                        <p:tav tm="0">
                                          <p:val>
                                            <p:strVal val="#ppt_x-0.05"/>
                                          </p:val>
                                        </p:tav>
                                        <p:tav tm="100000">
                                          <p:val>
                                            <p:strVal val="#ppt_x"/>
                                          </p:val>
                                        </p:tav>
                                      </p:tavLst>
                                    </p:anim>
                                    <p:anim calcmode="lin" valueType="num">
                                      <p:cBhvr>
                                        <p:cTn id="21" dur="600" accel="100000" fill="hold">
                                          <p:stCondLst>
                                            <p:cond delay="2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429" y="287169"/>
            <a:ext cx="9728862" cy="1400530"/>
          </a:xfrm>
        </p:spPr>
        <p:txBody>
          <a:bodyPr>
            <a:noAutofit/>
          </a:bodyPr>
          <a:lstStyle/>
          <a:p>
            <a:pPr indent="457200" algn="just"/>
            <a:r>
              <a:rPr lang="ru-RU" sz="3200" dirty="0" err="1">
                <a:solidFill>
                  <a:schemeClr val="tx1"/>
                </a:solidFill>
                <a:latin typeface="Monotype Corsiva" panose="03010101010201010101" pitchFamily="66" charset="0"/>
              </a:rPr>
              <a:t>Напередодні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війни</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працює</a:t>
            </a:r>
            <a:r>
              <a:rPr lang="ru-RU" sz="3200" dirty="0">
                <a:solidFill>
                  <a:schemeClr val="tx1"/>
                </a:solidFill>
                <a:latin typeface="Monotype Corsiva" panose="03010101010201010101" pitchFamily="66" charset="0"/>
              </a:rPr>
              <a:t> над </a:t>
            </a:r>
            <a:r>
              <a:rPr lang="ru-RU" sz="3200" dirty="0" err="1">
                <a:solidFill>
                  <a:schemeClr val="tx1"/>
                </a:solidFill>
                <a:latin typeface="Monotype Corsiva" panose="03010101010201010101" pitchFamily="66" charset="0"/>
              </a:rPr>
              <a:t>фільмом</a:t>
            </a:r>
            <a:r>
              <a:rPr lang="ru-RU" sz="3200" dirty="0">
                <a:solidFill>
                  <a:schemeClr val="tx1"/>
                </a:solidFill>
                <a:latin typeface="Monotype Corsiva" panose="03010101010201010101" pitchFamily="66" charset="0"/>
              </a:rPr>
              <a:t> «Щорс», з основною темою — народ у </a:t>
            </a:r>
            <a:r>
              <a:rPr lang="ru-RU" sz="3200" dirty="0" err="1">
                <a:solidFill>
                  <a:schemeClr val="tx1"/>
                </a:solidFill>
                <a:latin typeface="Monotype Corsiva" panose="03010101010201010101" pitchFamily="66" charset="0"/>
              </a:rPr>
              <a:t>війні</a:t>
            </a:r>
            <a:r>
              <a:rPr lang="ru-RU" sz="3200" dirty="0">
                <a:solidFill>
                  <a:schemeClr val="tx1"/>
                </a:solidFill>
                <a:latin typeface="Monotype Corsiva" panose="03010101010201010101" pitchFamily="66" charset="0"/>
              </a:rPr>
              <a:t>. За </a:t>
            </a:r>
            <a:r>
              <a:rPr lang="ru-RU" sz="3200" dirty="0" err="1">
                <a:solidFill>
                  <a:schemeClr val="tx1"/>
                </a:solidFill>
                <a:latin typeface="Monotype Corsiva" panose="03010101010201010101" pitchFamily="66" charset="0"/>
              </a:rPr>
              <a:t>цю</a:t>
            </a:r>
            <a:r>
              <a:rPr lang="ru-RU" sz="3200" dirty="0">
                <a:solidFill>
                  <a:schemeClr val="tx1"/>
                </a:solidFill>
                <a:latin typeface="Monotype Corsiva" panose="03010101010201010101" pitchFamily="66" charset="0"/>
              </a:rPr>
              <a:t> роботу </a:t>
            </a:r>
            <a:r>
              <a:rPr lang="ru-RU" sz="3200" dirty="0" err="1">
                <a:solidFill>
                  <a:schemeClr val="tx1"/>
                </a:solidFill>
                <a:latin typeface="Monotype Corsiva" panose="03010101010201010101" pitchFamily="66" charset="0"/>
              </a:rPr>
              <a:t>митець</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був</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удостоєний</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Державної</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премії</a:t>
            </a:r>
            <a:r>
              <a:rPr lang="ru-RU" sz="3200" dirty="0">
                <a:solidFill>
                  <a:schemeClr val="tx1"/>
                </a:solidFill>
                <a:latin typeface="Monotype Corsiva" panose="03010101010201010101" pitchFamily="66" charset="0"/>
              </a:rPr>
              <a:t> СРСР. З початком </a:t>
            </a:r>
            <a:r>
              <a:rPr lang="ru-RU" sz="3200" dirty="0" err="1">
                <a:solidFill>
                  <a:schemeClr val="tx1"/>
                </a:solidFill>
                <a:latin typeface="Monotype Corsiva" panose="03010101010201010101" pitchFamily="66" charset="0"/>
              </a:rPr>
              <a:t>війни</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змінюється</a:t>
            </a:r>
            <a:r>
              <a:rPr lang="ru-RU" sz="3200" dirty="0">
                <a:solidFill>
                  <a:schemeClr val="tx1"/>
                </a:solidFill>
                <a:latin typeface="Monotype Corsiva" panose="03010101010201010101" pitchFamily="66" charset="0"/>
              </a:rPr>
              <a:t> і </a:t>
            </a:r>
            <a:r>
              <a:rPr lang="ru-RU" sz="3200" dirty="0" err="1">
                <a:solidFill>
                  <a:schemeClr val="tx1"/>
                </a:solidFill>
                <a:latin typeface="Monotype Corsiva" panose="03010101010201010101" pitchFamily="66" charset="0"/>
              </a:rPr>
              <a:t>життя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О.Довженка</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Він</a:t>
            </a:r>
            <a:r>
              <a:rPr lang="ru-RU" sz="3200" dirty="0">
                <a:solidFill>
                  <a:schemeClr val="tx1"/>
                </a:solidFill>
                <a:latin typeface="Monotype Corsiva" panose="03010101010201010101" pitchFamily="66" charset="0"/>
              </a:rPr>
              <a:t> добровольцем </a:t>
            </a:r>
            <a:r>
              <a:rPr lang="ru-RU" sz="3200" dirty="0" err="1">
                <a:solidFill>
                  <a:schemeClr val="tx1"/>
                </a:solidFill>
                <a:latin typeface="Monotype Corsiva" panose="03010101010201010101" pitchFamily="66" charset="0"/>
              </a:rPr>
              <a:t>іде</a:t>
            </a:r>
            <a:r>
              <a:rPr lang="ru-RU" sz="3200" dirty="0">
                <a:solidFill>
                  <a:schemeClr val="tx1"/>
                </a:solidFill>
                <a:latin typeface="Monotype Corsiva" panose="03010101010201010101" pitchFamily="66" charset="0"/>
              </a:rPr>
              <a:t> на фронт </a:t>
            </a:r>
            <a:r>
              <a:rPr lang="ru-RU" sz="3200" dirty="0" err="1">
                <a:solidFill>
                  <a:schemeClr val="tx1"/>
                </a:solidFill>
                <a:latin typeface="Monotype Corsiva" panose="03010101010201010101" pitchFamily="66" charset="0"/>
              </a:rPr>
              <a:t>захищати</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рідну</a:t>
            </a:r>
            <a:r>
              <a:rPr lang="ru-RU" sz="3200" dirty="0">
                <a:solidFill>
                  <a:schemeClr val="tx1"/>
                </a:solidFill>
                <a:latin typeface="Monotype Corsiva" panose="03010101010201010101" pitchFamily="66" charset="0"/>
              </a:rPr>
              <a:t> землю.</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83" y="3555522"/>
            <a:ext cx="4104456" cy="308726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986" y="2766385"/>
            <a:ext cx="3900264" cy="292519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8275" y="3617479"/>
            <a:ext cx="4210001" cy="3157500"/>
          </a:xfrm>
          <a:prstGeom prst="rect">
            <a:avLst/>
          </a:prstGeom>
        </p:spPr>
      </p:pic>
    </p:spTree>
    <p:extLst>
      <p:ext uri="{BB962C8B-B14F-4D97-AF65-F5344CB8AC3E}">
        <p14:creationId xmlns:p14="http://schemas.microsoft.com/office/powerpoint/2010/main" val="38680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4835"/>
            <a:ext cx="9234736" cy="914400"/>
          </a:xfrm>
        </p:spPr>
        <p:txBody>
          <a:bodyPr>
            <a:noAutofit/>
          </a:bodyPr>
          <a:lstStyle/>
          <a:p>
            <a:pPr indent="457200" algn="just"/>
            <a:r>
              <a:rPr lang="ru-RU" sz="3200" dirty="0">
                <a:solidFill>
                  <a:schemeClr val="tx1"/>
                </a:solidFill>
                <a:latin typeface="Monotype Corsiva" panose="03010101010201010101" pitchFamily="66" charset="0"/>
              </a:rPr>
              <a:t>У </a:t>
            </a:r>
            <a:r>
              <a:rPr lang="ru-RU" sz="3200" dirty="0" err="1">
                <a:solidFill>
                  <a:schemeClr val="tx1"/>
                </a:solidFill>
                <a:latin typeface="Monotype Corsiva" panose="03010101010201010101" pitchFamily="66" charset="0"/>
              </a:rPr>
              <a:t>травні</a:t>
            </a:r>
            <a:r>
              <a:rPr lang="ru-RU" sz="3200" dirty="0">
                <a:solidFill>
                  <a:schemeClr val="tx1"/>
                </a:solidFill>
                <a:latin typeface="Monotype Corsiva" panose="03010101010201010101" pitchFamily="66" charset="0"/>
              </a:rPr>
              <a:t> 1945 року </a:t>
            </a:r>
            <a:r>
              <a:rPr lang="ru-RU" sz="3200" dirty="0" err="1">
                <a:solidFill>
                  <a:schemeClr val="tx1"/>
                </a:solidFill>
                <a:latin typeface="Monotype Corsiva" panose="03010101010201010101" pitchFamily="66" charset="0"/>
              </a:rPr>
              <a:t>з’являється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ще</a:t>
            </a:r>
            <a:r>
              <a:rPr lang="ru-RU" sz="3200" dirty="0">
                <a:solidFill>
                  <a:schemeClr val="tx1"/>
                </a:solidFill>
                <a:latin typeface="Monotype Corsiva" panose="03010101010201010101" pitchFamily="66" charset="0"/>
              </a:rPr>
              <a:t> одна </a:t>
            </a:r>
            <a:r>
              <a:rPr lang="ru-RU" sz="3200" dirty="0" err="1">
                <a:solidFill>
                  <a:schemeClr val="tx1"/>
                </a:solidFill>
                <a:latin typeface="Monotype Corsiva" panose="03010101010201010101" pitchFamily="66" charset="0"/>
              </a:rPr>
              <a:t>стрічка</a:t>
            </a:r>
            <a:r>
              <a:rPr lang="ru-RU" sz="3200" dirty="0">
                <a:solidFill>
                  <a:schemeClr val="tx1"/>
                </a:solidFill>
                <a:latin typeface="Monotype Corsiva" panose="03010101010201010101" pitchFamily="66" charset="0"/>
              </a:rPr>
              <a:t> «Перемога на </a:t>
            </a:r>
            <a:r>
              <a:rPr lang="ru-RU" sz="3200" dirty="0" err="1">
                <a:solidFill>
                  <a:schemeClr val="tx1"/>
                </a:solidFill>
                <a:latin typeface="Monotype Corsiva" panose="03010101010201010101" pitchFamily="66" charset="0"/>
              </a:rPr>
              <a:t>Правобережній</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Україні</a:t>
            </a:r>
            <a:r>
              <a:rPr lang="ru-RU" sz="3200" dirty="0">
                <a:solidFill>
                  <a:schemeClr val="tx1"/>
                </a:solidFill>
                <a:latin typeface="Monotype Corsiva" panose="03010101010201010101" pitchFamily="66"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0" y="3086962"/>
            <a:ext cx="4648944" cy="348670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040" y="3279647"/>
            <a:ext cx="4792960" cy="359472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974" y="1345585"/>
            <a:ext cx="2309217" cy="1741377"/>
          </a:xfrm>
          <a:prstGeom prst="rect">
            <a:avLst/>
          </a:prstGeom>
          <a:ln>
            <a:noFill/>
          </a:ln>
          <a:effectLst>
            <a:outerShdw blurRad="190500" algn="tl" rotWithShape="0">
              <a:srgbClr val="000000">
                <a:alpha val="70000"/>
              </a:srgbClr>
            </a:outerShdw>
          </a:effec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0770" y="1754814"/>
            <a:ext cx="3552395" cy="2664296"/>
          </a:xfrm>
          <a:prstGeom prst="rect">
            <a:avLst/>
          </a:prstGeom>
          <a:ln>
            <a:noFill/>
          </a:ln>
          <a:effectLst>
            <a:softEdge rad="112500"/>
          </a:effectLst>
        </p:spPr>
      </p:pic>
    </p:spTree>
    <p:extLst>
      <p:ext uri="{BB962C8B-B14F-4D97-AF65-F5344CB8AC3E}">
        <p14:creationId xmlns:p14="http://schemas.microsoft.com/office/powerpoint/2010/main" val="15781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32061"/>
            <a:ext cx="9914385" cy="1400530"/>
          </a:xfrm>
        </p:spPr>
        <p:txBody>
          <a:bodyPr>
            <a:noAutofit/>
          </a:bodyPr>
          <a:lstStyle/>
          <a:p>
            <a:pPr indent="457200" algn="just"/>
            <a:r>
              <a:rPr lang="ru-RU" sz="3200" dirty="0">
                <a:solidFill>
                  <a:schemeClr val="tx1"/>
                </a:solidFill>
                <a:latin typeface="Monotype Corsiva" panose="03010101010201010101" pitchFamily="66" charset="0"/>
              </a:rPr>
              <a:t>На початку </a:t>
            </a:r>
            <a:r>
              <a:rPr lang="ru-RU" sz="3200" dirty="0" err="1">
                <a:solidFill>
                  <a:schemeClr val="tx1"/>
                </a:solidFill>
                <a:latin typeface="Monotype Corsiva" panose="03010101010201010101" pitchFamily="66" charset="0"/>
              </a:rPr>
              <a:t>п’ятдесятих</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років</a:t>
            </a:r>
            <a:r>
              <a:rPr lang="ru-RU" sz="3200" dirty="0">
                <a:solidFill>
                  <a:schemeClr val="tx1"/>
                </a:solidFill>
                <a:latin typeface="Monotype Corsiva" panose="03010101010201010101" pitchFamily="66" charset="0"/>
              </a:rPr>
              <a:t> великий </a:t>
            </a:r>
            <a:r>
              <a:rPr lang="ru-RU" sz="3200" dirty="0" err="1">
                <a:solidFill>
                  <a:schemeClr val="tx1"/>
                </a:solidFill>
                <a:latin typeface="Monotype Corsiva" panose="03010101010201010101" pitchFamily="66" charset="0"/>
              </a:rPr>
              <a:t>режисер</a:t>
            </a:r>
            <a:r>
              <a:rPr lang="ru-RU" sz="3200" dirty="0">
                <a:solidFill>
                  <a:schemeClr val="tx1"/>
                </a:solidFill>
                <a:latin typeface="Monotype Corsiva" panose="03010101010201010101" pitchFamily="66" charset="0"/>
              </a:rPr>
              <a:t> в основному </a:t>
            </a:r>
            <a:r>
              <a:rPr lang="ru-RU" sz="3200" dirty="0" err="1">
                <a:solidFill>
                  <a:schemeClr val="tx1"/>
                </a:solidFill>
                <a:latin typeface="Monotype Corsiva" panose="03010101010201010101" pitchFamily="66" charset="0"/>
              </a:rPr>
              <a:t>займається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педагогічною</a:t>
            </a:r>
            <a:r>
              <a:rPr lang="ru-RU" sz="3200" dirty="0">
                <a:solidFill>
                  <a:schemeClr val="tx1"/>
                </a:solidFill>
                <a:latin typeface="Monotype Corsiva" panose="03010101010201010101" pitchFamily="66" charset="0"/>
              </a:rPr>
              <a:t> та </a:t>
            </a:r>
            <a:r>
              <a:rPr lang="ru-RU" sz="3200" dirty="0" err="1">
                <a:solidFill>
                  <a:schemeClr val="tx1"/>
                </a:solidFill>
                <a:latin typeface="Monotype Corsiva" panose="03010101010201010101" pitchFamily="66" charset="0"/>
              </a:rPr>
              <a:t>викладацькою</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роботою</a:t>
            </a:r>
            <a:r>
              <a:rPr lang="ru-RU" sz="3200" dirty="0">
                <a:solidFill>
                  <a:schemeClr val="tx1"/>
                </a:solidFill>
                <a:latin typeface="Monotype Corsiva" panose="03010101010201010101" pitchFamily="66" charset="0"/>
              </a:rPr>
              <a:t> в </a:t>
            </a:r>
            <a:r>
              <a:rPr lang="ru-RU" sz="3200" dirty="0" err="1">
                <a:solidFill>
                  <a:schemeClr val="tx1"/>
                </a:solidFill>
                <a:latin typeface="Monotype Corsiva" panose="03010101010201010101" pitchFamily="66" charset="0"/>
              </a:rPr>
              <a:t>Інституті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кінематографії</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Пише</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сценарії</a:t>
            </a:r>
            <a:r>
              <a:rPr lang="ru-RU" sz="3200" dirty="0">
                <a:solidFill>
                  <a:schemeClr val="tx1"/>
                </a:solidFill>
                <a:latin typeface="Monotype Corsiva" panose="03010101010201010101" pitchFamily="66" charset="0"/>
              </a:rPr>
              <a:t> та </a:t>
            </a:r>
            <a:r>
              <a:rPr lang="ru-RU" sz="3200" dirty="0" err="1">
                <a:solidFill>
                  <a:schemeClr val="tx1"/>
                </a:solidFill>
                <a:latin typeface="Monotype Corsiva" panose="03010101010201010101" pitchFamily="66" charset="0"/>
              </a:rPr>
              <a:t>кіноповісті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Відкриття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Антарктиди</a:t>
            </a:r>
            <a:r>
              <a:rPr lang="ru-RU" sz="3200" dirty="0">
                <a:solidFill>
                  <a:schemeClr val="tx1"/>
                </a:solidFill>
                <a:latin typeface="Monotype Corsiva" panose="03010101010201010101" pitchFamily="66" charset="0"/>
              </a:rPr>
              <a:t>», «Поема про море», «</a:t>
            </a:r>
            <a:r>
              <a:rPr lang="ru-RU" sz="3200" dirty="0" err="1">
                <a:solidFill>
                  <a:schemeClr val="tx1"/>
                </a:solidFill>
                <a:latin typeface="Monotype Corsiva" panose="03010101010201010101" pitchFamily="66" charset="0"/>
              </a:rPr>
              <a:t>Повість</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полум’яних</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літ</a:t>
            </a:r>
            <a:r>
              <a:rPr lang="ru-RU" sz="3200" dirty="0">
                <a:solidFill>
                  <a:schemeClr val="tx1"/>
                </a:solidFill>
                <a:latin typeface="Monotype Corsiva" panose="03010101010201010101" pitchFamily="66" charset="0"/>
              </a:rPr>
              <a:t>», «Зачарована Десна».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662" y="2885975"/>
            <a:ext cx="2158492" cy="33130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353" y="2885975"/>
            <a:ext cx="2212446" cy="3385042"/>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539" y="2706288"/>
            <a:ext cx="3744416" cy="3744416"/>
          </a:xfrm>
          <a:prstGeom prst="rect">
            <a:avLst/>
          </a:prstGeom>
        </p:spPr>
      </p:pic>
    </p:spTree>
    <p:extLst>
      <p:ext uri="{BB962C8B-B14F-4D97-AF65-F5344CB8AC3E}">
        <p14:creationId xmlns:p14="http://schemas.microsoft.com/office/powerpoint/2010/main" val="33655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2238465" y="214671"/>
            <a:ext cx="8229600" cy="1139825"/>
          </a:xfrm>
        </p:spPr>
        <p:txBody>
          <a:bodyPr>
            <a:normAutofit/>
          </a:bodyPr>
          <a:lstStyle/>
          <a:p>
            <a:r>
              <a:rPr lang="uk-UA" altLang="ru-RU" sz="4800" b="1" dirty="0">
                <a:solidFill>
                  <a:srgbClr val="C00000"/>
                </a:solidFill>
                <a:effectLst>
                  <a:outerShdw blurRad="38100" dist="38100" dir="2700000" algn="tl">
                    <a:srgbClr val="000000">
                      <a:alpha val="43137"/>
                    </a:srgbClr>
                  </a:outerShdw>
                </a:effectLst>
                <a:latin typeface="Monotype Corsiva" panose="03010101010201010101" pitchFamily="66" charset="0"/>
              </a:rPr>
              <a:t>Н а й к р а щ і    т в о р и</a:t>
            </a:r>
            <a:endParaRPr lang="ru-RU" altLang="ru-RU" sz="4800" b="1" dirty="0">
              <a:solidFill>
                <a:srgbClr val="C00000"/>
              </a:solidFill>
              <a:effectLst>
                <a:outerShdw blurRad="38100" dist="38100" dir="2700000" algn="tl">
                  <a:srgbClr val="000000">
                    <a:alpha val="43137"/>
                  </a:srgbClr>
                </a:outerShdw>
              </a:effectLst>
              <a:latin typeface="Monotype Corsiva" panose="03010101010201010101" pitchFamily="66" charset="0"/>
            </a:endParaRPr>
          </a:p>
        </p:txBody>
      </p:sp>
      <p:sp>
        <p:nvSpPr>
          <p:cNvPr id="20485" name="Rectangle 5"/>
          <p:cNvSpPr>
            <a:spLocks noGrp="1" noChangeArrowheads="1"/>
          </p:cNvSpPr>
          <p:nvPr>
            <p:ph sz="half" idx="1"/>
          </p:nvPr>
        </p:nvSpPr>
        <p:spPr>
          <a:xfrm>
            <a:off x="2584743" y="1354496"/>
            <a:ext cx="6562725" cy="4789488"/>
          </a:xfrm>
        </p:spPr>
        <p:txBody>
          <a:bodyPr>
            <a:noAutofit/>
          </a:bodyPr>
          <a:lstStyle/>
          <a:p>
            <a:pPr lvl="1"/>
            <a:r>
              <a:rPr lang="uk-UA" altLang="ru-RU" sz="2800" dirty="0">
                <a:latin typeface="Monotype Corsiva" panose="03010101010201010101" pitchFamily="66" charset="0"/>
              </a:rPr>
              <a:t>«Щоденник»  (1941)</a:t>
            </a:r>
          </a:p>
          <a:p>
            <a:pPr lvl="1">
              <a:buFont typeface="Wingdings" panose="05000000000000000000" pitchFamily="2" charset="2"/>
              <a:buNone/>
            </a:pPr>
            <a:endParaRPr lang="uk-UA" altLang="ru-RU" sz="2800" dirty="0">
              <a:latin typeface="Monotype Corsiva" panose="03010101010201010101" pitchFamily="66" charset="0"/>
            </a:endParaRPr>
          </a:p>
          <a:p>
            <a:pPr lvl="1"/>
            <a:r>
              <a:rPr lang="uk-UA" altLang="ru-RU" sz="2800" dirty="0">
                <a:latin typeface="Monotype Corsiva" panose="03010101010201010101" pitchFamily="66" charset="0"/>
              </a:rPr>
              <a:t>«Україна в </a:t>
            </a:r>
            <a:r>
              <a:rPr lang="uk-UA" altLang="ru-RU" sz="2800" dirty="0" err="1">
                <a:latin typeface="Monotype Corsiva" panose="03010101010201010101" pitchFamily="66" charset="0"/>
              </a:rPr>
              <a:t>огні</a:t>
            </a:r>
            <a:r>
              <a:rPr lang="uk-UA" altLang="ru-RU" sz="2800" dirty="0">
                <a:latin typeface="Monotype Corsiva" panose="03010101010201010101" pitchFamily="66" charset="0"/>
              </a:rPr>
              <a:t>»  (1943)</a:t>
            </a:r>
          </a:p>
          <a:p>
            <a:pPr lvl="1">
              <a:buFont typeface="Wingdings" panose="05000000000000000000" pitchFamily="2" charset="2"/>
              <a:buNone/>
            </a:pPr>
            <a:endParaRPr lang="uk-UA" altLang="ru-RU" sz="2800" dirty="0">
              <a:latin typeface="Monotype Corsiva" panose="03010101010201010101" pitchFamily="66" charset="0"/>
            </a:endParaRPr>
          </a:p>
          <a:p>
            <a:pPr lvl="1"/>
            <a:r>
              <a:rPr lang="uk-UA" altLang="ru-RU" sz="2800" dirty="0">
                <a:latin typeface="Monotype Corsiva" panose="03010101010201010101" pitchFamily="66" charset="0"/>
              </a:rPr>
              <a:t>«Повість полум’яних літ» (1944-1945)</a:t>
            </a:r>
          </a:p>
          <a:p>
            <a:pPr lvl="1">
              <a:buFont typeface="Wingdings" panose="05000000000000000000" pitchFamily="2" charset="2"/>
              <a:buNone/>
            </a:pPr>
            <a:endParaRPr lang="uk-UA" altLang="ru-RU" sz="2800" dirty="0">
              <a:latin typeface="Monotype Corsiva" panose="03010101010201010101" pitchFamily="66" charset="0"/>
            </a:endParaRPr>
          </a:p>
          <a:p>
            <a:pPr lvl="1"/>
            <a:r>
              <a:rPr lang="uk-UA" altLang="ru-RU" sz="2800" dirty="0">
                <a:latin typeface="Monotype Corsiva" panose="03010101010201010101" pitchFamily="66" charset="0"/>
              </a:rPr>
              <a:t> «Зачарована Десна»  (1954-1955)</a:t>
            </a:r>
          </a:p>
          <a:p>
            <a:pPr lvl="1">
              <a:buFont typeface="Wingdings" panose="05000000000000000000" pitchFamily="2" charset="2"/>
              <a:buNone/>
            </a:pPr>
            <a:endParaRPr lang="uk-UA" altLang="ru-RU" sz="2800" dirty="0">
              <a:latin typeface="Monotype Corsiva" panose="03010101010201010101" pitchFamily="66" charset="0"/>
            </a:endParaRPr>
          </a:p>
          <a:p>
            <a:pPr lvl="1"/>
            <a:r>
              <a:rPr lang="uk-UA" altLang="ru-RU" sz="2800" dirty="0">
                <a:latin typeface="Monotype Corsiva" panose="03010101010201010101" pitchFamily="66" charset="0"/>
              </a:rPr>
              <a:t> «Поема про море» (1955-1956)</a:t>
            </a:r>
            <a:endParaRPr lang="ru-RU" altLang="ru-RU" sz="2800" dirty="0">
              <a:latin typeface="Monotype Corsiva" panose="03010101010201010101" pitchFamily="66" charset="0"/>
            </a:endParaRPr>
          </a:p>
        </p:txBody>
      </p:sp>
    </p:spTree>
    <p:extLst>
      <p:ext uri="{BB962C8B-B14F-4D97-AF65-F5344CB8AC3E}">
        <p14:creationId xmlns:p14="http://schemas.microsoft.com/office/powerpoint/2010/main" val="2408263303"/>
      </p:ext>
    </p:extLst>
  </p:cSld>
  <p:clrMapOvr>
    <a:masterClrMapping/>
  </p:clrMapOvr>
  <p:transition advTm="1528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5000" fill="hold"/>
                                        <p:tgtEl>
                                          <p:spTgt spid="20484"/>
                                        </p:tgtEl>
                                        <p:attrNameLst>
                                          <p:attrName>ppt_x</p:attrName>
                                        </p:attrNameLst>
                                      </p:cBhvr>
                                      <p:tavLst>
                                        <p:tav tm="0">
                                          <p:val>
                                            <p:strVal val="#ppt_x"/>
                                          </p:val>
                                        </p:tav>
                                        <p:tav tm="100000">
                                          <p:val>
                                            <p:strVal val="#ppt_x"/>
                                          </p:val>
                                        </p:tav>
                                      </p:tavLst>
                                    </p:anim>
                                    <p:anim calcmode="lin" valueType="num">
                                      <p:cBhvr>
                                        <p:cTn id="8" dur="15000" fill="hold"/>
                                        <p:tgtEl>
                                          <p:spTgt spid="20484"/>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20485">
                                            <p:txEl>
                                              <p:pRg st="0" end="0"/>
                                            </p:txEl>
                                          </p:spTgt>
                                        </p:tgtEl>
                                        <p:attrNameLst>
                                          <p:attrName>style.visibility</p:attrName>
                                        </p:attrNameLst>
                                      </p:cBhvr>
                                      <p:to>
                                        <p:strVal val="visible"/>
                                      </p:to>
                                    </p:set>
                                    <p:anim calcmode="lin" valueType="num">
                                      <p:cBhvr>
                                        <p:cTn id="11" dur="150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20485">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20485">
                                            <p:txEl>
                                              <p:pRg st="2" end="2"/>
                                            </p:txEl>
                                          </p:spTgt>
                                        </p:tgtEl>
                                        <p:attrNameLst>
                                          <p:attrName>style.visibility</p:attrName>
                                        </p:attrNameLst>
                                      </p:cBhvr>
                                      <p:to>
                                        <p:strVal val="visible"/>
                                      </p:to>
                                    </p:set>
                                    <p:anim calcmode="lin" valueType="num">
                                      <p:cBhvr>
                                        <p:cTn id="15" dur="15000" fill="hold"/>
                                        <p:tgtEl>
                                          <p:spTgt spid="20485">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20485">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20485">
                                            <p:txEl>
                                              <p:pRg st="4" end="4"/>
                                            </p:txEl>
                                          </p:spTgt>
                                        </p:tgtEl>
                                        <p:attrNameLst>
                                          <p:attrName>style.visibility</p:attrName>
                                        </p:attrNameLst>
                                      </p:cBhvr>
                                      <p:to>
                                        <p:strVal val="visible"/>
                                      </p:to>
                                    </p:set>
                                    <p:anim calcmode="lin" valueType="num">
                                      <p:cBhvr>
                                        <p:cTn id="19" dur="15000" fill="hold"/>
                                        <p:tgtEl>
                                          <p:spTgt spid="20485">
                                            <p:txEl>
                                              <p:pRg st="4" end="4"/>
                                            </p:txEl>
                                          </p:spTgt>
                                        </p:tgtEl>
                                        <p:attrNameLst>
                                          <p:attrName>ppt_x</p:attrName>
                                        </p:attrNameLst>
                                      </p:cBhvr>
                                      <p:tavLst>
                                        <p:tav tm="0">
                                          <p:val>
                                            <p:strVal val="#ppt_x"/>
                                          </p:val>
                                        </p:tav>
                                        <p:tav tm="100000">
                                          <p:val>
                                            <p:strVal val="#ppt_x"/>
                                          </p:val>
                                        </p:tav>
                                      </p:tavLst>
                                    </p:anim>
                                    <p:anim calcmode="lin" valueType="num">
                                      <p:cBhvr>
                                        <p:cTn id="20" dur="15000" fill="hold"/>
                                        <p:tgtEl>
                                          <p:spTgt spid="20485">
                                            <p:txEl>
                                              <p:pRg st="4" end="4"/>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20485">
                                            <p:txEl>
                                              <p:pRg st="6" end="6"/>
                                            </p:txEl>
                                          </p:spTgt>
                                        </p:tgtEl>
                                        <p:attrNameLst>
                                          <p:attrName>style.visibility</p:attrName>
                                        </p:attrNameLst>
                                      </p:cBhvr>
                                      <p:to>
                                        <p:strVal val="visible"/>
                                      </p:to>
                                    </p:set>
                                    <p:anim calcmode="lin" valueType="num">
                                      <p:cBhvr>
                                        <p:cTn id="23" dur="15000" fill="hold"/>
                                        <p:tgtEl>
                                          <p:spTgt spid="20485">
                                            <p:txEl>
                                              <p:pRg st="6" end="6"/>
                                            </p:txEl>
                                          </p:spTgt>
                                        </p:tgtEl>
                                        <p:attrNameLst>
                                          <p:attrName>ppt_x</p:attrName>
                                        </p:attrNameLst>
                                      </p:cBhvr>
                                      <p:tavLst>
                                        <p:tav tm="0">
                                          <p:val>
                                            <p:strVal val="#ppt_x"/>
                                          </p:val>
                                        </p:tav>
                                        <p:tav tm="100000">
                                          <p:val>
                                            <p:strVal val="#ppt_x"/>
                                          </p:val>
                                        </p:tav>
                                      </p:tavLst>
                                    </p:anim>
                                    <p:anim calcmode="lin" valueType="num">
                                      <p:cBhvr>
                                        <p:cTn id="24" dur="15000" fill="hold"/>
                                        <p:tgtEl>
                                          <p:spTgt spid="20485">
                                            <p:txEl>
                                              <p:pRg st="6" end="6"/>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20485">
                                            <p:txEl>
                                              <p:pRg st="8" end="8"/>
                                            </p:txEl>
                                          </p:spTgt>
                                        </p:tgtEl>
                                        <p:attrNameLst>
                                          <p:attrName>style.visibility</p:attrName>
                                        </p:attrNameLst>
                                      </p:cBhvr>
                                      <p:to>
                                        <p:strVal val="visible"/>
                                      </p:to>
                                    </p:set>
                                    <p:anim calcmode="lin" valueType="num">
                                      <p:cBhvr>
                                        <p:cTn id="27" dur="15000" fill="hold"/>
                                        <p:tgtEl>
                                          <p:spTgt spid="20485">
                                            <p:txEl>
                                              <p:pRg st="8" end="8"/>
                                            </p:txEl>
                                          </p:spTgt>
                                        </p:tgtEl>
                                        <p:attrNameLst>
                                          <p:attrName>ppt_x</p:attrName>
                                        </p:attrNameLst>
                                      </p:cBhvr>
                                      <p:tavLst>
                                        <p:tav tm="0">
                                          <p:val>
                                            <p:strVal val="#ppt_x"/>
                                          </p:val>
                                        </p:tav>
                                        <p:tav tm="100000">
                                          <p:val>
                                            <p:strVal val="#ppt_x"/>
                                          </p:val>
                                        </p:tav>
                                      </p:tavLst>
                                    </p:anim>
                                    <p:anim calcmode="lin" valueType="num">
                                      <p:cBhvr>
                                        <p:cTn id="28" dur="15000" fill="hold"/>
                                        <p:tgtEl>
                                          <p:spTgt spid="20485">
                                            <p:txEl>
                                              <p:pRg st="8" end="8"/>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84747" y="275871"/>
            <a:ext cx="9966081" cy="1400530"/>
          </a:xfrm>
        </p:spPr>
        <p:txBody>
          <a:bodyPr/>
          <a:lstStyle/>
          <a:p>
            <a:pPr algn="ctr"/>
            <a:r>
              <a:rPr lang="uk-UA" altLang="ru-RU" sz="3600" b="1" dirty="0" err="1">
                <a:solidFill>
                  <a:schemeClr val="tx1"/>
                </a:solidFill>
                <a:latin typeface="Monotype Corsiva" panose="03010101010201010101" pitchFamily="66" charset="0"/>
              </a:rPr>
              <a:t>О.П.Довженко</a:t>
            </a:r>
            <a:r>
              <a:rPr lang="uk-UA" altLang="ru-RU" sz="3600" b="1" dirty="0">
                <a:solidFill>
                  <a:schemeClr val="tx1"/>
                </a:solidFill>
                <a:latin typeface="Monotype Corsiva" panose="03010101010201010101" pitchFamily="66" charset="0"/>
              </a:rPr>
              <a:t> з першою дружиною – учителькою Варварою </a:t>
            </a:r>
            <a:r>
              <a:rPr lang="uk-UA" altLang="ru-RU" sz="3600" b="1" dirty="0" err="1">
                <a:solidFill>
                  <a:schemeClr val="tx1"/>
                </a:solidFill>
                <a:latin typeface="Monotype Corsiva" panose="03010101010201010101" pitchFamily="66" charset="0"/>
              </a:rPr>
              <a:t>Криловою</a:t>
            </a:r>
            <a:endParaRPr lang="ru-RU" altLang="ru-RU" sz="3600" dirty="0">
              <a:solidFill>
                <a:schemeClr val="tx1"/>
              </a:solidFill>
              <a:latin typeface="Monotype Corsiva" panose="03010101010201010101" pitchFamily="66" charset="0"/>
            </a:endParaRPr>
          </a:p>
        </p:txBody>
      </p:sp>
      <p:sp>
        <p:nvSpPr>
          <p:cNvPr id="297987" name="Rectangle 3"/>
          <p:cNvSpPr>
            <a:spLocks noGrp="1" noChangeArrowheads="1"/>
          </p:cNvSpPr>
          <p:nvPr>
            <p:ph idx="1"/>
          </p:nvPr>
        </p:nvSpPr>
        <p:spPr>
          <a:xfrm>
            <a:off x="1905000" y="1828801"/>
            <a:ext cx="8229600" cy="4530725"/>
          </a:xfrm>
        </p:spPr>
        <p:txBody>
          <a:bodyPr>
            <a:normAutofit/>
          </a:bodyPr>
          <a:lstStyle/>
          <a:p>
            <a:pPr algn="ctr">
              <a:buFont typeface="Wingdings" panose="05000000000000000000" pitchFamily="2" charset="2"/>
              <a:buNone/>
            </a:pPr>
            <a:endParaRPr lang="en-US" altLang="ru-RU" sz="3200">
              <a:latin typeface="Monotype Corsiva" panose="03010101010201010101" pitchFamily="66" charset="0"/>
            </a:endParaRPr>
          </a:p>
          <a:p>
            <a:pPr algn="ctr">
              <a:buFont typeface="Wingdings" panose="05000000000000000000" pitchFamily="2" charset="2"/>
              <a:buNone/>
            </a:pPr>
            <a:endParaRPr lang="en-US" altLang="ru-RU" sz="3200">
              <a:latin typeface="Monotype Corsiva" panose="03010101010201010101" pitchFamily="66" charset="0"/>
            </a:endParaRPr>
          </a:p>
        </p:txBody>
      </p:sp>
      <p:pic>
        <p:nvPicPr>
          <p:cNvPr id="297989" name="Picture 5" descr="_899f4bd5e4c1610e8c0e1e9c45197c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079" y="1427163"/>
            <a:ext cx="7543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139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019300" y="199371"/>
            <a:ext cx="8229600" cy="1417638"/>
          </a:xfrm>
        </p:spPr>
        <p:txBody>
          <a:bodyPr/>
          <a:lstStyle/>
          <a:p>
            <a:pPr algn="ctr"/>
            <a:r>
              <a:rPr lang="uk-UA" altLang="ru-RU" sz="3600" dirty="0">
                <a:solidFill>
                  <a:schemeClr val="tx1"/>
                </a:solidFill>
                <a:latin typeface="Monotype Corsiva" panose="03010101010201010101" pitchFamily="66" charset="0"/>
              </a:rPr>
              <a:t>Із дружиною Юлією </a:t>
            </a:r>
            <a:r>
              <a:rPr lang="uk-UA" altLang="ru-RU" sz="3600" dirty="0" err="1">
                <a:solidFill>
                  <a:schemeClr val="tx1"/>
                </a:solidFill>
                <a:latin typeface="Monotype Corsiva" panose="03010101010201010101" pitchFamily="66" charset="0"/>
              </a:rPr>
              <a:t>Солнцевою</a:t>
            </a:r>
            <a:endParaRPr lang="ru-RU" altLang="ru-RU" sz="3600" dirty="0">
              <a:solidFill>
                <a:schemeClr val="tx1"/>
              </a:solidFill>
              <a:latin typeface="Monotype Corsiva" panose="03010101010201010101" pitchFamily="66" charset="0"/>
            </a:endParaRPr>
          </a:p>
        </p:txBody>
      </p:sp>
      <p:sp>
        <p:nvSpPr>
          <p:cNvPr id="267267" name="Rectangle 3"/>
          <p:cNvSpPr>
            <a:spLocks noGrp="1" noChangeArrowheads="1"/>
          </p:cNvSpPr>
          <p:nvPr>
            <p:ph idx="1"/>
          </p:nvPr>
        </p:nvSpPr>
        <p:spPr/>
        <p:txBody>
          <a:bodyPr/>
          <a:lstStyle/>
          <a:p>
            <a:pPr marL="533400" indent="-533400">
              <a:buNone/>
            </a:pPr>
            <a:r>
              <a:rPr lang="ru-RU" altLang="ru-RU" dirty="0" smtClean="0"/>
              <a:t> </a:t>
            </a:r>
            <a:endParaRPr lang="ru-RU" altLang="ru-RU" dirty="0"/>
          </a:p>
        </p:txBody>
      </p:sp>
      <p:pic>
        <p:nvPicPr>
          <p:cNvPr id="267270" name="Picture 6" descr="З дружиною Юлією Солнцево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08190"/>
            <a:ext cx="75438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31306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7329151" y="4859473"/>
            <a:ext cx="4455017" cy="2744352"/>
          </a:xfrm>
        </p:spPr>
        <p:txBody>
          <a:bodyPr/>
          <a:lstStyle/>
          <a:p>
            <a:pPr algn="ctr"/>
            <a:r>
              <a:rPr lang="uk-UA" altLang="ru-RU" sz="3200" dirty="0">
                <a:latin typeface="Monotype Corsiva" panose="03010101010201010101" pitchFamily="66" charset="0"/>
              </a:rPr>
              <a:t>Довженко зі студентами Глухівського педагогічного інституту,</a:t>
            </a:r>
            <a:br>
              <a:rPr lang="uk-UA" altLang="ru-RU" sz="3200" dirty="0">
                <a:latin typeface="Monotype Corsiva" panose="03010101010201010101" pitchFamily="66" charset="0"/>
              </a:rPr>
            </a:br>
            <a:r>
              <a:rPr lang="uk-UA" altLang="ru-RU" sz="3200" dirty="0">
                <a:latin typeface="Monotype Corsiva" panose="03010101010201010101" pitchFamily="66" charset="0"/>
              </a:rPr>
              <a:t>1913 рік</a:t>
            </a:r>
            <a:endParaRPr lang="ru-RU" altLang="ru-RU" sz="3200" dirty="0">
              <a:latin typeface="Monotype Corsiva" panose="03010101010201010101" pitchFamily="66" charset="0"/>
            </a:endParaRPr>
          </a:p>
        </p:txBody>
      </p:sp>
      <p:sp>
        <p:nvSpPr>
          <p:cNvPr id="264195" name="Rectangle 3"/>
          <p:cNvSpPr>
            <a:spLocks noGrp="1" noChangeArrowheads="1"/>
          </p:cNvSpPr>
          <p:nvPr>
            <p:ph type="body" sz="half" idx="1"/>
          </p:nvPr>
        </p:nvSpPr>
        <p:spPr>
          <a:xfrm>
            <a:off x="7239000" y="1600201"/>
            <a:ext cx="3200400" cy="4530725"/>
          </a:xfrm>
        </p:spPr>
        <p:txBody>
          <a:bodyPr/>
          <a:lstStyle/>
          <a:p>
            <a:pPr>
              <a:buFontTx/>
              <a:buNone/>
            </a:pPr>
            <a:endParaRPr lang="uk-UA" altLang="ru-RU" sz="2800" dirty="0"/>
          </a:p>
          <a:p>
            <a:pPr>
              <a:buFontTx/>
              <a:buNone/>
            </a:pPr>
            <a:r>
              <a:rPr lang="uk-UA" altLang="ru-RU" sz="2800" dirty="0"/>
              <a:t> </a:t>
            </a:r>
            <a:endParaRPr lang="ru-RU" altLang="ru-RU" sz="2800" dirty="0"/>
          </a:p>
        </p:txBody>
      </p:sp>
      <p:pic>
        <p:nvPicPr>
          <p:cNvPr id="264217" name="Picture 25" descr="d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1" y="0"/>
            <a:ext cx="5534025"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5"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360" y="253207"/>
            <a:ext cx="4038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6759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uk-UA" altLang="ru-RU" sz="4000" b="1">
                <a:solidFill>
                  <a:schemeClr val="accent2"/>
                </a:solidFill>
              </a:rPr>
              <a:t>    </a:t>
            </a:r>
            <a:endParaRPr lang="ru-RU" altLang="ru-RU" sz="4000" b="1">
              <a:solidFill>
                <a:schemeClr val="accent2"/>
              </a:solidFill>
            </a:endParaRPr>
          </a:p>
        </p:txBody>
      </p:sp>
      <p:sp>
        <p:nvSpPr>
          <p:cNvPr id="292867" name="Rectangle 3"/>
          <p:cNvSpPr>
            <a:spLocks noGrp="1" noChangeArrowheads="1"/>
          </p:cNvSpPr>
          <p:nvPr>
            <p:ph type="body" sz="half" idx="2"/>
          </p:nvPr>
        </p:nvSpPr>
        <p:spPr>
          <a:xfrm>
            <a:off x="4724400" y="125413"/>
            <a:ext cx="6324600" cy="1447800"/>
          </a:xfrm>
        </p:spPr>
        <p:txBody>
          <a:bodyPr>
            <a:normAutofit fontScale="92500"/>
          </a:bodyPr>
          <a:lstStyle/>
          <a:p>
            <a:pPr algn="ctr">
              <a:buFont typeface="Wingdings" panose="05000000000000000000" pitchFamily="2" charset="2"/>
              <a:buNone/>
            </a:pPr>
            <a:endParaRPr lang="uk-UA" altLang="ru-RU" dirty="0">
              <a:effectLst>
                <a:outerShdw blurRad="38100" dist="38100" dir="2700000" algn="tl">
                  <a:srgbClr val="000000">
                    <a:alpha val="43137"/>
                  </a:srgbClr>
                </a:outerShdw>
              </a:effectLst>
            </a:endParaRPr>
          </a:p>
          <a:p>
            <a:pPr algn="ctr">
              <a:buFont typeface="Wingdings" panose="05000000000000000000" pitchFamily="2" charset="2"/>
              <a:buNone/>
            </a:pPr>
            <a:r>
              <a:rPr lang="uk-UA" altLang="ru-RU" dirty="0">
                <a:effectLst>
                  <a:outerShdw blurRad="38100" dist="38100" dir="2700000" algn="tl">
                    <a:srgbClr val="000000">
                      <a:alpha val="43137"/>
                    </a:srgbClr>
                  </a:outerShdw>
                </a:effectLst>
              </a:rPr>
              <a:t>       </a:t>
            </a:r>
            <a:r>
              <a:rPr lang="uk-UA" altLang="ru-RU" sz="4800" dirty="0">
                <a:effectLst>
                  <a:outerShdw blurRad="38100" dist="38100" dir="2700000" algn="tl">
                    <a:srgbClr val="000000">
                      <a:alpha val="43137"/>
                    </a:srgbClr>
                  </a:outerShdw>
                </a:effectLst>
                <a:latin typeface="Monotype Corsiva" panose="03010101010201010101" pitchFamily="66" charset="0"/>
              </a:rPr>
              <a:t>Карикатури</a:t>
            </a:r>
            <a:r>
              <a:rPr lang="uk-UA" altLang="ru-RU" dirty="0">
                <a:effectLst>
                  <a:outerShdw blurRad="38100" dist="38100" dir="2700000" algn="tl">
                    <a:srgbClr val="000000">
                      <a:alpha val="43137"/>
                    </a:srgbClr>
                  </a:outerShdw>
                </a:effectLst>
              </a:rPr>
              <a:t> </a:t>
            </a:r>
            <a:r>
              <a:rPr lang="uk-UA" altLang="ru-RU" sz="5200" dirty="0">
                <a:effectLst>
                  <a:outerShdw blurRad="38100" dist="38100" dir="2700000" algn="tl">
                    <a:srgbClr val="000000">
                      <a:alpha val="43137"/>
                    </a:srgbClr>
                  </a:outerShdw>
                </a:effectLst>
                <a:latin typeface="Monotype Corsiva" panose="03010101010201010101" pitchFamily="66" charset="0"/>
              </a:rPr>
              <a:t>О. Довженка</a:t>
            </a:r>
            <a:endParaRPr lang="en-US" altLang="ru-RU" sz="5200" dirty="0">
              <a:effectLst>
                <a:outerShdw blurRad="38100" dist="38100" dir="2700000" algn="tl">
                  <a:srgbClr val="000000">
                    <a:alpha val="43137"/>
                  </a:srgbClr>
                </a:outerShdw>
              </a:effectLst>
              <a:latin typeface="Monotype Corsiva" panose="03010101010201010101" pitchFamily="66" charset="0"/>
            </a:endParaRPr>
          </a:p>
          <a:p>
            <a:pPr>
              <a:buFont typeface="Wingdings" panose="05000000000000000000" pitchFamily="2" charset="2"/>
              <a:buNone/>
            </a:pPr>
            <a:endParaRPr lang="ru-RU" altLang="ru-RU" sz="2800" b="1" dirty="0">
              <a:effectLst>
                <a:outerShdw blurRad="38100" dist="38100" dir="2700000" algn="tl">
                  <a:srgbClr val="000000">
                    <a:alpha val="43137"/>
                  </a:srgbClr>
                </a:outerShdw>
              </a:effectLst>
            </a:endParaRPr>
          </a:p>
        </p:txBody>
      </p:sp>
      <p:pic>
        <p:nvPicPr>
          <p:cNvPr id="292870" name="Picture 6" descr="7BE7FC2F-3B9A-49E6-A9C5-A594B94B720D_mw800_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429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292871" name="Picture 7" descr="ellan1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5562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6807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852" y="495459"/>
            <a:ext cx="6478072" cy="914400"/>
          </a:xfrm>
        </p:spPr>
        <p:txBody>
          <a:bodyPr>
            <a:noAutofit/>
          </a:bodyPr>
          <a:lstStyle/>
          <a:p>
            <a:pPr indent="457200" algn="just"/>
            <a:r>
              <a:rPr lang="ru-RU" sz="3200" dirty="0" err="1">
                <a:solidFill>
                  <a:schemeClr val="tx1"/>
                </a:solidFill>
                <a:latin typeface="Monotype Corsiva" panose="03010101010201010101" pitchFamily="66" charset="0"/>
              </a:rPr>
              <a:t>Сповнений</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творчих</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планів</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О.Довженко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раптово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помирає</a:t>
            </a:r>
            <a:r>
              <a:rPr lang="ru-RU" sz="3200" dirty="0">
                <a:solidFill>
                  <a:schemeClr val="tx1"/>
                </a:solidFill>
                <a:latin typeface="Monotype Corsiva" panose="03010101010201010101" pitchFamily="66" charset="0"/>
              </a:rPr>
              <a:t> 25 листопада 1956 року. </a:t>
            </a:r>
            <a:r>
              <a:rPr lang="ru-RU" sz="3200" dirty="0" err="1">
                <a:solidFill>
                  <a:schemeClr val="tx1"/>
                </a:solidFill>
                <a:latin typeface="Monotype Corsiva" panose="03010101010201010101" pitchFamily="66" charset="0"/>
              </a:rPr>
              <a:t>Йому</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йшов</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шістдесят</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третій</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рік</a:t>
            </a:r>
            <a:r>
              <a:rPr lang="ru-RU" sz="3200" dirty="0">
                <a:solidFill>
                  <a:schemeClr val="tx1"/>
                </a:solidFill>
                <a:latin typeface="Monotype Corsiva" panose="03010101010201010101" pitchFamily="66" charset="0"/>
              </a:rPr>
              <a:t>... Уже </a:t>
            </a:r>
            <a:r>
              <a:rPr lang="ru-RU" sz="3200" dirty="0" err="1">
                <a:solidFill>
                  <a:schemeClr val="tx1"/>
                </a:solidFill>
                <a:latin typeface="Monotype Corsiva" panose="03010101010201010101" pitchFamily="66" charset="0"/>
              </a:rPr>
              <a:t>після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його</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смерті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виходить</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вибране</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О.П.Довженка</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дознімаються</a:t>
            </a:r>
            <a:r>
              <a:rPr lang="ru-RU" sz="3200" dirty="0">
                <a:solidFill>
                  <a:schemeClr val="tx1"/>
                </a:solidFill>
                <a:latin typeface="Monotype Corsiva" panose="03010101010201010101" pitchFamily="66" charset="0"/>
              </a:rPr>
              <a:t> дружиною </a:t>
            </a:r>
            <a:r>
              <a:rPr lang="ru-RU" sz="3200" dirty="0" err="1">
                <a:solidFill>
                  <a:schemeClr val="tx1"/>
                </a:solidFill>
                <a:latin typeface="Monotype Corsiva" panose="03010101010201010101" pitchFamily="66" charset="0"/>
              </a:rPr>
              <a:t>Ю.Солнцевою</a:t>
            </a:r>
            <a:r>
              <a:rPr lang="ru-RU" sz="3200" dirty="0">
                <a:solidFill>
                  <a:schemeClr val="tx1"/>
                </a:solidFill>
                <a:latin typeface="Monotype Corsiva" panose="03010101010201010101" pitchFamily="66" charset="0"/>
              </a:rPr>
              <a:t> «Поема про море», «</a:t>
            </a:r>
            <a:r>
              <a:rPr lang="ru-RU" sz="3200" dirty="0" err="1">
                <a:solidFill>
                  <a:schemeClr val="tx1"/>
                </a:solidFill>
                <a:latin typeface="Monotype Corsiva" panose="03010101010201010101" pitchFamily="66" charset="0"/>
              </a:rPr>
              <a:t>Повість</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полум’яних</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літ</a:t>
            </a:r>
            <a:r>
              <a:rPr lang="ru-RU" sz="3200" dirty="0">
                <a:solidFill>
                  <a:schemeClr val="tx1"/>
                </a:solidFill>
                <a:latin typeface="Monotype Corsiva" panose="03010101010201010101" pitchFamily="66" charset="0"/>
              </a:rPr>
              <a:t>», «Зачарована Десна». У 1959 </a:t>
            </a:r>
            <a:r>
              <a:rPr lang="ru-RU" sz="3200" dirty="0" err="1">
                <a:solidFill>
                  <a:schemeClr val="tx1"/>
                </a:solidFill>
                <a:latin typeface="Monotype Corsiva" panose="03010101010201010101" pitchFamily="66" charset="0"/>
              </a:rPr>
              <a:t>році</a:t>
            </a:r>
            <a:r>
              <a:rPr lang="ru-RU" sz="3200" dirty="0">
                <a:solidFill>
                  <a:schemeClr val="tx1"/>
                </a:solidFill>
                <a:latin typeface="Monotype Corsiva" panose="03010101010201010101" pitchFamily="66" charset="0"/>
              </a:rPr>
              <a:t> за </a:t>
            </a:r>
            <a:r>
              <a:rPr lang="ru-RU" sz="3200" dirty="0" err="1">
                <a:solidFill>
                  <a:schemeClr val="tx1"/>
                </a:solidFill>
                <a:latin typeface="Monotype Corsiva" panose="03010101010201010101" pitchFamily="66" charset="0"/>
              </a:rPr>
              <a:t>сценарій</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фільму</a:t>
            </a:r>
            <a:r>
              <a:rPr lang="ru-RU" sz="3200" dirty="0">
                <a:solidFill>
                  <a:schemeClr val="tx1"/>
                </a:solidFill>
                <a:latin typeface="Monotype Corsiva" panose="03010101010201010101" pitchFamily="66" charset="0"/>
              </a:rPr>
              <a:t> «Поема про море» </a:t>
            </a:r>
            <a:r>
              <a:rPr lang="ru-RU" sz="3200" dirty="0" err="1">
                <a:solidFill>
                  <a:schemeClr val="tx1"/>
                </a:solidFill>
                <a:latin typeface="Monotype Corsiva" panose="03010101010201010101" pitchFamily="66" charset="0"/>
              </a:rPr>
              <a:t>О.П.Довженку</a:t>
            </a:r>
            <a:r>
              <a:rPr lang="ru-RU" sz="3200" dirty="0">
                <a:solidFill>
                  <a:schemeClr val="tx1"/>
                </a:solidFill>
                <a:latin typeface="Monotype Corsiva" panose="03010101010201010101" pitchFamily="66" charset="0"/>
              </a:rPr>
              <a:t> посмертно </a:t>
            </a:r>
            <a:r>
              <a:rPr lang="ru-RU" sz="3200" dirty="0" err="1" smtClean="0">
                <a:solidFill>
                  <a:schemeClr val="tx1"/>
                </a:solidFill>
                <a:latin typeface="Monotype Corsiva" panose="03010101010201010101" pitchFamily="66" charset="0"/>
              </a:rPr>
              <a:t>присуд-жується</a:t>
            </a:r>
            <a:r>
              <a:rPr lang="ru-RU" sz="3200" dirty="0" smtClean="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Ленінська</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премія</a:t>
            </a:r>
            <a:r>
              <a:rPr lang="ru-RU" sz="3200" dirty="0">
                <a:solidFill>
                  <a:schemeClr val="tx1"/>
                </a:solidFill>
                <a:latin typeface="Monotype Corsiva" panose="03010101010201010101" pitchFamily="66" charset="0"/>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270" y="160608"/>
            <a:ext cx="4079889" cy="538029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7239">
            <a:off x="6955179" y="3082637"/>
            <a:ext cx="2565233" cy="3586195"/>
          </a:xfrm>
          <a:prstGeom prst="rect">
            <a:avLst/>
          </a:prstGeom>
        </p:spPr>
      </p:pic>
    </p:spTree>
    <p:extLst>
      <p:ext uri="{BB962C8B-B14F-4D97-AF65-F5344CB8AC3E}">
        <p14:creationId xmlns:p14="http://schemas.microsoft.com/office/powerpoint/2010/main" val="11602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кіностудія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 y="-9659"/>
            <a:ext cx="9156879" cy="6867659"/>
          </a:xfrm>
          <a:prstGeom prst="rect">
            <a:avLst/>
          </a:prstGeom>
        </p:spPr>
      </p:pic>
      <p:pic>
        <p:nvPicPr>
          <p:cNvPr id="4" name="Picture 5" descr="Кіностудія_Довженка"/>
          <p:cNvPicPr>
            <a:picLocks noChangeAspect="1" noChangeArrowheads="1"/>
          </p:cNvPicPr>
          <p:nvPr/>
        </p:nvPicPr>
        <p:blipFill rotWithShape="1">
          <a:blip r:embed="rId3">
            <a:extLst>
              <a:ext uri="{28A0092B-C50C-407E-A947-70E740481C1C}">
                <a14:useLocalDpi xmlns:a14="http://schemas.microsoft.com/office/drawing/2010/main" val="0"/>
              </a:ext>
            </a:extLst>
          </a:blip>
          <a:srcRect t="39821" r="29757"/>
          <a:stretch/>
        </p:blipFill>
        <p:spPr>
          <a:xfrm>
            <a:off x="6710116" y="3335628"/>
            <a:ext cx="5481884" cy="3522372"/>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5" descr="Запорожье"/>
          <p:cNvPicPr>
            <a:picLocks noGrp="1" noChangeAspect="1" noChangeArrowheads="1"/>
          </p:cNvPicPr>
          <p:nvPr>
            <p:ph/>
          </p:nvPr>
        </p:nvPicPr>
        <p:blipFill>
          <a:blip r:embed="rId4">
            <a:extLst>
              <a:ext uri="{28A0092B-C50C-407E-A947-70E740481C1C}">
                <a14:useLocalDpi xmlns:a14="http://schemas.microsoft.com/office/drawing/2010/main" val="0"/>
              </a:ext>
            </a:extLst>
          </a:blip>
          <a:stretch>
            <a:fillRect/>
          </a:stretch>
        </p:blipFill>
        <p:spPr>
          <a:xfrm>
            <a:off x="7379594" y="-9659"/>
            <a:ext cx="4812406" cy="334498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018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txBox="1">
            <a:spLocks noChangeArrowheads="1"/>
          </p:cNvSpPr>
          <p:nvPr/>
        </p:nvSpPr>
        <p:spPr>
          <a:xfrm>
            <a:off x="607722" y="1229262"/>
            <a:ext cx="6048375" cy="47529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uk-UA" altLang="ru-RU" sz="3600" dirty="0" smtClean="0">
                <a:latin typeface="Monotype Corsiva" panose="03010101010201010101" pitchFamily="66" charset="0"/>
              </a:rPr>
              <a:t>Геніальний режисер</a:t>
            </a:r>
          </a:p>
          <a:p>
            <a:r>
              <a:rPr lang="uk-UA" altLang="ru-RU" sz="3600" dirty="0" smtClean="0">
                <a:latin typeface="Monotype Corsiva" panose="03010101010201010101" pitchFamily="66" charset="0"/>
              </a:rPr>
              <a:t>Сценарист </a:t>
            </a:r>
          </a:p>
          <a:p>
            <a:r>
              <a:rPr lang="uk-UA" altLang="ru-RU" sz="3600" dirty="0" smtClean="0">
                <a:latin typeface="Monotype Corsiva" panose="03010101010201010101" pitchFamily="66" charset="0"/>
              </a:rPr>
              <a:t>Талановитий письменник</a:t>
            </a:r>
          </a:p>
          <a:p>
            <a:r>
              <a:rPr lang="uk-UA" altLang="ru-RU" sz="3600" dirty="0" smtClean="0">
                <a:latin typeface="Monotype Corsiva" panose="03010101010201010101" pitchFamily="66" charset="0"/>
              </a:rPr>
              <a:t>Художник</a:t>
            </a:r>
          </a:p>
          <a:p>
            <a:r>
              <a:rPr lang="uk-UA" altLang="ru-RU" sz="3600" dirty="0" smtClean="0">
                <a:latin typeface="Monotype Corsiva" panose="03010101010201010101" pitchFamily="66" charset="0"/>
              </a:rPr>
              <a:t>Філософ</a:t>
            </a:r>
          </a:p>
          <a:p>
            <a:r>
              <a:rPr lang="uk-UA" altLang="ru-RU" sz="3600" dirty="0" smtClean="0">
                <a:latin typeface="Monotype Corsiva" panose="03010101010201010101" pitchFamily="66" charset="0"/>
              </a:rPr>
              <a:t>Перший поет кіно </a:t>
            </a:r>
            <a:r>
              <a:rPr lang="uk-UA" altLang="ru-RU" sz="3600" i="1" dirty="0" smtClean="0">
                <a:latin typeface="Monotype Corsiva" panose="03010101010201010101" pitchFamily="66" charset="0"/>
              </a:rPr>
              <a:t>(американці)</a:t>
            </a:r>
          </a:p>
          <a:p>
            <a:r>
              <a:rPr lang="uk-UA" altLang="ru-RU" sz="3600" dirty="0" smtClean="0">
                <a:latin typeface="Monotype Corsiva" panose="03010101010201010101" pitchFamily="66" charset="0"/>
              </a:rPr>
              <a:t>Гомер ХХ століття </a:t>
            </a:r>
            <a:r>
              <a:rPr lang="uk-UA" altLang="ru-RU" sz="3600" i="1" dirty="0" smtClean="0">
                <a:latin typeface="Monotype Corsiva" panose="03010101010201010101" pitchFamily="66" charset="0"/>
              </a:rPr>
              <a:t>(греки)</a:t>
            </a:r>
            <a:endParaRPr lang="ru-RU" altLang="ru-RU" sz="3600" i="1" dirty="0">
              <a:latin typeface="Monotype Corsiva" panose="03010101010201010101" pitchFamily="66" charset="0"/>
            </a:endParaRPr>
          </a:p>
        </p:txBody>
      </p:sp>
      <p:pic>
        <p:nvPicPr>
          <p:cNvPr id="3" name="Picture 11" descr="Довженко Олександр. Фото. Портр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097" y="253284"/>
            <a:ext cx="4860546" cy="62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2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1981200" y="-1066800"/>
            <a:ext cx="8229600" cy="609600"/>
          </a:xfrm>
        </p:spPr>
        <p:txBody>
          <a:bodyPr>
            <a:normAutofit/>
          </a:bodyPr>
          <a:lstStyle/>
          <a:p>
            <a:pPr indent="457200" algn="just"/>
            <a:endParaRPr lang="ru-RU" altLang="ru-RU" sz="3200">
              <a:latin typeface="Monotype Corsiva" panose="03010101010201010101" pitchFamily="66" charset="0"/>
            </a:endParaRPr>
          </a:p>
        </p:txBody>
      </p:sp>
      <p:sp>
        <p:nvSpPr>
          <p:cNvPr id="405507" name="Rectangle 3"/>
          <p:cNvSpPr>
            <a:spLocks noGrp="1" noChangeArrowheads="1"/>
          </p:cNvSpPr>
          <p:nvPr>
            <p:ph idx="1"/>
          </p:nvPr>
        </p:nvSpPr>
        <p:spPr>
          <a:xfrm>
            <a:off x="1439215" y="665408"/>
            <a:ext cx="8771585" cy="6553200"/>
          </a:xfrm>
        </p:spPr>
        <p:txBody>
          <a:bodyPr>
            <a:normAutofit/>
          </a:bodyPr>
          <a:lstStyle/>
          <a:p>
            <a:pPr indent="457200" algn="just">
              <a:spcBef>
                <a:spcPts val="800"/>
              </a:spcBef>
              <a:buFont typeface="Wingdings" panose="05000000000000000000" pitchFamily="2" charset="2"/>
              <a:buNone/>
            </a:pPr>
            <a:r>
              <a:rPr lang="ru-RU" altLang="ru-RU" sz="3200" dirty="0">
                <a:latin typeface="Monotype Corsiva" panose="03010101010201010101" pitchFamily="66" charset="0"/>
              </a:rPr>
              <a:t>“Великий талант </a:t>
            </a:r>
            <a:r>
              <a:rPr lang="ru-RU" altLang="ru-RU" sz="3200" dirty="0" err="1">
                <a:latin typeface="Monotype Corsiva" panose="03010101010201010101" pitchFamily="66" charset="0"/>
              </a:rPr>
              <a:t>кіномитця</a:t>
            </a:r>
            <a:r>
              <a:rPr lang="ru-RU" altLang="ru-RU" sz="3200" dirty="0">
                <a:latin typeface="Monotype Corsiva" panose="03010101010201010101" pitchFamily="66" charset="0"/>
              </a:rPr>
              <a:t> і </a:t>
            </a:r>
            <a:r>
              <a:rPr lang="ru-RU" altLang="ru-RU" sz="3200" dirty="0" err="1">
                <a:latin typeface="Monotype Corsiva" panose="03010101010201010101" pitchFamily="66" charset="0"/>
              </a:rPr>
              <a:t>письменника</a:t>
            </a:r>
            <a:r>
              <a:rPr lang="ru-RU" altLang="ru-RU" sz="3200" dirty="0">
                <a:latin typeface="Monotype Corsiva" panose="03010101010201010101" pitchFamily="66" charset="0"/>
              </a:rPr>
              <a:t>, новаторство в </a:t>
            </a:r>
            <a:r>
              <a:rPr lang="ru-RU" altLang="ru-RU" sz="3200" dirty="0" err="1">
                <a:latin typeface="Monotype Corsiva" panose="03010101010201010101" pitchFamily="66" charset="0"/>
              </a:rPr>
              <a:t>творчості</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справжня</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глибинна</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народність</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надзвичайна</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працездатність</a:t>
            </a:r>
            <a:r>
              <a:rPr lang="ru-RU" altLang="ru-RU" sz="3200" dirty="0">
                <a:latin typeface="Monotype Corsiva" panose="03010101010201010101" pitchFamily="66" charset="0"/>
              </a:rPr>
              <a:t>, </a:t>
            </a:r>
            <a:r>
              <a:rPr lang="ru-RU" altLang="ru-RU" sz="3200" dirty="0" err="1" smtClean="0">
                <a:latin typeface="Monotype Corsiva" panose="03010101010201010101" pitchFamily="66" charset="0"/>
              </a:rPr>
              <a:t>неприми-ренність</a:t>
            </a:r>
            <a:r>
              <a:rPr lang="ru-RU" altLang="ru-RU" sz="3200" dirty="0" smtClean="0">
                <a:latin typeface="Monotype Corsiva" panose="03010101010201010101" pitchFamily="66" charset="0"/>
              </a:rPr>
              <a:t> </a:t>
            </a:r>
            <a:r>
              <a:rPr lang="ru-RU" altLang="ru-RU" sz="3200" dirty="0">
                <a:latin typeface="Monotype Corsiva" panose="03010101010201010101" pitchFamily="66" charset="0"/>
              </a:rPr>
              <a:t>до зла, </a:t>
            </a:r>
            <a:r>
              <a:rPr lang="ru-RU" altLang="ru-RU" sz="3200" dirty="0" err="1">
                <a:latin typeface="Monotype Corsiva" panose="03010101010201010101" pitchFamily="66" charset="0"/>
              </a:rPr>
              <a:t>любов</a:t>
            </a:r>
            <a:r>
              <a:rPr lang="ru-RU" altLang="ru-RU" sz="3200" dirty="0">
                <a:latin typeface="Monotype Corsiva" panose="03010101010201010101" pitchFamily="66" charset="0"/>
              </a:rPr>
              <a:t> до </a:t>
            </a:r>
            <a:r>
              <a:rPr lang="ru-RU" altLang="ru-RU" sz="3200" dirty="0" err="1">
                <a:latin typeface="Monotype Corsiva" panose="03010101010201010101" pitchFamily="66" charset="0"/>
              </a:rPr>
              <a:t>природи</a:t>
            </a:r>
            <a:r>
              <a:rPr lang="ru-RU" altLang="ru-RU" sz="3200" dirty="0">
                <a:latin typeface="Monotype Corsiva" panose="03010101010201010101" pitchFamily="66" charset="0"/>
              </a:rPr>
              <a:t> і </a:t>
            </a:r>
            <a:r>
              <a:rPr lang="ru-RU" altLang="ru-RU" sz="3200" dirty="0" err="1">
                <a:latin typeface="Monotype Corsiva" panose="03010101010201010101" pitchFamily="66" charset="0"/>
              </a:rPr>
              <a:t>рідного</a:t>
            </a:r>
            <a:r>
              <a:rPr lang="ru-RU" altLang="ru-RU" sz="3200" dirty="0">
                <a:latin typeface="Monotype Corsiva" panose="03010101010201010101" pitchFamily="66" charset="0"/>
              </a:rPr>
              <a:t> народу, </a:t>
            </a:r>
            <a:r>
              <a:rPr lang="ru-RU" altLang="ru-RU" sz="3200" dirty="0" err="1">
                <a:latin typeface="Monotype Corsiva" panose="03010101010201010101" pitchFamily="66" charset="0"/>
              </a:rPr>
              <a:t>закоханість</a:t>
            </a:r>
            <a:r>
              <a:rPr lang="ru-RU" altLang="ru-RU" sz="3200" dirty="0">
                <a:latin typeface="Monotype Corsiva" panose="03010101010201010101" pitchFamily="66" charset="0"/>
              </a:rPr>
              <a:t> у Десну, </a:t>
            </a:r>
            <a:r>
              <a:rPr lang="ru-RU" altLang="ru-RU" sz="3200" dirty="0" err="1">
                <a:latin typeface="Monotype Corsiva" panose="03010101010201010101" pitchFamily="66" charset="0"/>
              </a:rPr>
              <a:t>Україну</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Батьківщину</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енциклопедизм</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чесність</a:t>
            </a:r>
            <a:r>
              <a:rPr lang="ru-RU" altLang="ru-RU" sz="3200" dirty="0">
                <a:latin typeface="Monotype Corsiva" panose="03010101010201010101" pitchFamily="66" charset="0"/>
              </a:rPr>
              <a:t>, </a:t>
            </a:r>
            <a:r>
              <a:rPr lang="ru-RU" altLang="ru-RU" sz="3200" dirty="0" err="1" smtClean="0">
                <a:latin typeface="Monotype Corsiva" panose="03010101010201010101" pitchFamily="66" charset="0"/>
              </a:rPr>
              <a:t>благородність</a:t>
            </a:r>
            <a:r>
              <a:rPr lang="ru-RU" altLang="ru-RU" sz="3200" dirty="0" smtClean="0">
                <a:latin typeface="Monotype Corsiva" panose="03010101010201010101" pitchFamily="66" charset="0"/>
              </a:rPr>
              <a:t> </a:t>
            </a:r>
            <a:r>
              <a:rPr lang="ru-RU" altLang="ru-RU" sz="3200" dirty="0">
                <a:latin typeface="Monotype Corsiva" panose="03010101010201010101" pitchFamily="66" charset="0"/>
              </a:rPr>
              <a:t>і </a:t>
            </a:r>
            <a:r>
              <a:rPr lang="ru-RU" altLang="ru-RU" sz="3200" dirty="0" err="1">
                <a:latin typeface="Monotype Corsiva" panose="03010101010201010101" pitchFamily="66" charset="0"/>
              </a:rPr>
              <a:t>висока</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інтелігентність</a:t>
            </a:r>
            <a:r>
              <a:rPr lang="ru-RU" altLang="ru-RU" sz="3200" dirty="0">
                <a:latin typeface="Monotype Corsiva" panose="03010101010201010101" pitchFamily="66" charset="0"/>
              </a:rPr>
              <a:t> – усе </a:t>
            </a:r>
            <a:r>
              <a:rPr lang="ru-RU" altLang="ru-RU" sz="3200" dirty="0" err="1">
                <a:latin typeface="Monotype Corsiva" panose="03010101010201010101" pitchFamily="66" charset="0"/>
              </a:rPr>
              <a:t>це</a:t>
            </a:r>
            <a:r>
              <a:rPr lang="ru-RU" altLang="ru-RU" sz="3200" dirty="0">
                <a:latin typeface="Monotype Corsiva" panose="03010101010201010101" pitchFamily="66" charset="0"/>
              </a:rPr>
              <a:t> поставило </a:t>
            </a:r>
            <a:r>
              <a:rPr lang="ru-RU" altLang="ru-RU" sz="3200" dirty="0" err="1">
                <a:latin typeface="Monotype Corsiva" panose="03010101010201010101" pitchFamily="66" charset="0"/>
              </a:rPr>
              <a:t>Довженка</a:t>
            </a:r>
            <a:r>
              <a:rPr lang="ru-RU" altLang="ru-RU" sz="3200" dirty="0">
                <a:latin typeface="Monotype Corsiva" panose="03010101010201010101" pitchFamily="66" charset="0"/>
              </a:rPr>
              <a:t> в ряд </a:t>
            </a:r>
            <a:r>
              <a:rPr lang="ru-RU" altLang="ru-RU" sz="3200" dirty="0" err="1">
                <a:latin typeface="Monotype Corsiva" panose="03010101010201010101" pitchFamily="66" charset="0"/>
              </a:rPr>
              <a:t>найвидатніших</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митців</a:t>
            </a:r>
            <a:r>
              <a:rPr lang="ru-RU" altLang="ru-RU" sz="3200" dirty="0">
                <a:latin typeface="Monotype Corsiva" panose="03010101010201010101" pitchFamily="66" charset="0"/>
              </a:rPr>
              <a:t> і </a:t>
            </a:r>
            <a:r>
              <a:rPr lang="ru-RU" altLang="ru-RU" sz="3200" dirty="0" err="1">
                <a:latin typeface="Monotype Corsiva" panose="03010101010201010101" pitchFamily="66" charset="0"/>
              </a:rPr>
              <a:t>культурних</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діячів</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світу</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зробило</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його</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класиком</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носієм</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ідеалів</a:t>
            </a:r>
            <a:r>
              <a:rPr lang="ru-RU" altLang="ru-RU" sz="3200" dirty="0">
                <a:latin typeface="Monotype Corsiva" panose="03010101010201010101" pitchFamily="66" charset="0"/>
              </a:rPr>
              <a:t> добра й </a:t>
            </a:r>
            <a:r>
              <a:rPr lang="ru-RU" altLang="ru-RU" sz="3200" dirty="0" err="1">
                <a:latin typeface="Monotype Corsiva" panose="03010101010201010101" pitchFamily="66" charset="0"/>
              </a:rPr>
              <a:t>краси</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взірцем</a:t>
            </a:r>
            <a:r>
              <a:rPr lang="ru-RU" altLang="ru-RU" sz="3200" dirty="0">
                <a:latin typeface="Monotype Corsiva" panose="03010101010201010101" pitchFamily="66" charset="0"/>
              </a:rPr>
              <a:t> </a:t>
            </a:r>
            <a:r>
              <a:rPr lang="ru-RU" altLang="ru-RU" sz="3200" dirty="0" err="1" smtClean="0">
                <a:latin typeface="Monotype Corsiva" panose="03010101010201010101" pitchFamily="66" charset="0"/>
              </a:rPr>
              <a:t>письменника</a:t>
            </a:r>
            <a:r>
              <a:rPr lang="ru-RU" altLang="ru-RU" sz="3200" dirty="0" smtClean="0">
                <a:latin typeface="Monotype Corsiva" panose="03010101010201010101" pitchFamily="66" charset="0"/>
              </a:rPr>
              <a:t> </a:t>
            </a:r>
            <a:r>
              <a:rPr lang="ru-RU" altLang="ru-RU" sz="3200" dirty="0">
                <a:latin typeface="Monotype Corsiva" panose="03010101010201010101" pitchFamily="66" charset="0"/>
              </a:rPr>
              <a:t>– </a:t>
            </a:r>
            <a:r>
              <a:rPr lang="ru-RU" altLang="ru-RU" sz="3200" dirty="0" err="1">
                <a:latin typeface="Monotype Corsiva" panose="03010101010201010101" pitchFamily="66" charset="0"/>
              </a:rPr>
              <a:t>громадянина</a:t>
            </a:r>
            <a:r>
              <a:rPr lang="ru-RU" altLang="ru-RU" sz="3200" dirty="0">
                <a:latin typeface="Monotype Corsiva" panose="03010101010201010101" pitchFamily="66" charset="0"/>
              </a:rPr>
              <a:t>”. </a:t>
            </a:r>
          </a:p>
          <a:p>
            <a:pPr indent="457200" algn="just">
              <a:spcBef>
                <a:spcPts val="800"/>
              </a:spcBef>
              <a:buFont typeface="Wingdings" panose="05000000000000000000" pitchFamily="2" charset="2"/>
              <a:buNone/>
            </a:pPr>
            <a:r>
              <a:rPr lang="ru-RU" altLang="ru-RU" sz="3200" dirty="0" smtClean="0">
                <a:latin typeface="Monotype Corsiva" panose="03010101010201010101" pitchFamily="66" charset="0"/>
              </a:rPr>
              <a:t>													</a:t>
            </a:r>
            <a:r>
              <a:rPr lang="ru-RU" altLang="ru-RU" sz="3200" dirty="0" err="1" smtClean="0">
                <a:latin typeface="Monotype Corsiva" panose="03010101010201010101" pitchFamily="66" charset="0"/>
              </a:rPr>
              <a:t>О.Гончар</a:t>
            </a:r>
            <a:endParaRPr lang="ru-RU" altLang="ru-RU" sz="3200" dirty="0">
              <a:latin typeface="Monotype Corsiva" panose="03010101010201010101" pitchFamily="66" charset="0"/>
            </a:endParaRPr>
          </a:p>
        </p:txBody>
      </p:sp>
    </p:spTree>
    <p:extLst>
      <p:ext uri="{BB962C8B-B14F-4D97-AF65-F5344CB8AC3E}">
        <p14:creationId xmlns:p14="http://schemas.microsoft.com/office/powerpoint/2010/main" val="247466217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36964" y="2864304"/>
            <a:ext cx="8369599" cy="1323439"/>
          </a:xfrm>
          <a:prstGeom prst="rect">
            <a:avLst/>
          </a:prstGeom>
          <a:noFill/>
        </p:spPr>
        <p:txBody>
          <a:bodyPr wrap="none" lIns="91440" tIns="45720" rIns="91440" bIns="45720">
            <a:spAutoFit/>
          </a:bodyPr>
          <a:lstStyle/>
          <a:p>
            <a:pPr algn="ctr"/>
            <a:r>
              <a:rPr lang="ru-RU" sz="80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Дякую</a:t>
            </a:r>
            <a:r>
              <a:rPr lang="ru-RU"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за </a:t>
            </a:r>
            <a:r>
              <a:rPr lang="ru-RU" sz="80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увагу</a:t>
            </a:r>
            <a:r>
              <a:rPr lang="ru-RU"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26088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4540391"/>
            <a:ext cx="6573837" cy="2735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indent="228600" algn="just">
              <a:buFont typeface="Wingdings" panose="05000000000000000000" pitchFamily="2" charset="2"/>
              <a:buNone/>
              <a:defRPr/>
            </a:pPr>
            <a:r>
              <a:rPr lang="uk-UA" sz="3600" dirty="0" smtClean="0">
                <a:latin typeface="Monotype Corsiva" pitchFamily="66" charset="0"/>
              </a:rPr>
              <a:t>“О. Довженко – це промениста зірка серед безлічі зірок, що сяє на весь світ”							        П. Загребельний</a:t>
            </a:r>
            <a:endParaRPr lang="ru-RU" sz="3600" dirty="0" smtClean="0">
              <a:latin typeface="Monotype Corsiva" pitchFamily="66" charset="0"/>
            </a:endParaRPr>
          </a:p>
        </p:txBody>
      </p:sp>
      <p:pic>
        <p:nvPicPr>
          <p:cNvPr id="4" name="Picture 4" descr="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80" y="291945"/>
            <a:ext cx="3124893" cy="4199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a:xfrm>
            <a:off x="6143039" y="3991600"/>
            <a:ext cx="5769919" cy="1702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indent="228600" algn="just">
              <a:buFont typeface="Wingdings" panose="05000000000000000000" pitchFamily="2" charset="2"/>
              <a:buNone/>
            </a:pPr>
            <a:r>
              <a:rPr lang="uk-UA" altLang="ru-RU" sz="3600" dirty="0" smtClean="0">
                <a:latin typeface="Monotype Corsiva" panose="03010101010201010101" pitchFamily="66" charset="0"/>
              </a:rPr>
              <a:t>   «Художник великої епохи, він мислив масштабами століть і тисячоліть»</a:t>
            </a:r>
          </a:p>
          <a:p>
            <a:pPr lvl="1" indent="228600" algn="just">
              <a:buFont typeface="Wingdings" panose="05000000000000000000" pitchFamily="2" charset="2"/>
              <a:buNone/>
            </a:pPr>
            <a:r>
              <a:rPr lang="uk-UA" altLang="ru-RU" sz="3600" dirty="0" smtClean="0">
                <a:latin typeface="Monotype Corsiva" panose="03010101010201010101" pitchFamily="66" charset="0"/>
              </a:rPr>
              <a:t>                             О. Гончар</a:t>
            </a:r>
            <a:endParaRPr lang="ru-RU" altLang="ru-RU" sz="3600" dirty="0">
              <a:latin typeface="Monotype Corsiva" panose="03010101010201010101" pitchFamily="66" charset="0"/>
            </a:endParaRPr>
          </a:p>
        </p:txBody>
      </p:sp>
      <p:sp>
        <p:nvSpPr>
          <p:cNvPr id="7" name="Прямоугольник 6"/>
          <p:cNvSpPr/>
          <p:nvPr/>
        </p:nvSpPr>
        <p:spPr>
          <a:xfrm>
            <a:off x="3962308" y="291945"/>
            <a:ext cx="6216386" cy="3416320"/>
          </a:xfrm>
          <a:prstGeom prst="rect">
            <a:avLst/>
          </a:prstGeom>
        </p:spPr>
        <p:txBody>
          <a:bodyPr wrap="square">
            <a:spAutoFit/>
          </a:bodyPr>
          <a:lstStyle/>
          <a:p>
            <a:pPr indent="457200" algn="just"/>
            <a:r>
              <a:rPr lang="uk-UA" sz="3600" dirty="0" smtClean="0">
                <a:latin typeface="Monotype Corsiva" panose="03010101010201010101" pitchFamily="66" charset="0"/>
              </a:rPr>
              <a:t>Він залишився, як дерево, що вічно цвіте, вічно плодоносить, як великий мислитель, який може стояти поряд із Сократом і Гомером»</a:t>
            </a:r>
          </a:p>
          <a:p>
            <a:pPr indent="457200" algn="just"/>
            <a:r>
              <a:rPr lang="uk-UA" sz="3600" dirty="0" smtClean="0">
                <a:latin typeface="Monotype Corsiva" panose="03010101010201010101" pitchFamily="66" charset="0"/>
              </a:rPr>
              <a:t>							  А. Малишко</a:t>
            </a:r>
            <a:endParaRPr lang="uk-UA" sz="3600" dirty="0">
              <a:latin typeface="Monotype Corsiva" panose="03010101010201010101" pitchFamily="66" charset="0"/>
            </a:endParaRPr>
          </a:p>
        </p:txBody>
      </p:sp>
    </p:spTree>
    <p:extLst>
      <p:ext uri="{BB962C8B-B14F-4D97-AF65-F5344CB8AC3E}">
        <p14:creationId xmlns:p14="http://schemas.microsoft.com/office/powerpoint/2010/main" val="9806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1" name="Rectangle 9"/>
          <p:cNvSpPr>
            <a:spLocks noGrp="1" noChangeArrowheads="1"/>
          </p:cNvSpPr>
          <p:nvPr>
            <p:ph sz="half" idx="1"/>
          </p:nvPr>
        </p:nvSpPr>
        <p:spPr>
          <a:xfrm>
            <a:off x="6118410" y="758639"/>
            <a:ext cx="5136777" cy="6381750"/>
          </a:xfrm>
        </p:spPr>
        <p:txBody>
          <a:bodyPr>
            <a:normAutofit/>
          </a:bodyPr>
          <a:lstStyle/>
          <a:p>
            <a:pPr indent="228600" algn="just">
              <a:lnSpc>
                <a:spcPct val="90000"/>
              </a:lnSpc>
              <a:buFont typeface="Wingdings" panose="05000000000000000000" pitchFamily="2" charset="2"/>
              <a:buNone/>
            </a:pPr>
            <a:r>
              <a:rPr lang="uk-UA" altLang="ru-RU" sz="3000" dirty="0">
                <a:latin typeface="Monotype Corsiva" panose="03010101010201010101" pitchFamily="66" charset="0"/>
              </a:rPr>
              <a:t>   </a:t>
            </a:r>
            <a:r>
              <a:rPr lang="uk-UA" altLang="ru-RU" sz="3000" dirty="0" smtClean="0">
                <a:latin typeface="Monotype Corsiva" panose="03010101010201010101" pitchFamily="66" charset="0"/>
              </a:rPr>
              <a:t>Серед </a:t>
            </a:r>
            <a:r>
              <a:rPr lang="uk-UA" altLang="ru-RU" sz="3000" dirty="0">
                <a:latin typeface="Monotype Corsiva" panose="03010101010201010101" pitchFamily="66" charset="0"/>
              </a:rPr>
              <a:t>чудової поліської природи розкинулось містечко </a:t>
            </a:r>
            <a:r>
              <a:rPr lang="uk-UA" altLang="ru-RU" sz="3000" dirty="0" err="1">
                <a:latin typeface="Monotype Corsiva" panose="03010101010201010101" pitchFamily="66" charset="0"/>
              </a:rPr>
              <a:t>Сосниця</a:t>
            </a:r>
            <a:r>
              <a:rPr lang="uk-UA" altLang="ru-RU" sz="3000" dirty="0">
                <a:latin typeface="Monotype Corsiva" panose="03010101010201010101" pitchFamily="66" charset="0"/>
              </a:rPr>
              <a:t> на Чернігівщині. Тут, на його околиці, що зветься В</a:t>
            </a:r>
            <a:r>
              <a:rPr lang="en-US" altLang="ru-RU" sz="3000" dirty="0">
                <a:latin typeface="Monotype Corsiva" panose="03010101010201010101" pitchFamily="66" charset="0"/>
              </a:rPr>
              <a:t>’</a:t>
            </a:r>
            <a:r>
              <a:rPr lang="uk-UA" altLang="ru-RU" sz="3000" dirty="0" err="1">
                <a:latin typeface="Monotype Corsiva" panose="03010101010201010101" pitchFamily="66" charset="0"/>
              </a:rPr>
              <a:t>юнище</a:t>
            </a:r>
            <a:r>
              <a:rPr lang="uk-UA" altLang="ru-RU" sz="3000" dirty="0">
                <a:latin typeface="Monotype Corsiva" panose="03010101010201010101" pitchFamily="66" charset="0"/>
              </a:rPr>
              <a:t>, в бідняцькій сім’ї селян-хліборобів Довженків, </a:t>
            </a:r>
            <a:r>
              <a:rPr lang="uk-UA" altLang="ru-RU" sz="3000" b="1" dirty="0">
                <a:solidFill>
                  <a:srgbClr val="FF0000"/>
                </a:solidFill>
                <a:effectLst/>
                <a:latin typeface="Monotype Corsiva" panose="03010101010201010101" pitchFamily="66" charset="0"/>
              </a:rPr>
              <a:t>11 вересня 1894 року</a:t>
            </a:r>
            <a:r>
              <a:rPr lang="uk-UA" altLang="ru-RU" sz="3000" dirty="0">
                <a:latin typeface="Monotype Corsiva" panose="03010101010201010101" pitchFamily="66" charset="0"/>
              </a:rPr>
              <a:t> народився ще один хлопчик – Олександр. </a:t>
            </a:r>
          </a:p>
          <a:p>
            <a:pPr indent="228600" algn="just">
              <a:lnSpc>
                <a:spcPct val="90000"/>
              </a:lnSpc>
              <a:buFont typeface="Wingdings" panose="05000000000000000000" pitchFamily="2" charset="2"/>
              <a:buNone/>
            </a:pPr>
            <a:r>
              <a:rPr lang="uk-UA" altLang="ru-RU" sz="3000" dirty="0">
                <a:latin typeface="Monotype Corsiva" panose="03010101010201010101" pitchFamily="66" charset="0"/>
              </a:rPr>
              <a:t>    Дитинство Сашка пройшло в рідному селі, біля берегів «зачарованої річки» - красуні Десни.</a:t>
            </a:r>
            <a:endParaRPr lang="ru-RU" altLang="ru-RU" sz="3000" dirty="0">
              <a:latin typeface="Monotype Corsiva" panose="03010101010201010101" pitchFamily="66" charset="0"/>
            </a:endParaRPr>
          </a:p>
        </p:txBody>
      </p:sp>
      <p:pic>
        <p:nvPicPr>
          <p:cNvPr id="8203" name="Picture 11" descr="Довженк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42" y="282388"/>
            <a:ext cx="4570309" cy="6364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3648153"/>
      </p:ext>
    </p:extLst>
  </p:cSld>
  <p:clrMapOvr>
    <a:masterClrMapping/>
  </p:clrMapOvr>
  <p:transition advTm="1593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8" name="Rectangle 12"/>
          <p:cNvSpPr>
            <a:spLocks noGrp="1" noChangeArrowheads="1"/>
          </p:cNvSpPr>
          <p:nvPr>
            <p:ph type="title"/>
          </p:nvPr>
        </p:nvSpPr>
        <p:spPr>
          <a:xfrm>
            <a:off x="2168385" y="25197"/>
            <a:ext cx="9484660" cy="744933"/>
          </a:xfrm>
        </p:spPr>
        <p:txBody>
          <a:bodyPr>
            <a:normAutofit fontScale="90000"/>
          </a:bodyPr>
          <a:lstStyle/>
          <a:p>
            <a:r>
              <a:rPr lang="uk-UA" altLang="ru-RU" sz="4400" dirty="0">
                <a:latin typeface="Monotype Corsiva" panose="03010101010201010101" pitchFamily="66" charset="0"/>
              </a:rPr>
              <a:t>Хата, у якій народився </a:t>
            </a:r>
            <a:r>
              <a:rPr lang="uk-UA" altLang="ru-RU" sz="4400" dirty="0" smtClean="0">
                <a:latin typeface="Monotype Corsiva" panose="03010101010201010101" pitchFamily="66" charset="0"/>
              </a:rPr>
              <a:t> Довженко</a:t>
            </a:r>
            <a:endParaRPr lang="ru-RU" altLang="ru-RU" sz="4400" dirty="0">
              <a:latin typeface="Monotype Corsiva" panose="03010101010201010101" pitchFamily="66" charset="0"/>
            </a:endParaRPr>
          </a:p>
        </p:txBody>
      </p:sp>
      <p:pic>
        <p:nvPicPr>
          <p:cNvPr id="157731" name="Picture 35" descr="800px-Сосницький_літературно-меморіальний_музей_О"/>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744935"/>
            <a:ext cx="9285668" cy="6113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7712" name="Rectangle 16"/>
          <p:cNvSpPr>
            <a:spLocks noGrp="1" noChangeArrowheads="1"/>
          </p:cNvSpPr>
          <p:nvPr>
            <p:ph type="body" sz="half" idx="2"/>
          </p:nvPr>
        </p:nvSpPr>
        <p:spPr>
          <a:xfrm>
            <a:off x="7391400" y="685801"/>
            <a:ext cx="2819400" cy="5597525"/>
          </a:xfrm>
        </p:spPr>
        <p:txBody>
          <a:bodyPr/>
          <a:lstStyle/>
          <a:p>
            <a:pPr>
              <a:buFont typeface="Wingdings" panose="05000000000000000000" pitchFamily="2" charset="2"/>
              <a:buNone/>
            </a:pPr>
            <a:r>
              <a:rPr lang="uk-UA" altLang="ru-RU" sz="2800"/>
              <a:t>   </a:t>
            </a:r>
          </a:p>
          <a:p>
            <a:pPr>
              <a:buFont typeface="Wingdings" panose="05000000000000000000" pitchFamily="2" charset="2"/>
              <a:buNone/>
            </a:pPr>
            <a:r>
              <a:rPr lang="uk-UA" altLang="ru-RU" sz="2800"/>
              <a:t>    </a:t>
            </a:r>
            <a:endParaRPr lang="ru-RU" altLang="ru-RU" sz="2800"/>
          </a:p>
        </p:txBody>
      </p:sp>
      <p:pic>
        <p:nvPicPr>
          <p:cNvPr id="7" name="Picture 15" descr="0_291c2_8fcabcac_L"/>
          <p:cNvPicPr>
            <a:picLocks noChangeAspect="1" noChangeArrowheads="1"/>
          </p:cNvPicPr>
          <p:nvPr/>
        </p:nvPicPr>
        <p:blipFill rotWithShape="1">
          <a:blip r:embed="rId3">
            <a:extLst>
              <a:ext uri="{28A0092B-C50C-407E-A947-70E740481C1C}">
                <a14:useLocalDpi xmlns:a14="http://schemas.microsoft.com/office/drawing/2010/main" val="0"/>
              </a:ext>
            </a:extLst>
          </a:blip>
          <a:srcRect l="16757" r="20076"/>
          <a:stretch/>
        </p:blipFill>
        <p:spPr bwMode="auto">
          <a:xfrm>
            <a:off x="9285668" y="744934"/>
            <a:ext cx="2906332" cy="6099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8244667"/>
          <p:cNvPicPr>
            <a:picLocks noChangeAspect="1" noChangeArrowheads="1"/>
          </p:cNvPicPr>
          <p:nvPr/>
        </p:nvPicPr>
        <p:blipFill rotWithShape="1">
          <a:blip r:embed="rId4">
            <a:extLst>
              <a:ext uri="{28A0092B-C50C-407E-A947-70E740481C1C}">
                <a14:useLocalDpi xmlns:a14="http://schemas.microsoft.com/office/drawing/2010/main" val="0"/>
              </a:ext>
            </a:extLst>
          </a:blip>
          <a:srcRect l="27500" t="18889" r="50000" b="18889"/>
          <a:stretch/>
        </p:blipFill>
        <p:spPr bwMode="auto">
          <a:xfrm>
            <a:off x="708210" y="3079376"/>
            <a:ext cx="1685689" cy="3496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сашкина хатка"/>
          <p:cNvPicPr>
            <a:picLocks noChangeAspect="1" noChangeArrowheads="1"/>
          </p:cNvPicPr>
          <p:nvPr/>
        </p:nvPicPr>
        <p:blipFill rotWithShape="1">
          <a:blip r:embed="rId5">
            <a:extLst>
              <a:ext uri="{28A0092B-C50C-407E-A947-70E740481C1C}">
                <a14:useLocalDpi xmlns:a14="http://schemas.microsoft.com/office/drawing/2010/main" val="0"/>
              </a:ext>
            </a:extLst>
          </a:blip>
          <a:srcRect l="7178" r="63844"/>
          <a:stretch/>
        </p:blipFill>
        <p:spPr bwMode="auto">
          <a:xfrm>
            <a:off x="7333426" y="3321423"/>
            <a:ext cx="1467674" cy="3371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96432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Rectangle 7"/>
          <p:cNvSpPr>
            <a:spLocks noGrp="1" noChangeArrowheads="1"/>
          </p:cNvSpPr>
          <p:nvPr>
            <p:ph type="title"/>
          </p:nvPr>
        </p:nvSpPr>
        <p:spPr>
          <a:xfrm>
            <a:off x="1981200" y="560201"/>
            <a:ext cx="8229600" cy="487362"/>
          </a:xfrm>
        </p:spPr>
        <p:txBody>
          <a:bodyPr>
            <a:noAutofit/>
          </a:bodyPr>
          <a:lstStyle/>
          <a:p>
            <a:r>
              <a:rPr lang="uk-UA" altLang="ru-RU" sz="4800" dirty="0">
                <a:solidFill>
                  <a:srgbClr val="FF0000"/>
                </a:solidFill>
                <a:latin typeface="Monotype Corsiva" panose="03010101010201010101" pitchFamily="66" charset="0"/>
              </a:rPr>
              <a:t>Р о д и н а</a:t>
            </a:r>
            <a:endParaRPr lang="ru-RU" altLang="ru-RU" sz="4800" dirty="0">
              <a:solidFill>
                <a:srgbClr val="FF0000"/>
              </a:solidFill>
              <a:latin typeface="Monotype Corsiva" panose="03010101010201010101" pitchFamily="66" charset="0"/>
            </a:endParaRPr>
          </a:p>
        </p:txBody>
      </p:sp>
      <p:sp>
        <p:nvSpPr>
          <p:cNvPr id="12296" name="Rectangle 8"/>
          <p:cNvSpPr>
            <a:spLocks noGrp="1" noChangeArrowheads="1"/>
          </p:cNvSpPr>
          <p:nvPr>
            <p:ph idx="1"/>
          </p:nvPr>
        </p:nvSpPr>
        <p:spPr>
          <a:xfrm>
            <a:off x="1035423" y="1560233"/>
            <a:ext cx="10121154" cy="5149850"/>
          </a:xfrm>
        </p:spPr>
        <p:txBody>
          <a:bodyPr>
            <a:noAutofit/>
          </a:bodyPr>
          <a:lstStyle/>
          <a:p>
            <a:pPr indent="228600" algn="just">
              <a:lnSpc>
                <a:spcPct val="90000"/>
              </a:lnSpc>
              <a:buFont typeface="Wingdings" panose="05000000000000000000" pitchFamily="2" charset="2"/>
              <a:buNone/>
            </a:pPr>
            <a:r>
              <a:rPr lang="uk-UA" altLang="ru-RU" sz="3200" dirty="0">
                <a:latin typeface="Monotype Corsiva" panose="03010101010201010101" pitchFamily="66" charset="0"/>
              </a:rPr>
              <a:t>Довженко писав у своїй «Автобіографії»: «Батьки були неписьменні… Дітей мали багато – чотирнадцять, а залишилось двоє: я й сестра… Решта померли» </a:t>
            </a:r>
          </a:p>
          <a:p>
            <a:pPr indent="228600" algn="just">
              <a:lnSpc>
                <a:spcPct val="90000"/>
              </a:lnSpc>
              <a:buFont typeface="Wingdings" panose="05000000000000000000" pitchFamily="2" charset="2"/>
              <a:buNone/>
            </a:pPr>
            <a:r>
              <a:rPr lang="uk-UA" altLang="ru-RU" sz="3200" dirty="0">
                <a:latin typeface="Monotype Corsiva" panose="03010101010201010101" pitchFamily="66" charset="0"/>
              </a:rPr>
              <a:t>Родина Довженків була трудолюбива. Дід, Семен Петрович, чимало літ чумакував, перевозив книги. З яким благоговінням і захопленням згадував на схилі літ свого батька! «Багато бачив я гарних людей, але такого, як батька, не бачив… ».</a:t>
            </a:r>
          </a:p>
          <a:p>
            <a:pPr indent="228600" algn="just">
              <a:lnSpc>
                <a:spcPct val="90000"/>
              </a:lnSpc>
              <a:buFont typeface="Wingdings" panose="05000000000000000000" pitchFamily="2" charset="2"/>
              <a:buNone/>
            </a:pPr>
            <a:r>
              <a:rPr lang="uk-UA" altLang="ru-RU" sz="3200" dirty="0">
                <a:latin typeface="Monotype Corsiva" panose="03010101010201010101" pitchFamily="66" charset="0"/>
              </a:rPr>
              <a:t> Мати Сашка, Одарка Єрмолаївна, виколихала палку любов у нього до рідної землі, до трудящої людини.</a:t>
            </a:r>
          </a:p>
          <a:p>
            <a:pPr indent="228600" algn="just">
              <a:lnSpc>
                <a:spcPct val="90000"/>
              </a:lnSpc>
              <a:buFont typeface="Wingdings" panose="05000000000000000000" pitchFamily="2" charset="2"/>
              <a:buNone/>
            </a:pPr>
            <a:endParaRPr lang="uk-UA" altLang="ru-RU" sz="2400" dirty="0">
              <a:latin typeface="Monotype Corsiva" panose="03010101010201010101" pitchFamily="66" charset="0"/>
            </a:endParaRPr>
          </a:p>
          <a:p>
            <a:pPr indent="228600" algn="just">
              <a:lnSpc>
                <a:spcPct val="90000"/>
              </a:lnSpc>
              <a:buFont typeface="Wingdings" panose="05000000000000000000" pitchFamily="2" charset="2"/>
              <a:buNone/>
            </a:pPr>
            <a:endParaRPr lang="uk-UA" altLang="ru-RU" sz="2400" dirty="0">
              <a:latin typeface="Monotype Corsiva" panose="03010101010201010101" pitchFamily="66" charset="0"/>
            </a:endParaRPr>
          </a:p>
        </p:txBody>
      </p:sp>
    </p:spTree>
    <p:custDataLst>
      <p:tags r:id="rId1"/>
    </p:custDataLst>
    <p:extLst>
      <p:ext uri="{BB962C8B-B14F-4D97-AF65-F5344CB8AC3E}">
        <p14:creationId xmlns:p14="http://schemas.microsoft.com/office/powerpoint/2010/main" val="2735450335"/>
      </p:ext>
    </p:extLst>
  </p:cSld>
  <p:clrMapOvr>
    <a:masterClrMapping/>
  </p:clrMapOvr>
  <p:transition advTm="2383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500" fill="hold"/>
                                        <p:tgtEl>
                                          <p:spTgt spid="12295"/>
                                        </p:tgtEl>
                                        <p:attrNameLst>
                                          <p:attrName>ppt_w</p:attrName>
                                        </p:attrNameLst>
                                      </p:cBhvr>
                                      <p:tavLst>
                                        <p:tav tm="0">
                                          <p:val>
                                            <p:fltVal val="0"/>
                                          </p:val>
                                        </p:tav>
                                        <p:tav tm="100000">
                                          <p:val>
                                            <p:strVal val="#ppt_w"/>
                                          </p:val>
                                        </p:tav>
                                      </p:tavLst>
                                    </p:anim>
                                    <p:anim calcmode="lin" valueType="num">
                                      <p:cBhvr>
                                        <p:cTn id="8" dur="500" fill="hold"/>
                                        <p:tgtEl>
                                          <p:spTgt spid="12295"/>
                                        </p:tgtEl>
                                        <p:attrNameLst>
                                          <p:attrName>ppt_h</p:attrName>
                                        </p:attrNameLst>
                                      </p:cBhvr>
                                      <p:tavLst>
                                        <p:tav tm="0">
                                          <p:val>
                                            <p:fltVal val="0"/>
                                          </p:val>
                                        </p:tav>
                                        <p:tav tm="100000">
                                          <p:val>
                                            <p:strVal val="#ppt_h"/>
                                          </p:val>
                                        </p:tav>
                                      </p:tavLst>
                                    </p:anim>
                                    <p:anim calcmode="lin" valueType="num">
                                      <p:cBhvr>
                                        <p:cTn id="9" dur="500" fill="hold"/>
                                        <p:tgtEl>
                                          <p:spTgt spid="12295"/>
                                        </p:tgtEl>
                                        <p:attrNameLst>
                                          <p:attrName>style.rotation</p:attrName>
                                        </p:attrNameLst>
                                      </p:cBhvr>
                                      <p:tavLst>
                                        <p:tav tm="0">
                                          <p:val>
                                            <p:fltVal val="360"/>
                                          </p:val>
                                        </p:tav>
                                        <p:tav tm="100000">
                                          <p:val>
                                            <p:fltVal val="0"/>
                                          </p:val>
                                        </p:tav>
                                      </p:tavLst>
                                    </p:anim>
                                    <p:animEffect transition="in" filter="fade">
                                      <p:cBhvr>
                                        <p:cTn id="10"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5" name="Rectangle 7"/>
          <p:cNvSpPr>
            <a:spLocks noGrp="1" noChangeArrowheads="1"/>
          </p:cNvSpPr>
          <p:nvPr>
            <p:ph type="title"/>
          </p:nvPr>
        </p:nvSpPr>
        <p:spPr>
          <a:xfrm>
            <a:off x="2723235" y="193310"/>
            <a:ext cx="10353761" cy="1326321"/>
          </a:xfrm>
        </p:spPr>
        <p:txBody>
          <a:bodyPr/>
          <a:lstStyle/>
          <a:p>
            <a:r>
              <a:rPr lang="uk-UA" altLang="ru-RU" sz="4800" dirty="0">
                <a:solidFill>
                  <a:srgbClr val="FF0000"/>
                </a:solidFill>
                <a:latin typeface="Monotype Corsiva" panose="03010101010201010101" pitchFamily="66" charset="0"/>
              </a:rPr>
              <a:t>Освіта</a:t>
            </a:r>
            <a:endParaRPr lang="ru-RU" altLang="ru-RU" sz="3600" dirty="0">
              <a:solidFill>
                <a:srgbClr val="FF0000"/>
              </a:solidFill>
              <a:latin typeface="Monotype Corsiva" panose="03010101010201010101" pitchFamily="66" charset="0"/>
            </a:endParaRPr>
          </a:p>
        </p:txBody>
      </p:sp>
      <p:sp>
        <p:nvSpPr>
          <p:cNvPr id="22536" name="Rectangle 8"/>
          <p:cNvSpPr>
            <a:spLocks noGrp="1" noChangeArrowheads="1"/>
          </p:cNvSpPr>
          <p:nvPr>
            <p:ph sz="half" idx="1"/>
          </p:nvPr>
        </p:nvSpPr>
        <p:spPr>
          <a:xfrm>
            <a:off x="726141" y="1400462"/>
            <a:ext cx="5903259" cy="4862512"/>
          </a:xfrm>
        </p:spPr>
        <p:txBody>
          <a:bodyPr>
            <a:noAutofit/>
          </a:bodyPr>
          <a:lstStyle/>
          <a:p>
            <a:pPr indent="457200" algn="just">
              <a:lnSpc>
                <a:spcPct val="80000"/>
              </a:lnSpc>
              <a:buNone/>
            </a:pPr>
            <a:r>
              <a:rPr lang="uk-UA" altLang="ru-RU" sz="3200" dirty="0">
                <a:latin typeface="Monotype Corsiva" panose="03010101010201010101" pitchFamily="66" charset="0"/>
              </a:rPr>
              <a:t>Майбутній митець виявив великі здібності до навчання; учився спочатку в </a:t>
            </a:r>
            <a:r>
              <a:rPr lang="uk-UA" altLang="ru-RU" sz="3200" dirty="0" err="1">
                <a:latin typeface="Monotype Corsiva" panose="03010101010201010101" pitchFamily="66" charset="0"/>
              </a:rPr>
              <a:t>сосницькій</a:t>
            </a:r>
            <a:r>
              <a:rPr lang="uk-UA" altLang="ru-RU" sz="3200" dirty="0">
                <a:latin typeface="Monotype Corsiva" panose="03010101010201010101" pitchFamily="66" charset="0"/>
              </a:rPr>
              <a:t> початковій школі, а потім у вищій початковій школі. </a:t>
            </a:r>
          </a:p>
          <a:p>
            <a:pPr indent="457200" algn="just">
              <a:lnSpc>
                <a:spcPct val="80000"/>
              </a:lnSpc>
              <a:buNone/>
            </a:pPr>
            <a:r>
              <a:rPr lang="uk-UA" altLang="ru-RU" sz="3200" dirty="0">
                <a:latin typeface="Monotype Corsiva" panose="03010101010201010101" pitchFamily="66" charset="0"/>
              </a:rPr>
              <a:t>По закінчені п’ятирічного навчання в інституті у серпні 1914 року двадцятилітній учитель одержав призначення на посаду викладача вищої початкової школи у Житомирі. Добре викладав фізику, географію, історію</a:t>
            </a:r>
            <a:r>
              <a:rPr lang="ru-RU" altLang="ru-RU" sz="3200" dirty="0">
                <a:latin typeface="Monotype Corsiva" panose="03010101010201010101" pitchFamily="66" charset="0"/>
              </a:rPr>
              <a:t> </a:t>
            </a:r>
          </a:p>
        </p:txBody>
      </p:sp>
      <p:pic>
        <p:nvPicPr>
          <p:cNvPr id="22539" name="Picture 11" descr="929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350" y="1069414"/>
            <a:ext cx="4172602" cy="55246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6268284"/>
      </p:ext>
    </p:extLst>
  </p:cSld>
  <p:clrMapOvr>
    <a:masterClrMapping/>
  </p:clrMapOvr>
  <p:transition advTm="1609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p:cTn id="7" dur="500" fill="hold"/>
                                        <p:tgtEl>
                                          <p:spTgt spid="22535"/>
                                        </p:tgtEl>
                                        <p:attrNameLst>
                                          <p:attrName>ppt_w</p:attrName>
                                        </p:attrNameLst>
                                      </p:cBhvr>
                                      <p:tavLst>
                                        <p:tav tm="0">
                                          <p:val>
                                            <p:fltVal val="0"/>
                                          </p:val>
                                        </p:tav>
                                        <p:tav tm="100000">
                                          <p:val>
                                            <p:strVal val="#ppt_w"/>
                                          </p:val>
                                        </p:tav>
                                      </p:tavLst>
                                    </p:anim>
                                    <p:anim calcmode="lin" valueType="num">
                                      <p:cBhvr>
                                        <p:cTn id="8" dur="500" fill="hold"/>
                                        <p:tgtEl>
                                          <p:spTgt spid="22535"/>
                                        </p:tgtEl>
                                        <p:attrNameLst>
                                          <p:attrName>ppt_h</p:attrName>
                                        </p:attrNameLst>
                                      </p:cBhvr>
                                      <p:tavLst>
                                        <p:tav tm="0">
                                          <p:val>
                                            <p:fltVal val="0"/>
                                          </p:val>
                                        </p:tav>
                                        <p:tav tm="100000">
                                          <p:val>
                                            <p:strVal val="#ppt_h"/>
                                          </p:val>
                                        </p:tav>
                                      </p:tavLst>
                                    </p:anim>
                                    <p:anim calcmode="lin" valueType="num">
                                      <p:cBhvr>
                                        <p:cTn id="9" dur="500" fill="hold"/>
                                        <p:tgtEl>
                                          <p:spTgt spid="22535"/>
                                        </p:tgtEl>
                                        <p:attrNameLst>
                                          <p:attrName>style.rotation</p:attrName>
                                        </p:attrNameLst>
                                      </p:cBhvr>
                                      <p:tavLst>
                                        <p:tav tm="0">
                                          <p:val>
                                            <p:fltVal val="360"/>
                                          </p:val>
                                        </p:tav>
                                        <p:tav tm="100000">
                                          <p:val>
                                            <p:fltVal val="0"/>
                                          </p:val>
                                        </p:tav>
                                      </p:tavLst>
                                    </p:anim>
                                    <p:animEffect transition="in" filter="fade">
                                      <p:cBhvr>
                                        <p:cTn id="10"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899" y="452718"/>
            <a:ext cx="9404723" cy="1400530"/>
          </a:xfrm>
        </p:spPr>
        <p:txBody>
          <a:bodyPr>
            <a:noAutofit/>
          </a:bodyPr>
          <a:lstStyle/>
          <a:p>
            <a:pPr indent="457200" algn="just"/>
            <a:r>
              <a:rPr lang="ru-RU" sz="3200" dirty="0" err="1">
                <a:solidFill>
                  <a:schemeClr val="tx1"/>
                </a:solidFill>
                <a:latin typeface="Monotype Corsiva" panose="03010101010201010101" pitchFamily="66" charset="0"/>
              </a:rPr>
              <a:t>Згодом</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він</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переїздить</a:t>
            </a:r>
            <a:r>
              <a:rPr lang="ru-RU" sz="3200" dirty="0">
                <a:solidFill>
                  <a:schemeClr val="tx1"/>
                </a:solidFill>
                <a:latin typeface="Monotype Corsiva" panose="03010101010201010101" pitchFamily="66" charset="0"/>
              </a:rPr>
              <a:t> на роботу до </a:t>
            </a:r>
            <a:r>
              <a:rPr lang="ru-RU" sz="3200" dirty="0" err="1">
                <a:solidFill>
                  <a:schemeClr val="tx1"/>
                </a:solidFill>
                <a:latin typeface="Monotype Corsiva" panose="03010101010201010101" pitchFamily="66" charset="0"/>
              </a:rPr>
              <a:t>Києва</a:t>
            </a:r>
            <a:r>
              <a:rPr lang="ru-RU" sz="3200" dirty="0">
                <a:solidFill>
                  <a:schemeClr val="tx1"/>
                </a:solidFill>
                <a:latin typeface="Monotype Corsiva" panose="03010101010201010101" pitchFamily="66" charset="0"/>
              </a:rPr>
              <a:t>. Тут </a:t>
            </a:r>
            <a:r>
              <a:rPr lang="ru-RU" sz="3200" dirty="0" err="1">
                <a:solidFill>
                  <a:schemeClr val="tx1"/>
                </a:solidFill>
                <a:latin typeface="Monotype Corsiva" panose="03010101010201010101" pitchFamily="66" charset="0"/>
              </a:rPr>
              <a:t>він</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вчителює</a:t>
            </a:r>
            <a:r>
              <a:rPr lang="ru-RU" sz="3200" dirty="0">
                <a:solidFill>
                  <a:schemeClr val="tx1"/>
                </a:solidFill>
                <a:latin typeface="Monotype Corsiva" panose="03010101010201010101" pitchFamily="66" charset="0"/>
              </a:rPr>
              <a:t> і </a:t>
            </a:r>
            <a:r>
              <a:rPr lang="ru-RU" sz="3200" dirty="0" err="1">
                <a:solidFill>
                  <a:schemeClr val="tx1"/>
                </a:solidFill>
                <a:latin typeface="Monotype Corsiva" panose="03010101010201010101" pitchFamily="66" charset="0"/>
              </a:rPr>
              <a:t>вчиться</a:t>
            </a:r>
            <a:r>
              <a:rPr lang="ru-RU" sz="3200" dirty="0">
                <a:solidFill>
                  <a:schemeClr val="tx1"/>
                </a:solidFill>
                <a:latin typeface="Monotype Corsiva" panose="03010101010201010101" pitchFamily="66" charset="0"/>
              </a:rPr>
              <a:t> в </a:t>
            </a:r>
            <a:r>
              <a:rPr lang="ru-RU" sz="3200" dirty="0" err="1">
                <a:solidFill>
                  <a:schemeClr val="tx1"/>
                </a:solidFill>
                <a:latin typeface="Monotype Corsiva" panose="03010101010201010101" pitchFamily="66" charset="0"/>
              </a:rPr>
              <a:t>Київському</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комерційному</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інституті</a:t>
            </a:r>
            <a:r>
              <a:rPr lang="ru-RU" sz="3200" dirty="0">
                <a:solidFill>
                  <a:schemeClr val="tx1"/>
                </a:solidFill>
                <a:latin typeface="Monotype Corsiva" panose="03010101010201010101" pitchFamily="66" charset="0"/>
              </a:rPr>
              <a:t> на </a:t>
            </a:r>
            <a:r>
              <a:rPr lang="ru-RU" sz="3200" dirty="0" err="1">
                <a:solidFill>
                  <a:schemeClr val="tx1"/>
                </a:solidFill>
                <a:latin typeface="Monotype Corsiva" panose="03010101010201010101" pitchFamily="66" charset="0"/>
              </a:rPr>
              <a:t>економічному</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факультеті</a:t>
            </a:r>
            <a:r>
              <a:rPr lang="ru-RU" sz="3200" dirty="0">
                <a:solidFill>
                  <a:schemeClr val="tx1"/>
                </a:solidFill>
                <a:latin typeface="Monotype Corsiva" panose="03010101010201010101" pitchFamily="66" charset="0"/>
              </a:rPr>
              <a:t>. Коли ж у </a:t>
            </a:r>
            <a:r>
              <a:rPr lang="ru-RU" sz="3200" dirty="0" err="1">
                <a:solidFill>
                  <a:schemeClr val="tx1"/>
                </a:solidFill>
                <a:latin typeface="Monotype Corsiva" panose="03010101010201010101" pitchFamily="66" charset="0"/>
              </a:rPr>
              <a:t>Києві</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відкрилася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Академія</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мистецтв</a:t>
            </a:r>
            <a:r>
              <a:rPr lang="ru-RU" sz="3200" dirty="0">
                <a:solidFill>
                  <a:schemeClr val="tx1"/>
                </a:solidFill>
                <a:latin typeface="Monotype Corsiva" panose="03010101010201010101" pitchFamily="66" charset="0"/>
              </a:rPr>
              <a:t>, Довженко </a:t>
            </a:r>
            <a:r>
              <a:rPr lang="ru-RU" sz="3200" dirty="0" err="1">
                <a:solidFill>
                  <a:schemeClr val="tx1"/>
                </a:solidFill>
                <a:latin typeface="Monotype Corsiva" panose="03010101010201010101" pitchFamily="66" charset="0"/>
              </a:rPr>
              <a:t>стає</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її</a:t>
            </a:r>
            <a:r>
              <a:rPr lang="ru-RU" sz="3200" dirty="0">
                <a:solidFill>
                  <a:schemeClr val="tx1"/>
                </a:solidFill>
                <a:latin typeface="Monotype Corsiva" panose="03010101010201010101" pitchFamily="66" charset="0"/>
              </a:rPr>
              <a:t> </a:t>
            </a:r>
            <a:r>
              <a:rPr lang="ru-RU" sz="3200" dirty="0" err="1">
                <a:solidFill>
                  <a:schemeClr val="tx1"/>
                </a:solidFill>
                <a:latin typeface="Monotype Corsiva" panose="03010101010201010101" pitchFamily="66" charset="0"/>
              </a:rPr>
              <a:t>слухачем</a:t>
            </a:r>
            <a:r>
              <a:rPr lang="ru-RU" sz="3200" dirty="0">
                <a:solidFill>
                  <a:schemeClr val="tx1"/>
                </a:solidFill>
                <a:latin typeface="Monotype Corsiva" panose="03010101010201010101" pitchFamily="66" charset="0"/>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7" y="2708920"/>
            <a:ext cx="4048125" cy="25717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2708920"/>
            <a:ext cx="3661352" cy="2491110"/>
          </a:xfrm>
          <a:prstGeom prst="rect">
            <a:avLst/>
          </a:prstGeom>
        </p:spPr>
      </p:pic>
      <p:sp>
        <p:nvSpPr>
          <p:cNvPr id="6" name="Скругленная прямоугольная выноска 5"/>
          <p:cNvSpPr/>
          <p:nvPr/>
        </p:nvSpPr>
        <p:spPr>
          <a:xfrm>
            <a:off x="2436471" y="5698447"/>
            <a:ext cx="1620374" cy="933713"/>
          </a:xfrm>
          <a:prstGeom prst="wedgeRoundRectCallout">
            <a:avLst>
              <a:gd name="adj1" fmla="val 54189"/>
              <a:gd name="adj2" fmla="val -955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Monotype Corsiva" panose="03010101010201010101" pitchFamily="66" charset="0"/>
              </a:rPr>
              <a:t>Київський комерційний інститут</a:t>
            </a:r>
            <a:endParaRPr lang="ru-RU" dirty="0">
              <a:latin typeface="Monotype Corsiva" panose="03010101010201010101" pitchFamily="66" charset="0"/>
            </a:endParaRPr>
          </a:p>
        </p:txBody>
      </p:sp>
      <p:sp>
        <p:nvSpPr>
          <p:cNvPr id="7" name="Скругленная прямоугольная выноска 6"/>
          <p:cNvSpPr/>
          <p:nvPr/>
        </p:nvSpPr>
        <p:spPr>
          <a:xfrm>
            <a:off x="6960095" y="5576552"/>
            <a:ext cx="1552839" cy="895076"/>
          </a:xfrm>
          <a:prstGeom prst="wedgeRoundRectCallout">
            <a:avLst>
              <a:gd name="adj1" fmla="val 60167"/>
              <a:gd name="adj2" fmla="val -944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Monotype Corsiva" panose="03010101010201010101" pitchFamily="66" charset="0"/>
              </a:rPr>
              <a:t>Академія мистецтв в Києві</a:t>
            </a:r>
            <a:endParaRPr lang="ru-RU" dirty="0">
              <a:latin typeface="Monotype Corsiva" panose="03010101010201010101" pitchFamily="66" charset="0"/>
            </a:endParaRPr>
          </a:p>
        </p:txBody>
      </p:sp>
    </p:spTree>
    <p:extLst>
      <p:ext uri="{BB962C8B-B14F-4D97-AF65-F5344CB8AC3E}">
        <p14:creationId xmlns:p14="http://schemas.microsoft.com/office/powerpoint/2010/main" val="1656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10"/>
</p:tagLst>
</file>

<file path=ppt/tags/tag2.xml><?xml version="1.0" encoding="utf-8"?>
<p:tagLst xmlns:a="http://schemas.openxmlformats.org/drawingml/2006/main" xmlns:r="http://schemas.openxmlformats.org/officeDocument/2006/relationships" xmlns:p="http://schemas.openxmlformats.org/presentationml/2006/main">
  <p:tag name="TIMING" val="|1|6.2|9.2|4.5"/>
</p:tagLst>
</file>

<file path=ppt/tags/tag3.xml><?xml version="1.0" encoding="utf-8"?>
<p:tagLst xmlns:a="http://schemas.openxmlformats.org/drawingml/2006/main" xmlns:r="http://schemas.openxmlformats.org/officeDocument/2006/relationships" xmlns:p="http://schemas.openxmlformats.org/presentationml/2006/main">
  <p:tag name="TIMING" val="|0.8|5.3|8.7"/>
</p:tagLst>
</file>

<file path=ppt/tags/tag4.xml><?xml version="1.0" encoding="utf-8"?>
<p:tagLst xmlns:a="http://schemas.openxmlformats.org/drawingml/2006/main" xmlns:r="http://schemas.openxmlformats.org/officeDocument/2006/relationships" xmlns:p="http://schemas.openxmlformats.org/presentationml/2006/main">
  <p:tag name="TIMING" val="|1.2|8.5|5.9"/>
</p:tagLst>
</file>

<file path=ppt/tags/tag5.xml><?xml version="1.0" encoding="utf-8"?>
<p:tagLst xmlns:a="http://schemas.openxmlformats.org/drawingml/2006/main" xmlns:r="http://schemas.openxmlformats.org/officeDocument/2006/relationships" xmlns:p="http://schemas.openxmlformats.org/presentationml/2006/main">
  <p:tag name="TIMING" val="|0.8|4"/>
</p:tagLst>
</file>

<file path=ppt/tags/tag6.xml><?xml version="1.0" encoding="utf-8"?>
<p:tagLst xmlns:a="http://schemas.openxmlformats.org/drawingml/2006/main" xmlns:r="http://schemas.openxmlformats.org/officeDocument/2006/relationships" xmlns:p="http://schemas.openxmlformats.org/presentationml/2006/main">
  <p:tag name="TIMING" val="|1|8.1|7.8"/>
</p:tagLst>
</file>

<file path=ppt/tags/tag7.xml><?xml version="1.0" encoding="utf-8"?>
<p:tagLst xmlns:a="http://schemas.openxmlformats.org/drawingml/2006/main" xmlns:r="http://schemas.openxmlformats.org/officeDocument/2006/relationships" xmlns:p="http://schemas.openxmlformats.org/presentationml/2006/main">
  <p:tag name="TIMING" val="|0.5|5.6"/>
</p:tagLst>
</file>

<file path=ppt/tags/tag8.xml><?xml version="1.0" encoding="utf-8"?>
<p:tagLst xmlns:a="http://schemas.openxmlformats.org/drawingml/2006/main" xmlns:r="http://schemas.openxmlformats.org/officeDocument/2006/relationships" xmlns:p="http://schemas.openxmlformats.org/presentationml/2006/main">
  <p:tag name="TIMING" val="|2.6|0.9|0.9|0.8|0.6|0.7|0.7|0.7|0.6|0.7|0.7|0.6|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3081</TotalTime>
  <Words>1299</Words>
  <Application>Microsoft Office PowerPoint</Application>
  <PresentationFormat>Широкоэкранный</PresentationFormat>
  <Paragraphs>97</Paragraphs>
  <Slides>31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Century Gothic</vt:lpstr>
      <vt:lpstr>Monotype Corsiva</vt:lpstr>
      <vt:lpstr>Wingdings</vt:lpstr>
      <vt:lpstr>Wingdings 3</vt:lpstr>
      <vt:lpstr>Ион</vt:lpstr>
      <vt:lpstr>Олександр Довженко</vt:lpstr>
      <vt:lpstr>Презентация PowerPoint</vt:lpstr>
      <vt:lpstr>Презентация PowerPoint</vt:lpstr>
      <vt:lpstr>Презентация PowerPoint</vt:lpstr>
      <vt:lpstr>Презентация PowerPoint</vt:lpstr>
      <vt:lpstr>Хата, у якій народився  Довженко</vt:lpstr>
      <vt:lpstr>Р о д и н а</vt:lpstr>
      <vt:lpstr>Освіта</vt:lpstr>
      <vt:lpstr>Згодом він переїздить на роботу до Києва. Тут він вчителює і вчиться в Київському комерційному інституті на економічному факультеті. Коли ж у Києві відкрилася Академія мистецтв, Довженко стає її слухачем.</vt:lpstr>
      <vt:lpstr>Згодом було направлено на роботу за кордон — спочатку до консульства у Варшаву, а потім у Берлін. Там він продовжує малювати й студіювати малярство. У 1923 році О.Довженко повертається в Україну. Доля заносить його до Харкова, на той час столиці України, де він влаштовується на роботу в газету «Вісті», працюючи там карикатуристом та художником-ілюстратором. </vt:lpstr>
      <vt:lpstr>Суспільно-політична діяльність</vt:lpstr>
      <vt:lpstr>Він приїжджає до Одеси, де починає працювати режисером на кіностудії. Першою пробою став фільм «Ягідка кохання», що мав комедійний характер, але Олександр Петрович ніколи не зараховував його до свого творчого доробку. </vt:lpstr>
      <vt:lpstr>Кінорежисер</vt:lpstr>
      <vt:lpstr>Роки війни</vt:lpstr>
      <vt:lpstr>Презентация PowerPoint</vt:lpstr>
      <vt:lpstr>Н а й к р а щ і    ф і л ь м и</vt:lpstr>
      <vt:lpstr>Точкою відліку свого кінематографічного життя він справедливо розпочинав зі стрічки «Сумка дипкур’єра», в якій окрім всього ще знявся і в ролі кочегара.</vt:lpstr>
      <vt:lpstr>Мрією О.Довженка було національне кіно, наближення його естетики до народного мистецтва. У 1928 році він за сто днів знімає фільм «Звенигора» — історію українського народу від сивої давнини до сучасності. «Картину я не зробив, а проспівав, як птах», — казав митець. </vt:lpstr>
      <vt:lpstr>На початку 1933 року залишає Київську кінофабрику і переїздить до Москви. Згодом разом з дружиною Ю.Солнцевою та письменником О.Фадєєвим вирушає на Далекий Схід. Мета поїздки — створення сценарію про східні рубежі країни. Результатом творчого відрядження став фільм «Аероград». </vt:lpstr>
      <vt:lpstr>Напередодні війни працює над фільмом «Щорс», з основною темою — народ у війні. За цю роботу митець був удостоєний Державної премії СРСР. З початком війни змінюється і життя О.Довженка. Він добровольцем іде на фронт захищати рідну землю.</vt:lpstr>
      <vt:lpstr>У травні 1945 року з’являється ще одна стрічка «Перемога на Правобережній Україні».</vt:lpstr>
      <vt:lpstr>На початку п’ятдесятих років великий режисер в основному займається педагогічною та викладацькою роботою в Інституті кінематографії. Пише сценарії та кіноповісті: «Відкриття Антарктиди», «Поема про море», «Повість полум’яних літ», «Зачарована Десна». </vt:lpstr>
      <vt:lpstr>Н а й к р а щ і    т в о р и</vt:lpstr>
      <vt:lpstr>О.П.Довженко з першою дружиною – учителькою Варварою Криловою</vt:lpstr>
      <vt:lpstr>Із дружиною Юлією Солнцевою</vt:lpstr>
      <vt:lpstr>Довженко зі студентами Глухівського педагогічного інституту, 1913 рік</vt:lpstr>
      <vt:lpstr>    </vt:lpstr>
      <vt:lpstr>Сповнений творчих планів, О.Довженко раптово помирає 25 листопада 1956 року. Йому йшов шістдесят третій рік... Уже після його смерті виходить вибране О.П.Довженка, дознімаються дружиною Ю.Солнцевою «Поема про море», «Повість полум’яних літ», «Зачарована Десна». У 1959 році за сценарій фільму «Поема про море» О.П.Довженку посмертно присуд-жується Ленінська премія.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Олександр Довженко</dc:title>
  <dc:creator>Дженнифер</dc:creator>
  <cp:lastModifiedBy>Дженнифер</cp:lastModifiedBy>
  <cp:revision>21</cp:revision>
  <cp:lastPrinted>2014-09-02T20:04:23Z</cp:lastPrinted>
  <dcterms:created xsi:type="dcterms:W3CDTF">2014-07-07T17:22:26Z</dcterms:created>
  <dcterms:modified xsi:type="dcterms:W3CDTF">2014-09-16T07:02:51Z</dcterms:modified>
</cp:coreProperties>
</file>